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2" r:id="rId2"/>
    <p:sldId id="275" r:id="rId3"/>
    <p:sldId id="274" r:id="rId4"/>
    <p:sldId id="277" r:id="rId5"/>
    <p:sldId id="276" r:id="rId6"/>
    <p:sldId id="278" r:id="rId7"/>
    <p:sldId id="279" r:id="rId8"/>
    <p:sldId id="280" r:id="rId9"/>
    <p:sldId id="281" r:id="rId10"/>
    <p:sldId id="282" r:id="rId11"/>
    <p:sldId id="283" r:id="rId12"/>
    <p:sldId id="284"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A23369-C675-4800-8C9F-011ED90FDAB7}" v="26" dt="2024-11-05T07:48:03.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61" autoAdjust="0"/>
    <p:restoredTop sz="94668"/>
  </p:normalViewPr>
  <p:slideViewPr>
    <p:cSldViewPr snapToGrid="0">
      <p:cViewPr varScale="1">
        <p:scale>
          <a:sx n="103" d="100"/>
          <a:sy n="103" d="100"/>
        </p:scale>
        <p:origin x="11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87BFF-BC76-4D12-849E-E8FC94424C6B}" type="datetimeFigureOut">
              <a:rPr lang="ru-RU" smtClean="0"/>
              <a:t>18.11.2025</a:t>
            </a:fld>
            <a:endParaRPr lang="ru-RU"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1B51C-84C4-4657-ACDB-7CCA512665F5}" type="slidenum">
              <a:rPr lang="ru-RU" smtClean="0"/>
              <a:t>‹№›</a:t>
            </a:fld>
            <a:endParaRPr lang="ru-RU" dirty="0"/>
          </a:p>
        </p:txBody>
      </p:sp>
    </p:spTree>
    <p:extLst>
      <p:ext uri="{BB962C8B-B14F-4D97-AF65-F5344CB8AC3E}">
        <p14:creationId xmlns:p14="http://schemas.microsoft.com/office/powerpoint/2010/main" val="224764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txBody>
          <a:bodyPr/>
          <a:lstStyle/>
          <a:p>
            <a:endParaRPr lang="ru-UA"/>
          </a:p>
        </p:txBody>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2293647-690E-4C76-89BD-7F53D1EEE182}" type="slidenum">
              <a:rPr lang="lt-LT" smtClean="0"/>
              <a:t>1</a:t>
            </a:fld>
            <a:endParaRPr lang="lt-LT" dirty="0"/>
          </a:p>
        </p:txBody>
      </p:sp>
    </p:spTree>
    <p:extLst>
      <p:ext uri="{BB962C8B-B14F-4D97-AF65-F5344CB8AC3E}">
        <p14:creationId xmlns:p14="http://schemas.microsoft.com/office/powerpoint/2010/main" val="132120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FA0E-16B7-D638-7F6F-46AC68EB3E3D}"/>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D7336250-11F1-C3CA-6A63-FDE553268B7C}"/>
              </a:ext>
            </a:extLst>
          </p:cNvPr>
          <p:cNvSpPr>
            <a:spLocks noGrp="1" noRot="1" noChangeAspect="1"/>
          </p:cNvSpPr>
          <p:nvPr>
            <p:ph type="sldImg"/>
          </p:nvPr>
        </p:nvSpPr>
        <p:spPr/>
        <p:txBody>
          <a:bodyPr/>
          <a:lstStyle/>
          <a:p>
            <a:endParaRPr lang="ru-UA"/>
          </a:p>
        </p:txBody>
      </p:sp>
      <p:sp>
        <p:nvSpPr>
          <p:cNvPr id="3" name="Місце для нотаток 2">
            <a:extLst>
              <a:ext uri="{FF2B5EF4-FFF2-40B4-BE49-F238E27FC236}">
                <a16:creationId xmlns:a16="http://schemas.microsoft.com/office/drawing/2014/main" id="{BF0CD382-0442-7BED-D563-BB074A9D3B74}"/>
              </a:ext>
            </a:extLst>
          </p:cNvPr>
          <p:cNvSpPr>
            <a:spLocks noGrp="1"/>
          </p:cNvSpPr>
          <p:nvPr>
            <p:ph type="body" idx="1"/>
          </p:nvPr>
        </p:nvSpPr>
        <p:spPr/>
        <p:txBody>
          <a:bodyPr/>
          <a:lstStyle/>
          <a:p>
            <a:r>
              <a:rPr lang="uk-UA" dirty="0"/>
              <a:t>п</a:t>
            </a:r>
            <a:endParaRPr lang="ru-RU" dirty="0"/>
          </a:p>
        </p:txBody>
      </p:sp>
      <p:sp>
        <p:nvSpPr>
          <p:cNvPr id="4" name="Місце для номера слайда 3">
            <a:extLst>
              <a:ext uri="{FF2B5EF4-FFF2-40B4-BE49-F238E27FC236}">
                <a16:creationId xmlns:a16="http://schemas.microsoft.com/office/drawing/2014/main" id="{64C7DF6A-E34F-44F2-6EDA-CF6D66714014}"/>
              </a:ext>
            </a:extLst>
          </p:cNvPr>
          <p:cNvSpPr>
            <a:spLocks noGrp="1"/>
          </p:cNvSpPr>
          <p:nvPr>
            <p:ph type="sldNum" sz="quarter" idx="10"/>
          </p:nvPr>
        </p:nvSpPr>
        <p:spPr/>
        <p:txBody>
          <a:bodyPr/>
          <a:lstStyle/>
          <a:p>
            <a:fld id="{39F1B51C-84C4-4657-ACDB-7CCA512665F5}" type="slidenum">
              <a:rPr lang="ru-RU" smtClean="0"/>
              <a:t>4</a:t>
            </a:fld>
            <a:endParaRPr lang="ru-RU" dirty="0"/>
          </a:p>
        </p:txBody>
      </p:sp>
    </p:spTree>
    <p:extLst>
      <p:ext uri="{BB962C8B-B14F-4D97-AF65-F5344CB8AC3E}">
        <p14:creationId xmlns:p14="http://schemas.microsoft.com/office/powerpoint/2010/main" val="2756266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72BA91-10F9-464C-B326-19804577C354}"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268634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2BA91-10F9-464C-B326-19804577C354}"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56379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2BA91-10F9-464C-B326-19804577C354}"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212087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2BA91-10F9-464C-B326-19804577C354}"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50205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2BA91-10F9-464C-B326-19804577C354}"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27498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2BA91-10F9-464C-B326-19804577C354}" type="datetimeFigureOut">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26373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72BA91-10F9-464C-B326-19804577C354}" type="datetimeFigureOut">
              <a:rPr lang="en-US" smtClean="0"/>
              <a:t>11/18/2025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145751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72BA91-10F9-464C-B326-19804577C354}" type="datetimeFigureOut">
              <a:rPr lang="en-US" smtClean="0"/>
              <a:t>11/18/2025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140571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2BA91-10F9-464C-B326-19804577C354}" type="datetimeFigureOut">
              <a:rPr lang="en-US" smtClean="0"/>
              <a:t>11/18/2025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46097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72BA91-10F9-464C-B326-19804577C354}" type="datetimeFigureOut">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143276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72BA91-10F9-464C-B326-19804577C354}" type="datetimeFigureOut">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187925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2BA91-10F9-464C-B326-19804577C354}" type="datetimeFigureOut">
              <a:rPr lang="en-US" smtClean="0"/>
              <a:t>11/18/2025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ABDA6-5F83-4B39-9812-E307A1E3DA1C}" type="slidenum">
              <a:rPr lang="en-US" smtClean="0"/>
              <a:t>‹№›</a:t>
            </a:fld>
            <a:endParaRPr lang="en-US" dirty="0"/>
          </a:p>
        </p:txBody>
      </p:sp>
    </p:spTree>
    <p:extLst>
      <p:ext uri="{BB962C8B-B14F-4D97-AF65-F5344CB8AC3E}">
        <p14:creationId xmlns:p14="http://schemas.microsoft.com/office/powerpoint/2010/main" val="497571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skilldata.info/#skillfinder"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horizon.iea.gov.ua/"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loungeempreendedor.blogspot.com/2011/11/trabalho-em-equipe-maturidade.html" TargetMode="Externa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hyperlink" Target="https://horizon.iea.gov.u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kills4justice.e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iea.gov.ua/wp-content/uploads/2025/08/monoraph_melnyk-2024-full.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iea.gov.ua/wp-content/uploads/2025/08/monoraph_melnyk-2024-full.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horizon.iea.gov.u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horizon.iea.gov.ua/"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juanmaprz.blogspot.com/2020/02/principales-herramientas-de.html"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hyperlink" Target="https://esco.ec.europa.eu/uk/classification"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D973-96AE-6B2B-095C-3E7134C9D1EA}"/>
              </a:ext>
            </a:extLst>
          </p:cNvPr>
          <p:cNvSpPr>
            <a:spLocks noGrp="1"/>
          </p:cNvSpPr>
          <p:nvPr>
            <p:ph type="ctrTitle"/>
          </p:nvPr>
        </p:nvSpPr>
        <p:spPr>
          <a:xfrm>
            <a:off x="778187" y="2789853"/>
            <a:ext cx="10307782" cy="3041780"/>
          </a:xfrm>
        </p:spPr>
        <p:txBody>
          <a:bodyPr>
            <a:noAutofit/>
          </a:bodyPr>
          <a:lstStyle/>
          <a:p>
            <a:pPr>
              <a:lnSpc>
                <a:spcPct val="100000"/>
              </a:lnSpc>
              <a:spcBef>
                <a:spcPts val="600"/>
              </a:spcBef>
            </a:pP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i="0" u="none" strike="noStrike" baseline="0" dirty="0">
                <a:solidFill>
                  <a:srgbClr val="00000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en-US" sz="4000" b="1" dirty="0">
                <a:solidFill>
                  <a:srgbClr val="002060"/>
                </a:solidFill>
                <a:latin typeface="Arial" panose="020B0604020202020204" pitchFamily="34" charset="0"/>
                <a:cs typeface="Arial" panose="020B0604020202020204" pitchFamily="34" charset="0"/>
              </a:rPr>
            </a:br>
            <a:br>
              <a:rPr lang="uk-UA" sz="4000" b="1" dirty="0">
                <a:solidFill>
                  <a:srgbClr val="002060"/>
                </a:solidFill>
                <a:latin typeface="Arial" panose="020B0604020202020204" pitchFamily="34" charset="0"/>
                <a:cs typeface="Arial" panose="020B0604020202020204" pitchFamily="34" charset="0"/>
              </a:rPr>
            </a:br>
            <a:br>
              <a:rPr lang="uk-UA" sz="4000" b="1" dirty="0">
                <a:solidFill>
                  <a:srgbClr val="002060"/>
                </a:solidFill>
                <a:latin typeface="Arial" panose="020B0604020202020204" pitchFamily="34" charset="0"/>
                <a:cs typeface="Arial" panose="020B0604020202020204" pitchFamily="34" charset="0"/>
              </a:rPr>
            </a:br>
            <a:r>
              <a:rPr lang="uk-UA" sz="2400" b="1" dirty="0">
                <a:solidFill>
                  <a:srgbClr val="002060"/>
                </a:solidFill>
                <a:latin typeface="Arial" panose="020B0604020202020204" pitchFamily="34" charset="0"/>
                <a:cs typeface="Arial" panose="020B0604020202020204" pitchFamily="34" charset="0"/>
              </a:rPr>
              <a:t>Реалізація Проєкту </a:t>
            </a:r>
            <a:r>
              <a:rPr lang="en-US" sz="2400" b="1" dirty="0">
                <a:solidFill>
                  <a:srgbClr val="002060"/>
                </a:solidFill>
                <a:latin typeface="Arial" panose="020B0604020202020204" pitchFamily="34" charset="0"/>
                <a:cs typeface="Arial" panose="020B0604020202020204" pitchFamily="34" charset="0"/>
              </a:rPr>
              <a:t>SKILLS4JUSTICE </a:t>
            </a:r>
            <a:r>
              <a:rPr lang="uk-UA" sz="2400" b="1" dirty="0">
                <a:solidFill>
                  <a:srgbClr val="002060"/>
                </a:solidFill>
                <a:latin typeface="Arial" panose="020B0604020202020204" pitchFamily="34" charset="0"/>
                <a:cs typeface="Arial" panose="020B0604020202020204" pitchFamily="34" charset="0"/>
              </a:rPr>
              <a:t>в Україні </a:t>
            </a:r>
            <a:br>
              <a:rPr lang="uk-UA" sz="2400" b="1" dirty="0">
                <a:solidFill>
                  <a:srgbClr val="002060"/>
                </a:solidFill>
                <a:latin typeface="Arial" panose="020B0604020202020204" pitchFamily="34" charset="0"/>
                <a:cs typeface="Arial" panose="020B0604020202020204" pitchFamily="34" charset="0"/>
              </a:rPr>
            </a:br>
            <a:r>
              <a:rPr lang="uk-UA" sz="2400" b="1" dirty="0">
                <a:solidFill>
                  <a:srgbClr val="002060"/>
                </a:solidFill>
                <a:latin typeface="Arial" panose="020B0604020202020204" pitchFamily="34" charset="0"/>
                <a:cs typeface="Arial" panose="020B0604020202020204" pitchFamily="34" charset="0"/>
              </a:rPr>
              <a:t>«</a:t>
            </a:r>
            <a:r>
              <a:rPr lang="ru-RU" sz="2400" b="1" dirty="0">
                <a:solidFill>
                  <a:srgbClr val="002060"/>
                </a:solidFill>
                <a:latin typeface="Arial" panose="020B0604020202020204" pitchFamily="34" charset="0"/>
                <a:cs typeface="Arial" panose="020B0604020202020204" pitchFamily="34" charset="0"/>
              </a:rPr>
              <a:t>ПАРТНЕРСТВО НАВИЧОК ДЛЯ СТІЙКОЇ ТА СПРАВЕДЛИВОЇ МІГРАЦІЇ»</a:t>
            </a:r>
            <a:br>
              <a:rPr lang="ru-RU" sz="2400" b="1" dirty="0">
                <a:solidFill>
                  <a:srgbClr val="002060"/>
                </a:solidFill>
                <a:latin typeface="Arial" panose="020B0604020202020204" pitchFamily="34" charset="0"/>
                <a:cs typeface="Arial" panose="020B0604020202020204" pitchFamily="34" charset="0"/>
              </a:rPr>
            </a:br>
            <a:br>
              <a:rPr lang="ru-RU" sz="2000" b="1" dirty="0">
                <a:solidFill>
                  <a:srgbClr val="002060"/>
                </a:solidFill>
                <a:latin typeface="Arial" panose="020B0604020202020204" pitchFamily="34" charset="0"/>
                <a:cs typeface="Arial" panose="020B0604020202020204" pitchFamily="34" charset="0"/>
              </a:rPr>
            </a:br>
            <a:r>
              <a:rPr lang="ru-RU" sz="2000" b="1" dirty="0" err="1">
                <a:solidFill>
                  <a:srgbClr val="002060"/>
                </a:solidFill>
                <a:latin typeface="Arial" panose="020B0604020202020204" pitchFamily="34" charset="0"/>
                <a:cs typeface="Arial" panose="020B0604020202020204" pitchFamily="34" charset="0"/>
              </a:rPr>
              <a:t>Сергій</a:t>
            </a:r>
            <a:r>
              <a:rPr lang="ru-RU" sz="2000" b="1" dirty="0">
                <a:solidFill>
                  <a:srgbClr val="002060"/>
                </a:solidFill>
                <a:latin typeface="Arial" panose="020B0604020202020204" pitchFamily="34" charset="0"/>
                <a:cs typeface="Arial" panose="020B0604020202020204" pitchFamily="34" charset="0"/>
              </a:rPr>
              <a:t> Мельник, координатор </a:t>
            </a:r>
            <a:r>
              <a:rPr lang="ru-RU" sz="2000" b="1" dirty="0" err="1">
                <a:solidFill>
                  <a:srgbClr val="002060"/>
                </a:solidFill>
                <a:latin typeface="Arial" panose="020B0604020202020204" pitchFamily="34" charset="0"/>
                <a:cs typeface="Arial" panose="020B0604020202020204" pitchFamily="34" charset="0"/>
              </a:rPr>
              <a:t>команди</a:t>
            </a:r>
            <a:r>
              <a:rPr lang="ru-RU" sz="2000" b="1" dirty="0">
                <a:solidFill>
                  <a:srgbClr val="002060"/>
                </a:solidFill>
                <a:latin typeface="Arial" panose="020B0604020202020204" pitchFamily="34" charset="0"/>
                <a:cs typeface="Arial" panose="020B0604020202020204" pitchFamily="34" charset="0"/>
              </a:rPr>
              <a:t> </a:t>
            </a:r>
            <a:r>
              <a:rPr lang="ru-RU" sz="2000" b="1" dirty="0" err="1">
                <a:solidFill>
                  <a:srgbClr val="002060"/>
                </a:solidFill>
                <a:latin typeface="Arial" panose="020B0604020202020204" pitchFamily="34" charset="0"/>
                <a:cs typeface="Arial" panose="020B0604020202020204" pitchFamily="34" charset="0"/>
              </a:rPr>
              <a:t>від</a:t>
            </a:r>
            <a:r>
              <a:rPr lang="ru-RU" sz="2000" b="1" dirty="0">
                <a:solidFill>
                  <a:srgbClr val="002060"/>
                </a:solidFill>
                <a:latin typeface="Arial" panose="020B0604020202020204" pitchFamily="34" charset="0"/>
                <a:cs typeface="Arial" panose="020B0604020202020204" pitchFamily="34" charset="0"/>
              </a:rPr>
              <a:t> ДНУ «Інститут освітньої аналітики»</a:t>
            </a:r>
            <a:r>
              <a:rPr lang="uk-UA" sz="2000" b="1" dirty="0">
                <a:solidFill>
                  <a:srgbClr val="002060"/>
                </a:solidFill>
                <a:latin typeface="Arial" panose="020B0604020202020204" pitchFamily="34" charset="0"/>
                <a:cs typeface="Arial" panose="020B0604020202020204" pitchFamily="34" charset="0"/>
              </a:rPr>
              <a:t> </a:t>
            </a:r>
            <a:br>
              <a:rPr lang="uk-UA" sz="2000" b="1" dirty="0">
                <a:solidFill>
                  <a:srgbClr val="002060"/>
                </a:solidFill>
                <a:latin typeface="Arial" panose="020B0604020202020204" pitchFamily="34" charset="0"/>
                <a:cs typeface="Arial" panose="020B0604020202020204" pitchFamily="34" charset="0"/>
              </a:rPr>
            </a:br>
            <a:br>
              <a:rPr lang="uk-UA" sz="2000" b="1" dirty="0">
                <a:solidFill>
                  <a:srgbClr val="002060"/>
                </a:solidFill>
                <a:latin typeface="Arial" panose="020B0604020202020204" pitchFamily="34" charset="0"/>
                <a:cs typeface="Arial" panose="020B0604020202020204" pitchFamily="34" charset="0"/>
              </a:rPr>
            </a:br>
            <a:r>
              <a:rPr lang="uk-UA" sz="1600" b="1" dirty="0">
                <a:solidFill>
                  <a:srgbClr val="002060"/>
                </a:solidFill>
                <a:latin typeface="Arial" panose="020B0604020202020204" pitchFamily="34" charset="0"/>
                <a:cs typeface="Arial" panose="020B0604020202020204" pitchFamily="34" charset="0"/>
              </a:rPr>
              <a:t>Воркшоп 27-28 листопада 2025 року в Ужгородському національному університеті</a:t>
            </a:r>
            <a:br>
              <a:rPr lang="ru-RU" sz="2000" b="1" dirty="0">
                <a:solidFill>
                  <a:srgbClr val="002060"/>
                </a:solidFill>
                <a:latin typeface="Arial" panose="020B0604020202020204" pitchFamily="34" charset="0"/>
                <a:cs typeface="Arial" panose="020B0604020202020204" pitchFamily="34" charset="0"/>
              </a:rPr>
            </a:br>
            <a:endParaRPr lang="lt-LT" sz="2000" dirty="0">
              <a:solidFill>
                <a:srgbClr val="002060"/>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EB838A59-1790-4C23-84FC-DA94C4D7C8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86" y="662474"/>
            <a:ext cx="7274131" cy="849085"/>
          </a:xfrm>
          <a:prstGeom prst="rect">
            <a:avLst/>
          </a:prstGeom>
          <a:noFill/>
        </p:spPr>
      </p:pic>
      <p:pic>
        <p:nvPicPr>
          <p:cNvPr id="5" name="Рисунок 4">
            <a:extLst>
              <a:ext uri="{FF2B5EF4-FFF2-40B4-BE49-F238E27FC236}">
                <a16:creationId xmlns:a16="http://schemas.microsoft.com/office/drawing/2014/main" id="{9F0C3AA0-8C0E-4669-B797-B226FF0524D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318" y="755780"/>
            <a:ext cx="2920481" cy="755779"/>
          </a:xfrm>
          <a:prstGeom prst="rect">
            <a:avLst/>
          </a:prstGeom>
          <a:noFill/>
        </p:spPr>
      </p:pic>
    </p:spTree>
    <p:extLst>
      <p:ext uri="{BB962C8B-B14F-4D97-AF65-F5344CB8AC3E}">
        <p14:creationId xmlns:p14="http://schemas.microsoft.com/office/powerpoint/2010/main" val="171165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345233" y="177282"/>
            <a:ext cx="8322905" cy="1408921"/>
          </a:xfrm>
        </p:spPr>
        <p:txBody>
          <a:bodyPr anchor="b">
            <a:noAutofit/>
          </a:bodyPr>
          <a:lstStyle/>
          <a:p>
            <a:r>
              <a:rPr lang="en-US" sz="2400" b="1" dirty="0">
                <a:solidFill>
                  <a:srgbClr val="002060"/>
                </a:solidFill>
                <a:latin typeface="Arial" panose="020B0604020202020204" pitchFamily="34" charset="0"/>
                <a:cs typeface="Arial" panose="020B0604020202020204" pitchFamily="34" charset="0"/>
              </a:rPr>
              <a:t>V. </a:t>
            </a:r>
            <a:r>
              <a:rPr lang="uk-UA" sz="2400" b="1" dirty="0">
                <a:solidFill>
                  <a:srgbClr val="002060"/>
                </a:solidFill>
                <a:latin typeface="Arial" panose="020B0604020202020204" pitchFamily="34" charset="0"/>
                <a:cs typeface="Arial" panose="020B0604020202020204" pitchFamily="34" charset="0"/>
              </a:rPr>
              <a:t>Співставлення вітчизняних кваліфікацій з відповідниками ЄС </a:t>
            </a:r>
            <a:br>
              <a:rPr lang="uk-UA" sz="2400" b="1" dirty="0">
                <a:solidFill>
                  <a:srgbClr val="002060"/>
                </a:solidFill>
                <a:latin typeface="Arial" panose="020B0604020202020204" pitchFamily="34" charset="0"/>
                <a:cs typeface="Arial" panose="020B0604020202020204" pitchFamily="34" charset="0"/>
              </a:rPr>
            </a:br>
            <a:r>
              <a:rPr lang="uk-UA" sz="2400" b="1" dirty="0">
                <a:solidFill>
                  <a:srgbClr val="002060"/>
                </a:solidFill>
                <a:latin typeface="Arial" panose="020B0604020202020204" pitchFamily="34" charset="0"/>
                <a:cs typeface="Arial" panose="020B0604020202020204" pitchFamily="34" charset="0"/>
              </a:rPr>
              <a:t>через Європейська багатомовна класифікація навичок, компетенцій та занять (</a:t>
            </a:r>
            <a:r>
              <a:rPr lang="en-US" sz="2400" b="1" dirty="0">
                <a:solidFill>
                  <a:srgbClr val="002060"/>
                </a:solidFill>
                <a:latin typeface="Arial" panose="020B0604020202020204" pitchFamily="34" charset="0"/>
                <a:cs typeface="Arial" panose="020B0604020202020204" pitchFamily="34" charset="0"/>
              </a:rPr>
              <a:t>ESCO)</a:t>
            </a:r>
            <a:r>
              <a:rPr lang="uk-UA" sz="2400" b="1" dirty="0">
                <a:solidFill>
                  <a:srgbClr val="002060"/>
                </a:solidFill>
                <a:latin typeface="Arial" panose="020B0604020202020204" pitchFamily="34" charset="0"/>
                <a:cs typeface="Arial" panose="020B0604020202020204" pitchFamily="34" charset="0"/>
              </a:rPr>
              <a:t> </a:t>
            </a:r>
            <a:r>
              <a:rPr lang="uk-UA" sz="2000" b="1" dirty="0">
                <a:solidFill>
                  <a:srgbClr val="002060"/>
                </a:solidFill>
                <a:latin typeface="Arial" panose="020B0604020202020204" pitchFamily="34" charset="0"/>
                <a:cs typeface="Arial" panose="020B0604020202020204" pitchFamily="34" charset="0"/>
              </a:rPr>
              <a:t>(продовження)</a:t>
            </a:r>
            <a:r>
              <a:rPr lang="en-US" sz="2000" b="1" dirty="0">
                <a:solidFill>
                  <a:srgbClr val="002060"/>
                </a:solidFill>
                <a:latin typeface="Arial" panose="020B0604020202020204" pitchFamily="34" charset="0"/>
                <a:cs typeface="Arial" panose="020B0604020202020204" pitchFamily="34" charset="0"/>
              </a:rPr>
              <a:t> </a:t>
            </a: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528737" y="1819468"/>
            <a:ext cx="7113034" cy="4264091"/>
          </a:xfrm>
        </p:spPr>
        <p:txBody>
          <a:bodyPr>
            <a:normAutofit/>
          </a:bodyPr>
          <a:lstStyle/>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ІІІ. </a:t>
            </a:r>
            <a:r>
              <a:rPr lang="ru-RU" sz="1800" dirty="0" err="1">
                <a:solidFill>
                  <a:srgbClr val="002060"/>
                </a:solidFill>
                <a:latin typeface="Arial" panose="020B0604020202020204" pitchFamily="34" charset="0"/>
                <a:cs typeface="Arial" panose="020B0604020202020204" pitchFamily="34" charset="0"/>
              </a:rPr>
              <a:t>Результати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навчання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Перелік</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результатів</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навчання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Перелік</a:t>
            </a:r>
            <a:r>
              <a:rPr lang="ru-RU" sz="1800" dirty="0">
                <a:solidFill>
                  <a:srgbClr val="002060"/>
                </a:solidFill>
                <a:latin typeface="Arial" panose="020B0604020202020204" pitchFamily="34" charset="0"/>
                <a:cs typeface="Arial" panose="020B0604020202020204" pitchFamily="34" charset="0"/>
              </a:rPr>
              <a:t> компетентностей (для </a:t>
            </a:r>
            <a:r>
              <a:rPr lang="ru-RU" sz="1800" dirty="0" err="1">
                <a:solidFill>
                  <a:srgbClr val="002060"/>
                </a:solidFill>
                <a:latin typeface="Arial" panose="020B0604020202020204" pitchFamily="34" charset="0"/>
                <a:cs typeface="Arial" panose="020B0604020202020204" pitchFamily="34" charset="0"/>
              </a:rPr>
              <a:t>кожної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компетентності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зазначаються</a:t>
            </a:r>
            <a:r>
              <a:rPr lang="ru-RU" sz="1800" dirty="0">
                <a:solidFill>
                  <a:srgbClr val="002060"/>
                </a:solidFill>
                <a:latin typeface="Arial" panose="020B0604020202020204" pitchFamily="34" charset="0"/>
                <a:cs typeface="Arial" panose="020B0604020202020204" pitchFamily="34" charset="0"/>
              </a:rPr>
              <a:t> одна </a:t>
            </a:r>
            <a:r>
              <a:rPr lang="ru-RU" sz="1800" dirty="0" err="1">
                <a:solidFill>
                  <a:srgbClr val="002060"/>
                </a:solidFill>
                <a:latin typeface="Arial" panose="020B0604020202020204" pitchFamily="34" charset="0"/>
                <a:cs typeface="Arial" panose="020B0604020202020204" pitchFamily="34" charset="0"/>
              </a:rPr>
              <a:t>або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декілька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відповідних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позицій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щодо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вимог</a:t>
            </a:r>
            <a:r>
              <a:rPr lang="ru-RU" sz="1800" dirty="0">
                <a:solidFill>
                  <a:srgbClr val="002060"/>
                </a:solidFill>
                <a:latin typeface="Arial" panose="020B0604020202020204" pitchFamily="34" charset="0"/>
                <a:cs typeface="Arial" panose="020B0604020202020204" pitchFamily="34" charset="0"/>
              </a:rPr>
              <a:t> до </a:t>
            </a:r>
            <a:r>
              <a:rPr lang="ru-RU" sz="1800" dirty="0" err="1">
                <a:solidFill>
                  <a:srgbClr val="002060"/>
                </a:solidFill>
                <a:latin typeface="Arial" panose="020B0604020202020204" pitchFamily="34" charset="0"/>
                <a:cs typeface="Arial" panose="020B0604020202020204" pitchFamily="34" charset="0"/>
              </a:rPr>
              <a:t>знань</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умінь</a:t>
            </a:r>
            <a:r>
              <a:rPr lang="ru-RU" sz="1800" dirty="0">
                <a:solidFill>
                  <a:srgbClr val="002060"/>
                </a:solidFill>
                <a:latin typeface="Arial" panose="020B0604020202020204" pitchFamily="34" charset="0"/>
                <a:cs typeface="Arial" panose="020B0604020202020204" pitchFamily="34" charset="0"/>
              </a:rPr>
              <a:t>/</a:t>
            </a:r>
            <a:r>
              <a:rPr lang="ru-RU" sz="1800" dirty="0" err="1">
                <a:solidFill>
                  <a:srgbClr val="002060"/>
                </a:solidFill>
                <a:latin typeface="Arial" panose="020B0604020202020204" pitchFamily="34" charset="0"/>
                <a:cs typeface="Arial" panose="020B0604020202020204" pitchFamily="34" charset="0"/>
              </a:rPr>
              <a:t>навичок</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співставних</a:t>
            </a:r>
            <a:r>
              <a:rPr lang="ru-RU" sz="1800" dirty="0">
                <a:solidFill>
                  <a:srgbClr val="002060"/>
                </a:solidFill>
                <a:latin typeface="Arial" panose="020B0604020202020204" pitchFamily="34" charset="0"/>
                <a:cs typeface="Arial" panose="020B0604020202020204" pitchFamily="34" charset="0"/>
              </a:rPr>
              <a:t> з </a:t>
            </a:r>
            <a:r>
              <a:rPr lang="en-US" sz="1800" dirty="0">
                <a:solidFill>
                  <a:srgbClr val="002060"/>
                </a:solidFill>
                <a:latin typeface="Arial" panose="020B0604020202020204" pitchFamily="34" charset="0"/>
                <a:cs typeface="Arial" panose="020B0604020202020204" pitchFamily="34" charset="0"/>
              </a:rPr>
              <a:t>ESCO). </a:t>
            </a:r>
            <a:r>
              <a:rPr lang="ru-RU" sz="1800" dirty="0">
                <a:solidFill>
                  <a:srgbClr val="002060"/>
                </a:solidFill>
                <a:latin typeface="Arial" panose="020B0604020202020204" pitchFamily="34" charset="0"/>
                <a:cs typeface="Arial" panose="020B0604020202020204" pitchFamily="34" charset="0"/>
              </a:rPr>
              <a:t>І</a:t>
            </a:r>
            <a:r>
              <a:rPr lang="en-US" sz="1800" dirty="0">
                <a:solidFill>
                  <a:srgbClr val="002060"/>
                </a:solidFill>
                <a:latin typeface="Arial" panose="020B0604020202020204" pitchFamily="34" charset="0"/>
                <a:cs typeface="Arial" panose="020B0604020202020204" pitchFamily="34" charset="0"/>
              </a:rPr>
              <a:t>V. </a:t>
            </a:r>
            <a:r>
              <a:rPr lang="ru-RU" sz="1800" dirty="0" err="1">
                <a:solidFill>
                  <a:srgbClr val="002060"/>
                </a:solidFill>
                <a:latin typeface="Arial" panose="020B0604020202020204" pitchFamily="34" charset="0"/>
                <a:cs typeface="Arial" panose="020B0604020202020204" pitchFamily="34" charset="0"/>
              </a:rPr>
              <a:t>Оцінювання</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присвоєння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Допуск до </a:t>
            </a:r>
            <a:r>
              <a:rPr lang="ru-RU" sz="1800" dirty="0" err="1">
                <a:solidFill>
                  <a:srgbClr val="002060"/>
                </a:solidFill>
                <a:latin typeface="Arial" panose="020B0604020202020204" pitchFamily="34" charset="0"/>
                <a:cs typeface="Arial" panose="020B0604020202020204" pitchFamily="34" charset="0"/>
              </a:rPr>
              <a:t>оцінювання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атестації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Методи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оцінювання</a:t>
            </a:r>
            <a:r>
              <a:rPr lang="ru-RU" sz="1800" dirty="0">
                <a:solidFill>
                  <a:srgbClr val="002060"/>
                </a:solidFill>
                <a:latin typeface="Arial" panose="020B0604020202020204" pitchFamily="34" charset="0"/>
                <a:cs typeface="Arial" panose="020B0604020202020204" pitchFamily="34" charset="0"/>
              </a:rPr>
              <a:t>. Документ, </a:t>
            </a:r>
            <a:r>
              <a:rPr lang="ru-RU" sz="1800" dirty="0" err="1">
                <a:solidFill>
                  <a:srgbClr val="002060"/>
                </a:solidFill>
                <a:latin typeface="Arial" panose="020B0604020202020204" pitchFamily="34" charset="0"/>
                <a:cs typeface="Arial" panose="020B0604020202020204" pitchFamily="34" charset="0"/>
              </a:rPr>
              <a:t>що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підтверджує</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здобуття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Можливості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отримання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додаткових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пов'язаних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документів</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V. </a:t>
            </a:r>
            <a:r>
              <a:rPr lang="ru-RU" sz="1800" dirty="0" err="1">
                <a:solidFill>
                  <a:srgbClr val="002060"/>
                </a:solidFill>
                <a:latin typeface="Arial" panose="020B0604020202020204" pitchFamily="34" charset="0"/>
                <a:cs typeface="Arial" panose="020B0604020202020204" pitchFamily="34" charset="0"/>
              </a:rPr>
              <a:t>Пов’язані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V</a:t>
            </a:r>
            <a:r>
              <a:rPr lang="ru-RU" sz="1800" dirty="0">
                <a:solidFill>
                  <a:srgbClr val="002060"/>
                </a:solidFill>
                <a:latin typeface="Arial" panose="020B0604020202020204" pitchFamily="34" charset="0"/>
                <a:cs typeface="Arial" panose="020B0604020202020204" pitchFamily="34" charset="0"/>
              </a:rPr>
              <a:t>І. Нормативна база/</a:t>
            </a:r>
            <a:r>
              <a:rPr lang="ru-RU" sz="1800" dirty="0" err="1">
                <a:solidFill>
                  <a:srgbClr val="002060"/>
                </a:solidFill>
                <a:latin typeface="Arial" panose="020B0604020202020204" pitchFamily="34" charset="0"/>
                <a:cs typeface="Arial" panose="020B0604020202020204" pitchFamily="34" charset="0"/>
              </a:rPr>
              <a:t>Зовнішні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вимоги</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VII. </a:t>
            </a:r>
            <a:r>
              <a:rPr lang="ru-RU" sz="1800" dirty="0" err="1">
                <a:solidFill>
                  <a:srgbClr val="002060"/>
                </a:solidFill>
                <a:latin typeface="Arial" panose="020B0604020202020204" pitchFamily="34" charset="0"/>
                <a:cs typeface="Arial" panose="020B0604020202020204" pitchFamily="34" charset="0"/>
              </a:rPr>
              <a:t>Інша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інформація</a:t>
            </a:r>
            <a:r>
              <a:rPr lang="ru-RU" sz="18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2. У </a:t>
            </a:r>
            <a:r>
              <a:rPr lang="ru-RU" sz="1800" dirty="0" err="1">
                <a:solidFill>
                  <a:srgbClr val="002060"/>
                </a:solidFill>
                <a:latin typeface="Arial" panose="020B0604020202020204" pitchFamily="34" charset="0"/>
                <a:cs typeface="Arial" panose="020B0604020202020204" pitchFamily="34" charset="0"/>
              </a:rPr>
              <a:t>подальшому</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цю</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інформацію</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співставляють</a:t>
            </a:r>
            <a:r>
              <a:rPr lang="ru-RU" sz="1800" dirty="0">
                <a:solidFill>
                  <a:srgbClr val="002060"/>
                </a:solidFill>
                <a:latin typeface="Arial" panose="020B0604020202020204" pitchFamily="34" charset="0"/>
                <a:cs typeface="Arial" panose="020B0604020202020204" pitchFamily="34" charset="0"/>
              </a:rPr>
              <a:t> за </a:t>
            </a:r>
            <a:r>
              <a:rPr lang="ru-RU" sz="1800" dirty="0" err="1">
                <a:solidFill>
                  <a:srgbClr val="002060"/>
                </a:solidFill>
                <a:latin typeface="Arial" panose="020B0604020202020204" pitchFamily="34" charset="0"/>
                <a:cs typeface="Arial" panose="020B0604020202020204" pitchFamily="34" charset="0"/>
              </a:rPr>
              <a:t>Розділом</a:t>
            </a:r>
            <a:r>
              <a:rPr lang="ru-RU" sz="1800" dirty="0">
                <a:solidFill>
                  <a:srgbClr val="002060"/>
                </a:solidFill>
                <a:latin typeface="Arial" panose="020B0604020202020204" pitchFamily="34" charset="0"/>
                <a:cs typeface="Arial" panose="020B0604020202020204" pitchFamily="34" charset="0"/>
              </a:rPr>
              <a:t> ІІІ «</a:t>
            </a:r>
            <a:r>
              <a:rPr lang="ru-RU" sz="1800" dirty="0" err="1">
                <a:solidFill>
                  <a:srgbClr val="002060"/>
                </a:solidFill>
                <a:latin typeface="Arial" panose="020B0604020202020204" pitchFamily="34" charset="0"/>
                <a:cs typeface="Arial" panose="020B0604020202020204" pitchFamily="34" charset="0"/>
              </a:rPr>
              <a:t>Результати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навчання</a:t>
            </a:r>
            <a:r>
              <a:rPr lang="ru-RU" sz="1800" dirty="0">
                <a:solidFill>
                  <a:srgbClr val="002060"/>
                </a:solidFill>
                <a:latin typeface="Arial" panose="020B0604020202020204" pitchFamily="34" charset="0"/>
                <a:cs typeface="Arial" panose="020B0604020202020204" pitchFamily="34" charset="0"/>
              </a:rPr>
              <a:t>» з </a:t>
            </a:r>
            <a:r>
              <a:rPr lang="ru-RU" sz="1800" dirty="0" err="1">
                <a:solidFill>
                  <a:srgbClr val="002060"/>
                </a:solidFill>
                <a:latin typeface="Arial" panose="020B0604020202020204" pitchFamily="34" charset="0"/>
                <a:cs typeface="Arial" panose="020B0604020202020204" pitchFamily="34" charset="0"/>
              </a:rPr>
              <a:t>відповідниками</a:t>
            </a:r>
            <a:r>
              <a:rPr lang="ru-RU" sz="1800" dirty="0">
                <a:solidFill>
                  <a:srgbClr val="002060"/>
                </a:solidFill>
                <a:latin typeface="Arial" panose="020B0604020202020204" pitchFamily="34" charset="0"/>
                <a:cs typeface="Arial" panose="020B0604020202020204" pitchFamily="34" charset="0"/>
              </a:rPr>
              <a:t> в </a:t>
            </a:r>
            <a:r>
              <a:rPr lang="en-US" sz="1800" dirty="0">
                <a:solidFill>
                  <a:srgbClr val="002060"/>
                </a:solidFill>
                <a:latin typeface="Arial" panose="020B0604020202020204" pitchFamily="34" charset="0"/>
                <a:cs typeface="Arial" panose="020B0604020202020204" pitchFamily="34" charset="0"/>
              </a:rPr>
              <a:t>ESCO </a:t>
            </a:r>
            <a:r>
              <a:rPr lang="ru-RU" sz="1800" dirty="0">
                <a:solidFill>
                  <a:srgbClr val="002060"/>
                </a:solidFill>
                <a:latin typeface="Arial" panose="020B0604020202020204" pitchFamily="34" charset="0"/>
                <a:cs typeface="Arial" panose="020B0604020202020204" pitchFamily="34" charset="0"/>
              </a:rPr>
              <a:t>за </a:t>
            </a:r>
            <a:r>
              <a:rPr lang="ru-RU" sz="1800" dirty="0" err="1">
                <a:solidFill>
                  <a:srgbClr val="002060"/>
                </a:solidFill>
                <a:latin typeface="Arial" panose="020B0604020202020204" pitchFamily="34" charset="0"/>
                <a:cs typeface="Arial" panose="020B0604020202020204" pitchFamily="34" charset="0"/>
              </a:rPr>
              <a:t>допомогою</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наявних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інструментів</a:t>
            </a:r>
            <a:r>
              <a:rPr lang="ru-RU" sz="1800" dirty="0">
                <a:solidFill>
                  <a:srgbClr val="002060"/>
                </a:solidFill>
                <a:latin typeface="Arial" panose="020B0604020202020204" pitchFamily="34" charset="0"/>
                <a:cs typeface="Arial" panose="020B0604020202020204" pitchFamily="34" charset="0"/>
              </a:rPr>
              <a:t>. Один </a:t>
            </a:r>
            <a:r>
              <a:rPr lang="ru-RU" sz="1800" dirty="0" err="1">
                <a:solidFill>
                  <a:srgbClr val="002060"/>
                </a:solidFill>
                <a:latin typeface="Arial" panose="020B0604020202020204" pitchFamily="34" charset="0"/>
                <a:cs typeface="Arial" panose="020B0604020202020204" pitchFamily="34" charset="0"/>
              </a:rPr>
              <a:t>із</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найефективніших</a:t>
            </a:r>
            <a:r>
              <a:rPr lang="ru-RU" sz="1800" dirty="0">
                <a:solidFill>
                  <a:srgbClr val="002060"/>
                </a:solidFill>
                <a:latin typeface="Arial" panose="020B0604020202020204" pitchFamily="34" charset="0"/>
                <a:cs typeface="Arial" panose="020B0604020202020204" pitchFamily="34" charset="0"/>
              </a:rPr>
              <a:t> –Платформа передового </a:t>
            </a:r>
            <a:r>
              <a:rPr lang="ru-RU" sz="1800" dirty="0" err="1">
                <a:solidFill>
                  <a:srgbClr val="002060"/>
                </a:solidFill>
                <a:latin typeface="Arial" panose="020B0604020202020204" pitchFamily="34" charset="0"/>
                <a:cs typeface="Arial" panose="020B0604020202020204" pitchFamily="34" charset="0"/>
              </a:rPr>
              <a:t>виробництва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орієнтована</a:t>
            </a:r>
            <a:r>
              <a:rPr lang="ru-RU" sz="1800" dirty="0">
                <a:solidFill>
                  <a:srgbClr val="002060"/>
                </a:solidFill>
                <a:latin typeface="Arial" panose="020B0604020202020204" pitchFamily="34" charset="0"/>
                <a:cs typeface="Arial" panose="020B0604020202020204" pitchFamily="34" charset="0"/>
              </a:rPr>
              <a:t> на </a:t>
            </a:r>
            <a:r>
              <a:rPr lang="ru-RU" sz="1800" dirty="0" err="1">
                <a:solidFill>
                  <a:srgbClr val="002060"/>
                </a:solidFill>
                <a:latin typeface="Arial" panose="020B0604020202020204" pitchFamily="34" charset="0"/>
                <a:cs typeface="Arial" panose="020B0604020202020204" pitchFamily="34" charset="0"/>
              </a:rPr>
              <a:t>навчання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Додаток</a:t>
            </a:r>
            <a:r>
              <a:rPr lang="ru-RU"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SkillData</a:t>
            </a:r>
            <a:r>
              <a:rPr lang="en-US" sz="1800" dirty="0">
                <a:solidFill>
                  <a:srgbClr val="002060"/>
                </a:solidFill>
                <a:latin typeface="Arial" panose="020B0604020202020204" pitchFamily="34" charset="0"/>
                <a:cs typeface="Arial" panose="020B0604020202020204" pitchFamily="34" charset="0"/>
              </a:rPr>
              <a:t> Framework Builder).</a:t>
            </a: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387635" y="3564294"/>
            <a:ext cx="3241221" cy="1436291"/>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endParaRPr lang="uk-UA" sz="1400" b="1" dirty="0">
              <a:solidFill>
                <a:srgbClr val="002060"/>
              </a:solidFill>
              <a:latin typeface="Arial" panose="020B0604020202020204" pitchFamily="34" charset="0"/>
              <a:cs typeface="Arial" panose="020B0604020202020204" pitchFamily="34" charset="0"/>
            </a:endParaRPr>
          </a:p>
          <a:p>
            <a:r>
              <a:rPr lang="ru-RU" sz="1400" b="1" dirty="0" err="1">
                <a:solidFill>
                  <a:srgbClr val="002060"/>
                </a:solidFill>
                <a:latin typeface="Arial" panose="020B0604020202020204" pitchFamily="34" charset="0"/>
                <a:cs typeface="Arial" panose="020B0604020202020204" pitchFamily="34" charset="0"/>
              </a:rPr>
              <a:t>Додаток</a:t>
            </a:r>
            <a:r>
              <a:rPr lang="ru-RU"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SkillData</a:t>
            </a:r>
            <a:r>
              <a:rPr lang="en-US" sz="1400" b="1" dirty="0">
                <a:solidFill>
                  <a:srgbClr val="002060"/>
                </a:solidFill>
                <a:latin typeface="Arial" panose="020B0604020202020204" pitchFamily="34" charset="0"/>
                <a:cs typeface="Arial" panose="020B0604020202020204" pitchFamily="34" charset="0"/>
              </a:rPr>
              <a:t> Framework Builder.</a:t>
            </a:r>
          </a:p>
          <a:p>
            <a:r>
              <a:rPr lang="uk-UA" sz="1400" b="1" dirty="0">
                <a:solidFill>
                  <a:srgbClr val="002060"/>
                </a:solidFill>
                <a:latin typeface="Arial" panose="020B0604020202020204" pitchFamily="34"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hlinkClick r:id="rId3"/>
              </a:rPr>
              <a:t>https://skilldata.info/#skillfinder</a:t>
            </a:r>
            <a:r>
              <a:rPr lang="en-US" sz="1400" b="1" dirty="0">
                <a:solidFill>
                  <a:srgbClr val="002060"/>
                </a:solidFill>
                <a:latin typeface="Arial" panose="020B0604020202020204" pitchFamily="34" charset="0"/>
                <a:cs typeface="Arial" panose="020B0604020202020204" pitchFamily="34" charset="0"/>
              </a:rPr>
              <a:t>).</a:t>
            </a:r>
            <a:r>
              <a:rPr lang="uk-UA"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uk-UA" sz="1400" b="1" dirty="0"/>
          </a:p>
          <a:p>
            <a:pPr>
              <a:spcBef>
                <a:spcPts val="400"/>
              </a:spcBef>
            </a:pPr>
            <a:endParaRPr lang="ru-RU" sz="1400" b="1" dirty="0">
              <a:solidFill>
                <a:srgbClr val="002060"/>
              </a:solidFill>
              <a:latin typeface="Arial" panose="020B0604020202020204" pitchFamily="34" charset="0"/>
              <a:cs typeface="Arial" panose="020B0604020202020204" pitchFamily="34" charset="0"/>
            </a:endParaRPr>
          </a:p>
        </p:txBody>
      </p:sp>
      <p:pic>
        <p:nvPicPr>
          <p:cNvPr id="7" name="Рисунок 6" descr="Изображение выглядит как текст, снимок экрана, графический дизайн, шар&#10;&#10;Содержимое, созданное искусственным интеллектом, может быть неверным.">
            <a:extLst>
              <a:ext uri="{FF2B5EF4-FFF2-40B4-BE49-F238E27FC236}">
                <a16:creationId xmlns:a16="http://schemas.microsoft.com/office/drawing/2014/main" id="{98FA954E-0AEE-4E3B-BF63-AF5338ED9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229" y="345233"/>
            <a:ext cx="3241221" cy="2416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774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345233" y="326571"/>
            <a:ext cx="7735077" cy="709127"/>
          </a:xfrm>
        </p:spPr>
        <p:txBody>
          <a:bodyPr anchor="b">
            <a:noAutofit/>
          </a:bodyPr>
          <a:lstStyle/>
          <a:p>
            <a:pPr algn="ctr"/>
            <a:r>
              <a:rPr lang="en-US" sz="3200" b="1" dirty="0">
                <a:solidFill>
                  <a:srgbClr val="002060"/>
                </a:solidFill>
                <a:latin typeface="Arial" panose="020B0604020202020204" pitchFamily="34" charset="0"/>
                <a:cs typeface="Arial" panose="020B0604020202020204" pitchFamily="34" charset="0"/>
              </a:rPr>
              <a:t>V</a:t>
            </a:r>
            <a:r>
              <a:rPr lang="uk-UA" sz="3200" b="1" dirty="0">
                <a:solidFill>
                  <a:srgbClr val="002060"/>
                </a:solidFill>
                <a:latin typeface="Arial" panose="020B0604020202020204" pitchFamily="34" charset="0"/>
                <a:cs typeface="Arial" panose="020B0604020202020204" pitchFamily="34" charset="0"/>
              </a:rPr>
              <a:t>І</a:t>
            </a:r>
            <a:r>
              <a:rPr lang="en-US" sz="3200" b="1" dirty="0">
                <a:solidFill>
                  <a:srgbClr val="002060"/>
                </a:solidFill>
                <a:latin typeface="Arial" panose="020B0604020202020204" pitchFamily="34" charset="0"/>
                <a:cs typeface="Arial" panose="020B0604020202020204" pitchFamily="34" charset="0"/>
              </a:rPr>
              <a:t>. </a:t>
            </a:r>
            <a:r>
              <a:rPr lang="uk-UA" sz="3200" b="1" dirty="0">
                <a:solidFill>
                  <a:srgbClr val="002060"/>
                </a:solidFill>
                <a:latin typeface="Arial" panose="020B0604020202020204" pitchFamily="34" charset="0"/>
                <a:cs typeface="Arial" panose="020B0604020202020204" pitchFamily="34" charset="0"/>
              </a:rPr>
              <a:t>Ключові висновки</a:t>
            </a:r>
            <a:r>
              <a:rPr lang="en-US" sz="3200" b="1" dirty="0">
                <a:solidFill>
                  <a:srgbClr val="002060"/>
                </a:solidFill>
                <a:latin typeface="Arial" panose="020B0604020202020204" pitchFamily="34" charset="0"/>
                <a:cs typeface="Arial" panose="020B0604020202020204" pitchFamily="34" charset="0"/>
              </a:rPr>
              <a:t> </a:t>
            </a: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528737" y="1203650"/>
            <a:ext cx="7113034" cy="4879910"/>
          </a:xfrm>
        </p:spPr>
        <p:txBody>
          <a:bodyPr>
            <a:normAutofit lnSpcReduction="10000"/>
          </a:bodyPr>
          <a:lstStyle/>
          <a:p>
            <a:pPr>
              <a:lnSpc>
                <a:spcPct val="100000"/>
              </a:lnSpc>
              <a:spcBef>
                <a:spcPts val="400"/>
              </a:spcBef>
            </a:pPr>
            <a:r>
              <a:rPr lang="ru-RU" sz="1800" dirty="0" err="1">
                <a:solidFill>
                  <a:srgbClr val="002060"/>
                </a:solidFill>
                <a:latin typeface="Arial" panose="020B0604020202020204" pitchFamily="34" charset="0"/>
                <a:cs typeface="Arial" panose="020B0604020202020204" pitchFamily="34" charset="0"/>
              </a:rPr>
              <a:t>Українська</a:t>
            </a:r>
            <a:r>
              <a:rPr lang="ru-RU" sz="1800" dirty="0">
                <a:solidFill>
                  <a:srgbClr val="002060"/>
                </a:solidFill>
                <a:latin typeface="Arial" panose="020B0604020202020204" pitchFamily="34" charset="0"/>
                <a:cs typeface="Arial" panose="020B0604020202020204" pitchFamily="34" charset="0"/>
              </a:rPr>
              <a:t> система </a:t>
            </a:r>
            <a:r>
              <a:rPr lang="ru-RU" sz="1800" dirty="0" err="1">
                <a:solidFill>
                  <a:srgbClr val="002060"/>
                </a:solidFill>
                <a:latin typeface="Arial" panose="020B0604020202020204" pitchFamily="34" charset="0"/>
                <a:cs typeface="Arial" panose="020B0604020202020204" pitchFamily="34" charset="0"/>
              </a:rPr>
              <a:t>підготовки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кадрів</a:t>
            </a:r>
            <a:r>
              <a:rPr lang="ru-RU" sz="1800" dirty="0">
                <a:solidFill>
                  <a:srgbClr val="002060"/>
                </a:solidFill>
                <a:latin typeface="Arial" panose="020B0604020202020204" pitchFamily="34" charset="0"/>
                <a:cs typeface="Arial" panose="020B0604020202020204" pitchFamily="34" charset="0"/>
              </a:rPr>
              <a:t> в </a:t>
            </a:r>
            <a:r>
              <a:rPr lang="ru-RU" sz="1800" dirty="0" err="1">
                <a:solidFill>
                  <a:srgbClr val="002060"/>
                </a:solidFill>
                <a:latin typeface="Arial" panose="020B0604020202020204" pitchFamily="34" charset="0"/>
                <a:cs typeface="Arial" panose="020B0604020202020204" pitchFamily="34" charset="0"/>
              </a:rPr>
              <a:t>умовах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війни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оптимізувалася</a:t>
            </a:r>
            <a:r>
              <a:rPr lang="ru-RU" sz="1800" dirty="0">
                <a:solidFill>
                  <a:srgbClr val="002060"/>
                </a:solidFill>
                <a:latin typeface="Arial" panose="020B0604020202020204" pitchFamily="34" charset="0"/>
                <a:cs typeface="Arial" panose="020B0604020202020204" pitchFamily="34" charset="0"/>
              </a:rPr>
              <a:t> та стали </a:t>
            </a:r>
            <a:r>
              <a:rPr lang="ru-RU" sz="1800" dirty="0" err="1">
                <a:solidFill>
                  <a:srgbClr val="002060"/>
                </a:solidFill>
                <a:latin typeface="Arial" panose="020B0604020202020204" pitchFamily="34" charset="0"/>
                <a:cs typeface="Arial" panose="020B0604020202020204" pitchFamily="34" charset="0"/>
              </a:rPr>
              <a:t>працювати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ефективніше</a:t>
            </a:r>
            <a:r>
              <a:rPr lang="ru-RU" sz="1800" dirty="0">
                <a:solidFill>
                  <a:srgbClr val="002060"/>
                </a:solidFill>
                <a:latin typeface="Arial" panose="020B0604020202020204" pitchFamily="34" charset="0"/>
                <a:cs typeface="Arial" panose="020B0604020202020204" pitchFamily="34" charset="0"/>
              </a:rPr>
              <a:t>, особливо у </a:t>
            </a:r>
            <a:r>
              <a:rPr lang="ru-RU" sz="1800" dirty="0" err="1">
                <a:solidFill>
                  <a:srgbClr val="002060"/>
                </a:solidFill>
                <a:latin typeface="Arial" panose="020B0604020202020204" pitchFamily="34" charset="0"/>
                <a:cs typeface="Arial" panose="020B0604020202020204" pitchFamily="34" charset="0"/>
              </a:rPr>
              <a:t>сфері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дорослих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короткотерміновій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підготовці</a:t>
            </a:r>
            <a:r>
              <a:rPr lang="ru-RU" sz="1800" dirty="0">
                <a:solidFill>
                  <a:srgbClr val="002060"/>
                </a:solidFill>
                <a:latin typeface="Arial" panose="020B0604020202020204" pitchFamily="34" charset="0"/>
                <a:cs typeface="Arial" panose="020B0604020202020204" pitchFamily="34" charset="0"/>
              </a:rPr>
              <a:t>/</a:t>
            </a:r>
            <a:r>
              <a:rPr lang="ru-RU" sz="1800" dirty="0" err="1">
                <a:solidFill>
                  <a:srgbClr val="002060"/>
                </a:solidFill>
                <a:latin typeface="Arial" panose="020B0604020202020204" pitchFamily="34" charset="0"/>
                <a:cs typeface="Arial" panose="020B0604020202020204" pitchFamily="34" charset="0"/>
              </a:rPr>
              <a:t>перепідготовці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кооперації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роботодавців</a:t>
            </a:r>
            <a:r>
              <a:rPr lang="ru-RU" sz="1800" dirty="0">
                <a:solidFill>
                  <a:srgbClr val="002060"/>
                </a:solidFill>
                <a:latin typeface="Arial" panose="020B0604020202020204" pitchFamily="34" charset="0"/>
                <a:cs typeface="Arial" panose="020B0604020202020204" pitchFamily="34" charset="0"/>
              </a:rPr>
              <a:t> з </a:t>
            </a:r>
            <a:r>
              <a:rPr lang="ru-RU" sz="1800" dirty="0" err="1">
                <a:solidFill>
                  <a:srgbClr val="002060"/>
                </a:solidFill>
                <a:latin typeface="Arial" panose="020B0604020202020204" pitchFamily="34" charset="0"/>
                <a:cs typeface="Arial" panose="020B0604020202020204" pitchFamily="34" charset="0"/>
              </a:rPr>
              <a:t>освітянами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знятті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бюрократичних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бар'єрів</a:t>
            </a:r>
            <a:r>
              <a:rPr lang="ru-RU" sz="1800" dirty="0">
                <a:solidFill>
                  <a:srgbClr val="002060"/>
                </a:solidFill>
                <a:latin typeface="Arial" panose="020B0604020202020204" pitchFamily="34" charset="0"/>
                <a:cs typeface="Arial" panose="020B0604020202020204" pitchFamily="34" charset="0"/>
              </a:rPr>
              <a:t>.</a:t>
            </a:r>
          </a:p>
          <a:p>
            <a:pPr>
              <a:lnSpc>
                <a:spcPct val="100000"/>
              </a:lnSpc>
              <a:spcBef>
                <a:spcPts val="400"/>
              </a:spcBef>
            </a:pPr>
            <a:r>
              <a:rPr lang="ru-RU" sz="1800" dirty="0" err="1">
                <a:solidFill>
                  <a:srgbClr val="002060"/>
                </a:solidFill>
                <a:latin typeface="Arial" panose="020B0604020202020204" pitchFamily="34" charset="0"/>
                <a:cs typeface="Arial" panose="020B0604020202020204" pitchFamily="34" charset="0"/>
              </a:rPr>
              <a:t>Відтік</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біженців</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залучення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населення</a:t>
            </a:r>
            <a:r>
              <a:rPr lang="ru-RU" sz="1800" dirty="0">
                <a:solidFill>
                  <a:srgbClr val="002060"/>
                </a:solidFill>
                <a:latin typeface="Arial" panose="020B0604020202020204" pitchFamily="34" charset="0"/>
                <a:cs typeface="Arial" panose="020B0604020202020204" pitchFamily="34" charset="0"/>
              </a:rPr>
              <a:t> до лав ЗСУ і ВПК </a:t>
            </a:r>
            <a:r>
              <a:rPr lang="ru-RU" sz="1800" dirty="0" err="1">
                <a:solidFill>
                  <a:srgbClr val="002060"/>
                </a:solidFill>
                <a:latin typeface="Arial" panose="020B0604020202020204" pitchFamily="34" charset="0"/>
                <a:cs typeface="Arial" panose="020B0604020202020204" pitchFamily="34" charset="0"/>
              </a:rPr>
              <a:t>зняли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напругу</a:t>
            </a:r>
            <a:r>
              <a:rPr lang="ru-RU" sz="1800" dirty="0">
                <a:solidFill>
                  <a:srgbClr val="002060"/>
                </a:solidFill>
                <a:latin typeface="Arial" panose="020B0604020202020204" pitchFamily="34" charset="0"/>
                <a:cs typeface="Arial" panose="020B0604020202020204" pitchFamily="34" charset="0"/>
              </a:rPr>
              <a:t> на </a:t>
            </a:r>
            <a:r>
              <a:rPr lang="ru-RU" sz="1800" dirty="0" err="1">
                <a:solidFill>
                  <a:srgbClr val="002060"/>
                </a:solidFill>
                <a:latin typeface="Arial" panose="020B0604020202020204" pitchFamily="34" charset="0"/>
                <a:cs typeface="Arial" panose="020B0604020202020204" pitchFamily="34" charset="0"/>
              </a:rPr>
              <a:t>вітчизняному</a:t>
            </a:r>
            <a:r>
              <a:rPr lang="ru-RU" sz="1800" dirty="0">
                <a:solidFill>
                  <a:srgbClr val="002060"/>
                </a:solidFill>
                <a:latin typeface="Arial" panose="020B0604020202020204" pitchFamily="34" charset="0"/>
                <a:cs typeface="Arial" panose="020B0604020202020204" pitchFamily="34" charset="0"/>
              </a:rPr>
              <a:t> ринку </a:t>
            </a:r>
            <a:r>
              <a:rPr lang="ru-RU" sz="1800" dirty="0" err="1">
                <a:solidFill>
                  <a:srgbClr val="002060"/>
                </a:solidFill>
                <a:latin typeface="Arial" panose="020B0604020202020204" pitchFamily="34" charset="0"/>
                <a:cs typeface="Arial" panose="020B0604020202020204" pitchFamily="34" charset="0"/>
              </a:rPr>
              <a:t>праці</a:t>
            </a:r>
            <a:r>
              <a:rPr lang="ru-RU" sz="1800" dirty="0">
                <a:solidFill>
                  <a:srgbClr val="002060"/>
                </a:solidFill>
                <a:latin typeface="Arial" panose="020B0604020202020204" pitchFamily="34" charset="0"/>
                <a:cs typeface="Arial" panose="020B0604020202020204" pitchFamily="34" charset="0"/>
              </a:rPr>
              <a:t>.</a:t>
            </a:r>
          </a:p>
          <a:p>
            <a:pPr>
              <a:lnSpc>
                <a:spcPct val="100000"/>
              </a:lnSpc>
              <a:spcBef>
                <a:spcPts val="400"/>
              </a:spcBef>
            </a:pPr>
            <a:r>
              <a:rPr lang="ru-RU" sz="1800" dirty="0" err="1">
                <a:solidFill>
                  <a:srgbClr val="002060"/>
                </a:solidFill>
                <a:latin typeface="Arial" panose="020B0604020202020204" pitchFamily="34" charset="0"/>
                <a:cs typeface="Arial" panose="020B0604020202020204" pitchFamily="34" charset="0"/>
              </a:rPr>
              <a:t>Залучення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трудових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мігрантів</a:t>
            </a:r>
            <a:r>
              <a:rPr lang="ru-RU" sz="1800" dirty="0">
                <a:solidFill>
                  <a:srgbClr val="002060"/>
                </a:solidFill>
                <a:latin typeface="Arial" panose="020B0604020202020204" pitchFamily="34" charset="0"/>
                <a:cs typeface="Arial" panose="020B0604020202020204" pitchFamily="34" charset="0"/>
              </a:rPr>
              <a:t> до </a:t>
            </a:r>
            <a:r>
              <a:rPr lang="ru-RU" sz="1800" dirty="0" err="1">
                <a:solidFill>
                  <a:srgbClr val="002060"/>
                </a:solidFill>
                <a:latin typeface="Arial" panose="020B0604020202020204" pitchFamily="34" charset="0"/>
                <a:cs typeface="Arial" panose="020B0604020202020204" pitchFamily="34" charset="0"/>
              </a:rPr>
              <a:t>України</a:t>
            </a:r>
            <a:r>
              <a:rPr lang="ru-RU" sz="1800" dirty="0">
                <a:solidFill>
                  <a:srgbClr val="002060"/>
                </a:solidFill>
                <a:latin typeface="Arial" panose="020B0604020202020204" pitchFamily="34" charset="0"/>
                <a:cs typeface="Arial" panose="020B0604020202020204" pitchFamily="34" charset="0"/>
              </a:rPr>
              <a:t> не </a:t>
            </a:r>
            <a:r>
              <a:rPr lang="ru-RU" sz="1800" dirty="0" err="1">
                <a:solidFill>
                  <a:srgbClr val="002060"/>
                </a:solidFill>
                <a:latin typeface="Arial" panose="020B0604020202020204" pitchFamily="34" charset="0"/>
                <a:cs typeface="Arial" panose="020B0604020202020204" pitchFamily="34" charset="0"/>
              </a:rPr>
              <a:t>було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актуальним</a:t>
            </a:r>
            <a:r>
              <a:rPr lang="ru-RU" sz="1800" dirty="0">
                <a:solidFill>
                  <a:srgbClr val="002060"/>
                </a:solidFill>
                <a:latin typeface="Arial" panose="020B0604020202020204" pitchFamily="34" charset="0"/>
                <a:cs typeface="Arial" panose="020B0604020202020204" pitchFamily="34" charset="0"/>
              </a:rPr>
              <a:t> і </a:t>
            </a:r>
            <a:r>
              <a:rPr lang="ru-RU" sz="1800" dirty="0" err="1">
                <a:solidFill>
                  <a:srgbClr val="002060"/>
                </a:solidFill>
                <a:latin typeface="Arial" panose="020B0604020202020204" pitchFamily="34" charset="0"/>
                <a:cs typeface="Arial" panose="020B0604020202020204" pitchFamily="34" charset="0"/>
              </a:rPr>
              <a:t>раніше</a:t>
            </a:r>
            <a:r>
              <a:rPr lang="ru-RU" sz="1800" dirty="0">
                <a:solidFill>
                  <a:srgbClr val="002060"/>
                </a:solidFill>
                <a:latin typeface="Arial" panose="020B0604020202020204" pitchFamily="34" charset="0"/>
                <a:cs typeface="Arial" panose="020B0604020202020204" pitchFamily="34" charset="0"/>
              </a:rPr>
              <a:t>, є </a:t>
            </a:r>
            <a:r>
              <a:rPr lang="ru-RU" sz="1800" dirty="0" err="1">
                <a:solidFill>
                  <a:srgbClr val="002060"/>
                </a:solidFill>
                <a:latin typeface="Arial" panose="020B0604020202020204" pitchFamily="34" charset="0"/>
                <a:cs typeface="Arial" panose="020B0604020202020204" pitchFamily="34" charset="0"/>
              </a:rPr>
              <a:t>небезпечним</a:t>
            </a:r>
            <a:r>
              <a:rPr lang="ru-RU" sz="1800" dirty="0">
                <a:solidFill>
                  <a:srgbClr val="002060"/>
                </a:solidFill>
                <a:latin typeface="Arial" panose="020B0604020202020204" pitchFamily="34" charset="0"/>
                <a:cs typeface="Arial" panose="020B0604020202020204" pitchFamily="34" charset="0"/>
              </a:rPr>
              <a:t> зараз, але буде </a:t>
            </a:r>
            <a:r>
              <a:rPr lang="ru-RU" sz="1800" dirty="0" err="1">
                <a:solidFill>
                  <a:srgbClr val="002060"/>
                </a:solidFill>
                <a:latin typeface="Arial" panose="020B0604020202020204" pitchFamily="34" charset="0"/>
                <a:cs typeface="Arial" panose="020B0604020202020204" pitchFamily="34" charset="0"/>
              </a:rPr>
              <a:t>дуже</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складним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процесом</a:t>
            </a:r>
            <a:r>
              <a:rPr lang="ru-RU" sz="1800" dirty="0">
                <a:solidFill>
                  <a:srgbClr val="002060"/>
                </a:solidFill>
                <a:latin typeface="Arial" panose="020B0604020202020204" pitchFamily="34" charset="0"/>
                <a:cs typeface="Arial" panose="020B0604020202020204" pitchFamily="34" charset="0"/>
              </a:rPr>
              <a:t> у </a:t>
            </a:r>
            <a:r>
              <a:rPr lang="ru-RU" sz="1800" dirty="0" err="1">
                <a:solidFill>
                  <a:srgbClr val="002060"/>
                </a:solidFill>
                <a:latin typeface="Arial" panose="020B0604020202020204" pitchFamily="34" charset="0"/>
                <a:cs typeface="Arial" panose="020B0604020202020204" pitchFamily="34" charset="0"/>
              </a:rPr>
              <a:t>повоєнний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період</a:t>
            </a:r>
            <a:endParaRPr lang="ru-RU" sz="1800" dirty="0">
              <a:solidFill>
                <a:srgbClr val="002060"/>
              </a:solidFill>
              <a:latin typeface="Arial" panose="020B0604020202020204" pitchFamily="34" charset="0"/>
              <a:cs typeface="Arial" panose="020B0604020202020204" pitchFamily="34" charset="0"/>
            </a:endParaRPr>
          </a:p>
          <a:p>
            <a:pPr>
              <a:lnSpc>
                <a:spcPct val="100000"/>
              </a:lnSpc>
              <a:spcBef>
                <a:spcPts val="400"/>
              </a:spcBef>
            </a:pPr>
            <a:r>
              <a:rPr lang="ru-RU" sz="1800" dirty="0" err="1">
                <a:solidFill>
                  <a:srgbClr val="002060"/>
                </a:solidFill>
                <a:latin typeface="Arial" panose="020B0604020202020204" pitchFamily="34" charset="0"/>
                <a:cs typeface="Arial" panose="020B0604020202020204" pitchFamily="34" charset="0"/>
              </a:rPr>
              <a:t>Наслідки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війни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призводять</a:t>
            </a:r>
            <a:r>
              <a:rPr lang="ru-RU" sz="1800" dirty="0">
                <a:solidFill>
                  <a:srgbClr val="002060"/>
                </a:solidFill>
                <a:latin typeface="Arial" panose="020B0604020202020204" pitchFamily="34" charset="0"/>
                <a:cs typeface="Arial" panose="020B0604020202020204" pitchFamily="34" charset="0"/>
              </a:rPr>
              <a:t> до </a:t>
            </a:r>
            <a:r>
              <a:rPr lang="ru-RU" sz="1800" dirty="0" err="1">
                <a:solidFill>
                  <a:srgbClr val="002060"/>
                </a:solidFill>
                <a:latin typeface="Arial" panose="020B0604020202020204" pitchFamily="34" charset="0"/>
                <a:cs typeface="Arial" panose="020B0604020202020204" pitchFamily="34" charset="0"/>
              </a:rPr>
              <a:t>глобальних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змін</a:t>
            </a:r>
            <a:r>
              <a:rPr lang="ru-RU" sz="1800" dirty="0">
                <a:solidFill>
                  <a:srgbClr val="002060"/>
                </a:solidFill>
                <a:latin typeface="Arial" panose="020B0604020202020204" pitchFamily="34" charset="0"/>
                <a:cs typeface="Arial" panose="020B0604020202020204" pitchFamily="34" charset="0"/>
              </a:rPr>
              <a:t> у </a:t>
            </a:r>
            <a:r>
              <a:rPr lang="ru-RU" sz="1800" dirty="0" err="1">
                <a:solidFill>
                  <a:srgbClr val="002060"/>
                </a:solidFill>
                <a:latin typeface="Arial" panose="020B0604020202020204" pitchFamily="34" charset="0"/>
                <a:cs typeface="Arial" panose="020B0604020202020204" pitchFamily="34" charset="0"/>
              </a:rPr>
              <a:t>розподілі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продуктивних</a:t>
            </a:r>
            <a:r>
              <a:rPr lang="ru-RU" sz="1800" dirty="0">
                <a:solidFill>
                  <a:srgbClr val="002060"/>
                </a:solidFill>
                <a:latin typeface="Arial" panose="020B0604020202020204" pitchFamily="34" charset="0"/>
                <a:cs typeface="Arial" panose="020B0604020202020204" pitchFamily="34" charset="0"/>
              </a:rPr>
              <a:t> сил та </a:t>
            </a:r>
            <a:r>
              <a:rPr lang="ru-RU" sz="1800" dirty="0" err="1">
                <a:solidFill>
                  <a:srgbClr val="002060"/>
                </a:solidFill>
                <a:latin typeface="Arial" panose="020B0604020202020204" pitchFamily="34" charset="0"/>
                <a:cs typeface="Arial" panose="020B0604020202020204" pitchFamily="34" charset="0"/>
              </a:rPr>
              <a:t>розселенні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населення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що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потребуватиме</a:t>
            </a:r>
            <a:r>
              <a:rPr lang="ru-RU" sz="1800" dirty="0">
                <a:solidFill>
                  <a:srgbClr val="002060"/>
                </a:solidFill>
                <a:latin typeface="Arial" panose="020B0604020202020204" pitchFamily="34" charset="0"/>
                <a:cs typeface="Arial" panose="020B0604020202020204" pitchFamily="34" charset="0"/>
              </a:rPr>
              <a:t> не </a:t>
            </a:r>
            <a:r>
              <a:rPr lang="ru-RU" sz="1800" dirty="0" err="1">
                <a:solidFill>
                  <a:srgbClr val="002060"/>
                </a:solidFill>
                <a:latin typeface="Arial" panose="020B0604020202020204" pitchFamily="34" charset="0"/>
                <a:cs typeface="Arial" panose="020B0604020202020204" pitchFamily="34" charset="0"/>
              </a:rPr>
              <a:t>менш</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глобальних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зусиль</a:t>
            </a:r>
            <a:r>
              <a:rPr lang="ru-RU" sz="1800" dirty="0">
                <a:solidFill>
                  <a:srgbClr val="002060"/>
                </a:solidFill>
                <a:latin typeface="Arial" panose="020B0604020202020204" pitchFamily="34" charset="0"/>
                <a:cs typeface="Arial" panose="020B0604020202020204" pitchFamily="34" charset="0"/>
              </a:rPr>
              <a:t> у </a:t>
            </a:r>
            <a:r>
              <a:rPr lang="ru-RU" sz="1800" dirty="0" err="1">
                <a:solidFill>
                  <a:srgbClr val="002060"/>
                </a:solidFill>
                <a:latin typeface="Arial" panose="020B0604020202020204" pitchFamily="34" charset="0"/>
                <a:cs typeface="Arial" panose="020B0604020202020204" pitchFamily="34" charset="0"/>
              </a:rPr>
              <a:t>створенні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нової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соціально-економічної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формації</a:t>
            </a:r>
            <a:r>
              <a:rPr lang="ru-RU" sz="1800" dirty="0">
                <a:solidFill>
                  <a:srgbClr val="002060"/>
                </a:solidFill>
                <a:latin typeface="Arial" panose="020B0604020202020204" pitchFamily="34" charset="0"/>
                <a:cs typeface="Arial" panose="020B0604020202020204" pitchFamily="34" charset="0"/>
              </a:rPr>
              <a:t>.</a:t>
            </a:r>
          </a:p>
          <a:p>
            <a:pPr>
              <a:lnSpc>
                <a:spcPct val="100000"/>
              </a:lnSpc>
              <a:spcBef>
                <a:spcPts val="400"/>
              </a:spcBef>
            </a:pPr>
            <a:r>
              <a:rPr lang="ru-RU" sz="1800" dirty="0" err="1">
                <a:solidFill>
                  <a:srgbClr val="002060"/>
                </a:solidFill>
                <a:latin typeface="Arial" panose="020B0604020202020204" pitchFamily="34" charset="0"/>
                <a:cs typeface="Arial" panose="020B0604020202020204" pitchFamily="34" charset="0"/>
              </a:rPr>
              <a:t>Нагальним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питанням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поставатиме</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повернення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частини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біженців</a:t>
            </a:r>
            <a:r>
              <a:rPr lang="ru-RU" sz="1800" dirty="0">
                <a:solidFill>
                  <a:srgbClr val="002060"/>
                </a:solidFill>
                <a:latin typeface="Arial" panose="020B0604020202020204" pitchFamily="34" charset="0"/>
                <a:cs typeface="Arial" panose="020B0604020202020204" pitchFamily="34" charset="0"/>
              </a:rPr>
              <a:t> на </a:t>
            </a:r>
            <a:r>
              <a:rPr lang="ru-RU" sz="1800" dirty="0" err="1">
                <a:solidFill>
                  <a:srgbClr val="002060"/>
                </a:solidFill>
                <a:latin typeface="Arial" panose="020B0604020202020204" pitchFamily="34" charset="0"/>
                <a:cs typeface="Arial" panose="020B0604020202020204" pitchFamily="34" charset="0"/>
              </a:rPr>
              <a:t>Батьківщину</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визнання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їхніх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нових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застосування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набутого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досвіду</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навичок</a:t>
            </a:r>
            <a:r>
              <a:rPr lang="ru-RU" sz="1800" dirty="0">
                <a:solidFill>
                  <a:srgbClr val="002060"/>
                </a:solidFill>
                <a:latin typeface="Arial" panose="020B0604020202020204" pitchFamily="34" charset="0"/>
                <a:cs typeface="Arial" panose="020B0604020202020204" pitchFamily="34" charset="0"/>
              </a:rPr>
              <a:t> у </a:t>
            </a:r>
            <a:r>
              <a:rPr lang="ru-RU" sz="1800" dirty="0" err="1">
                <a:solidFill>
                  <a:srgbClr val="002060"/>
                </a:solidFill>
                <a:latin typeface="Arial" panose="020B0604020202020204" pitchFamily="34" charset="0"/>
                <a:cs typeface="Arial" panose="020B0604020202020204" pitchFamily="34" charset="0"/>
              </a:rPr>
              <a:t>практичній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діяльності</a:t>
            </a:r>
            <a:r>
              <a:rPr lang="ru-RU" sz="18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387635" y="3564294"/>
            <a:ext cx="3241221" cy="1272143"/>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endParaRPr lang="uk-UA" sz="1400" b="1" dirty="0">
              <a:solidFill>
                <a:srgbClr val="002060"/>
              </a:solidFill>
              <a:latin typeface="Arial" panose="020B0604020202020204" pitchFamily="34" charset="0"/>
              <a:cs typeface="Arial" panose="020B0604020202020204" pitchFamily="34" charset="0"/>
            </a:endParaRPr>
          </a:p>
          <a:p>
            <a:pPr>
              <a:spcBef>
                <a:spcPts val="400"/>
              </a:spcBef>
            </a:pPr>
            <a:r>
              <a:rPr lang="ru-RU" sz="1400" b="1" dirty="0" err="1">
                <a:solidFill>
                  <a:srgbClr val="002060"/>
                </a:solidFill>
                <a:latin typeface="Arial" panose="020B0604020202020204" pitchFamily="34" charset="0"/>
                <a:cs typeface="Arial" panose="020B0604020202020204" pitchFamily="34" charset="0"/>
              </a:rPr>
              <a:t>Інститутська</a:t>
            </a:r>
            <a:r>
              <a:rPr lang="ru-RU" sz="1400" b="1" dirty="0">
                <a:solidFill>
                  <a:srgbClr val="002060"/>
                </a:solidFill>
                <a:latin typeface="Arial" panose="020B0604020202020204" pitchFamily="34" charset="0"/>
                <a:cs typeface="Arial" panose="020B0604020202020204" pitchFamily="34" charset="0"/>
              </a:rPr>
              <a:t> Платформа </a:t>
            </a:r>
            <a:r>
              <a:rPr lang="ru-RU" sz="1400" b="1" dirty="0" err="1">
                <a:solidFill>
                  <a:srgbClr val="002060"/>
                </a:solidFill>
                <a:latin typeface="Arial" panose="020B0604020202020204" pitchFamily="34" charset="0"/>
                <a:cs typeface="Arial" panose="020B0604020202020204" pitchFamily="34" charset="0"/>
              </a:rPr>
              <a:t>Проєкту</a:t>
            </a:r>
            <a:r>
              <a:rPr lang="ru-RU"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SKILLS4JUSTICE</a:t>
            </a:r>
            <a:r>
              <a:rPr lang="uk-UA" sz="1400" b="1" dirty="0">
                <a:solidFill>
                  <a:srgbClr val="002060"/>
                </a:solidFill>
                <a:latin typeface="Arial" panose="020B0604020202020204" pitchFamily="34" charset="0"/>
                <a:cs typeface="Arial" panose="020B0604020202020204" pitchFamily="34" charset="0"/>
              </a:rPr>
              <a:t>:</a:t>
            </a:r>
          </a:p>
          <a:p>
            <a:pPr>
              <a:spcBef>
                <a:spcPts val="400"/>
              </a:spcBef>
            </a:pPr>
            <a:r>
              <a:rPr lang="ru-RU"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hlinkClick r:id="rId3"/>
              </a:rPr>
              <a:t>https://horizon.iea.gov.ua</a:t>
            </a:r>
            <a:r>
              <a:rPr lang="uk-UA" sz="1400" b="1" dirty="0">
                <a:solidFill>
                  <a:srgbClr val="002060"/>
                </a:solidFill>
                <a:latin typeface="Arial" panose="020B0604020202020204" pitchFamily="34" charset="0"/>
                <a:cs typeface="Arial" panose="020B0604020202020204" pitchFamily="34" charset="0"/>
              </a:rPr>
              <a:t> </a:t>
            </a:r>
            <a:endParaRPr lang="ru-RU" sz="1400" b="1" dirty="0">
              <a:solidFill>
                <a:srgbClr val="002060"/>
              </a:solidFill>
              <a:latin typeface="Arial" panose="020B0604020202020204" pitchFamily="34" charset="0"/>
              <a:cs typeface="Arial" panose="020B0604020202020204" pitchFamily="34" charset="0"/>
            </a:endParaRPr>
          </a:p>
        </p:txBody>
      </p:sp>
      <p:pic>
        <p:nvPicPr>
          <p:cNvPr id="9" name="Рисунок 8" descr="Изображение выглядит как костюм, человек, искусство, силуэт&#10;&#10;Автоматически созданное описание">
            <a:extLst>
              <a:ext uri="{FF2B5EF4-FFF2-40B4-BE49-F238E27FC236}">
                <a16:creationId xmlns:a16="http://schemas.microsoft.com/office/drawing/2014/main" id="{B82695E9-6406-4031-8D67-B7794AF2A1A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66545" y="646545"/>
            <a:ext cx="3511019" cy="2152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195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345233" y="326571"/>
            <a:ext cx="7735077" cy="709127"/>
          </a:xfrm>
        </p:spPr>
        <p:txBody>
          <a:bodyPr anchor="b">
            <a:noAutofit/>
          </a:bodyPr>
          <a:lstStyle/>
          <a:p>
            <a:pPr algn="ctr"/>
            <a:r>
              <a:rPr lang="en-US" sz="3200" b="1" dirty="0">
                <a:solidFill>
                  <a:srgbClr val="002060"/>
                </a:solidFill>
                <a:latin typeface="Arial" panose="020B0604020202020204" pitchFamily="34" charset="0"/>
                <a:cs typeface="Arial" panose="020B0604020202020204" pitchFamily="34" charset="0"/>
              </a:rPr>
              <a:t>V</a:t>
            </a:r>
            <a:r>
              <a:rPr lang="uk-UA" sz="3200" b="1" dirty="0">
                <a:solidFill>
                  <a:srgbClr val="002060"/>
                </a:solidFill>
                <a:latin typeface="Arial" panose="020B0604020202020204" pitchFamily="34" charset="0"/>
                <a:cs typeface="Arial" panose="020B0604020202020204" pitchFamily="34" charset="0"/>
              </a:rPr>
              <a:t>ІІ</a:t>
            </a:r>
            <a:r>
              <a:rPr lang="en-US" sz="3200" b="1" dirty="0">
                <a:solidFill>
                  <a:srgbClr val="002060"/>
                </a:solidFill>
                <a:latin typeface="Arial" panose="020B0604020202020204" pitchFamily="34" charset="0"/>
                <a:cs typeface="Arial" panose="020B0604020202020204" pitchFamily="34" charset="0"/>
              </a:rPr>
              <a:t>.</a:t>
            </a:r>
            <a:r>
              <a:rPr lang="uk-UA" sz="3200" b="1" dirty="0">
                <a:solidFill>
                  <a:srgbClr val="002060"/>
                </a:solidFill>
                <a:latin typeface="Arial" panose="020B0604020202020204" pitchFamily="34" charset="0"/>
                <a:cs typeface="Arial" panose="020B0604020202020204" pitchFamily="34" charset="0"/>
              </a:rPr>
              <a:t> Пропозиції </a:t>
            </a:r>
            <a:endParaRPr lang="en-US" sz="32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528737" y="1203650"/>
            <a:ext cx="7113034" cy="4879910"/>
          </a:xfrm>
        </p:spPr>
        <p:txBody>
          <a:bodyPr>
            <a:normAutofit lnSpcReduction="10000"/>
          </a:bodyPr>
          <a:lstStyle/>
          <a:p>
            <a:pPr>
              <a:buFont typeface="Wingdings" panose="05000000000000000000" pitchFamily="2" charset="2"/>
              <a:buChar char="Ø"/>
            </a:pPr>
            <a:r>
              <a:rPr lang="uk-UA" sz="1800" dirty="0">
                <a:solidFill>
                  <a:srgbClr val="002060"/>
                </a:solidFill>
                <a:latin typeface="Arial" panose="020B0604020202020204" pitchFamily="34" charset="0"/>
                <a:cs typeface="Arial" panose="020B0604020202020204" pitchFamily="34" charset="0"/>
              </a:rPr>
              <a:t>Гармонізація НСК з кращими аналогами в ЄС, зокрема її реформування та перехід на підходи щодо прогнозування, планування, оцінювання, розподілу та використання кваліфікацій на ринках праці. </a:t>
            </a:r>
            <a:endParaRPr lang="ru-RU" sz="180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uk-UA" sz="1800" dirty="0">
                <a:solidFill>
                  <a:srgbClr val="002060"/>
                </a:solidFill>
                <a:latin typeface="Arial" panose="020B0604020202020204" pitchFamily="34" charset="0"/>
                <a:cs typeface="Arial" panose="020B0604020202020204" pitchFamily="34" charset="0"/>
              </a:rPr>
              <a:t>Орієнтир на укрупнення в рази закладів освіти за кластерним принципом та шляхом створення корпоративних університетів, хабів та міжнародних центрів.</a:t>
            </a:r>
            <a:endParaRPr lang="ru-RU" sz="180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uk-UA" sz="1800" dirty="0">
                <a:solidFill>
                  <a:srgbClr val="002060"/>
                </a:solidFill>
                <a:latin typeface="Arial" panose="020B0604020202020204" pitchFamily="34" charset="0"/>
                <a:cs typeface="Arial" panose="020B0604020202020204" pitchFamily="34" charset="0"/>
              </a:rPr>
              <a:t>Відмова від застарілих та бюрократичних підходів у формуванні змісту та методів навчання, переорієнтація (у воєнний та повоєнні періоди) на широкий спектр трансформації сегменту освіти дорослих.</a:t>
            </a:r>
            <a:endParaRPr lang="ru-RU" sz="180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uk-UA" sz="1800" dirty="0">
                <a:solidFill>
                  <a:srgbClr val="002060"/>
                </a:solidFill>
                <a:latin typeface="Arial" panose="020B0604020202020204" pitchFamily="34" charset="0"/>
                <a:cs typeface="Arial" panose="020B0604020202020204" pitchFamily="34" charset="0"/>
              </a:rPr>
              <a:t>Створення нової, незалежної та прозорої системи внутрішнього та зовнішнього оцінювання якості освітніх послуг, визнання та присвоєння професійних кваліфікацій</a:t>
            </a:r>
            <a:endParaRPr lang="ru-RU" sz="180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uk-UA" sz="1800" dirty="0">
                <a:solidFill>
                  <a:srgbClr val="002060"/>
                </a:solidFill>
                <a:latin typeface="Arial" panose="020B0604020202020204" pitchFamily="34" charset="0"/>
                <a:cs typeface="Arial" panose="020B0604020202020204" pitchFamily="34" charset="0"/>
              </a:rPr>
              <a:t>Імплементація результатів досліджень у рамках </a:t>
            </a:r>
            <a:r>
              <a:rPr lang="uk-UA" sz="1800" dirty="0" err="1">
                <a:solidFill>
                  <a:srgbClr val="002060"/>
                </a:solidFill>
                <a:latin typeface="Arial" panose="020B0604020202020204" pitchFamily="34" charset="0"/>
                <a:cs typeface="Arial" panose="020B0604020202020204" pitchFamily="34" charset="0"/>
              </a:rPr>
              <a:t>Проєкту</a:t>
            </a:r>
            <a:r>
              <a:rPr lang="uk-UA" sz="1800" dirty="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SKILLS4JUSTICE </a:t>
            </a:r>
            <a:r>
              <a:rPr lang="uk-UA" sz="1800" b="1" dirty="0">
                <a:solidFill>
                  <a:srgbClr val="002060"/>
                </a:solidFill>
                <a:latin typeface="Arial" panose="020B0604020202020204" pitchFamily="34" charset="0"/>
                <a:cs typeface="Arial" panose="020B0604020202020204" pitchFamily="34" charset="0"/>
              </a:rPr>
              <a:t>в Україні </a:t>
            </a:r>
            <a:r>
              <a:rPr lang="uk-UA" sz="1800" dirty="0">
                <a:solidFill>
                  <a:srgbClr val="002060"/>
                </a:solidFill>
                <a:latin typeface="Arial" panose="020B0604020202020204" pitchFamily="34" charset="0"/>
                <a:cs typeface="Arial" panose="020B0604020202020204" pitchFamily="34" charset="0"/>
              </a:rPr>
              <a:t>в підготовку відповідних </a:t>
            </a:r>
            <a:r>
              <a:rPr lang="uk-UA" sz="1800" dirty="0" err="1">
                <a:solidFill>
                  <a:srgbClr val="002060"/>
                </a:solidFill>
                <a:latin typeface="Arial" panose="020B0604020202020204" pitchFamily="34" charset="0"/>
                <a:cs typeface="Arial" panose="020B0604020202020204" pitchFamily="34" charset="0"/>
              </a:rPr>
              <a:t>проєктів</a:t>
            </a:r>
            <a:r>
              <a:rPr lang="uk-UA" sz="1800" dirty="0">
                <a:solidFill>
                  <a:srgbClr val="002060"/>
                </a:solidFill>
                <a:latin typeface="Arial" panose="020B0604020202020204" pitchFamily="34" charset="0"/>
                <a:cs typeface="Arial" panose="020B0604020202020204" pitchFamily="34" charset="0"/>
              </a:rPr>
              <a:t> законодавчо-нормативного та методологічного спрямування, проведення інформаційного штурму серед профільних реалізаторів політик тощо.</a:t>
            </a:r>
            <a:endParaRPr lang="en-US" sz="1000" dirty="0">
              <a:latin typeface="Times New Roman" panose="02020603050405020304" pitchFamily="18" charset="0"/>
              <a:cs typeface="Times New Roman" panose="02020603050405020304" pitchFamily="18" charset="0"/>
            </a:endParaRPr>
          </a:p>
          <a:p>
            <a:pPr marL="0" indent="0">
              <a:lnSpc>
                <a:spcPct val="100000"/>
              </a:lnSpc>
              <a:spcBef>
                <a:spcPts val="400"/>
              </a:spcBef>
              <a:buNone/>
            </a:pPr>
            <a:endParaRPr lang="ru-RU" sz="1800" dirty="0">
              <a:solidFill>
                <a:srgbClr val="002060"/>
              </a:solidFill>
              <a:latin typeface="Arial" panose="020B0604020202020204" pitchFamily="34" charset="0"/>
              <a:cs typeface="Arial" panose="020B0604020202020204" pitchFamily="34" charset="0"/>
            </a:endParaRP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7641771" y="3564294"/>
            <a:ext cx="3987085" cy="1272143"/>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endParaRPr lang="uk-UA" sz="1400" b="1" dirty="0">
              <a:solidFill>
                <a:srgbClr val="002060"/>
              </a:solidFill>
              <a:latin typeface="Arial" panose="020B0604020202020204" pitchFamily="34" charset="0"/>
              <a:cs typeface="Arial" panose="020B0604020202020204" pitchFamily="34" charset="0"/>
            </a:endParaRPr>
          </a:p>
          <a:p>
            <a:pPr>
              <a:spcBef>
                <a:spcPts val="400"/>
              </a:spcBef>
            </a:pPr>
            <a:r>
              <a:rPr lang="ru-RU" sz="1400" b="1" dirty="0" err="1">
                <a:solidFill>
                  <a:srgbClr val="002060"/>
                </a:solidFill>
                <a:latin typeface="Arial" panose="020B0604020202020204" pitchFamily="34" charset="0"/>
                <a:cs typeface="Arial" panose="020B0604020202020204" pitchFamily="34" charset="0"/>
              </a:rPr>
              <a:t>Інститутська</a:t>
            </a:r>
            <a:r>
              <a:rPr lang="ru-RU" sz="1400" b="1" dirty="0">
                <a:solidFill>
                  <a:srgbClr val="002060"/>
                </a:solidFill>
                <a:latin typeface="Arial" panose="020B0604020202020204" pitchFamily="34" charset="0"/>
                <a:cs typeface="Arial" panose="020B0604020202020204" pitchFamily="34" charset="0"/>
              </a:rPr>
              <a:t> Платформа </a:t>
            </a:r>
            <a:r>
              <a:rPr lang="ru-RU" sz="1400" b="1" dirty="0" err="1">
                <a:solidFill>
                  <a:srgbClr val="002060"/>
                </a:solidFill>
                <a:latin typeface="Arial" panose="020B0604020202020204" pitchFamily="34" charset="0"/>
                <a:cs typeface="Arial" panose="020B0604020202020204" pitchFamily="34" charset="0"/>
              </a:rPr>
              <a:t>Проєкту</a:t>
            </a:r>
            <a:r>
              <a:rPr lang="ru-RU"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SKILLS4JUSTICE</a:t>
            </a:r>
            <a:r>
              <a:rPr lang="uk-UA" sz="1400" b="1" dirty="0">
                <a:solidFill>
                  <a:srgbClr val="002060"/>
                </a:solidFill>
                <a:latin typeface="Arial" panose="020B0604020202020204" pitchFamily="34" charset="0"/>
                <a:cs typeface="Arial" panose="020B0604020202020204" pitchFamily="34" charset="0"/>
              </a:rPr>
              <a:t>:</a:t>
            </a:r>
          </a:p>
          <a:p>
            <a:pPr>
              <a:spcBef>
                <a:spcPts val="400"/>
              </a:spcBef>
            </a:pPr>
            <a:r>
              <a:rPr lang="ru-RU"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hlinkClick r:id="rId3"/>
              </a:rPr>
              <a:t>https://horizon.iea.gov.ua</a:t>
            </a:r>
            <a:r>
              <a:rPr lang="uk-UA" sz="1400" b="1" dirty="0">
                <a:solidFill>
                  <a:srgbClr val="002060"/>
                </a:solidFill>
                <a:latin typeface="Arial" panose="020B0604020202020204" pitchFamily="34" charset="0"/>
                <a:cs typeface="Arial" panose="020B0604020202020204" pitchFamily="34" charset="0"/>
              </a:rPr>
              <a:t> </a:t>
            </a:r>
            <a:endParaRPr lang="ru-RU" sz="1400" b="1" dirty="0">
              <a:solidFill>
                <a:srgbClr val="002060"/>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7D3ADDF8-98FF-4E68-9F95-1B8BFC671A32}"/>
              </a:ext>
            </a:extLst>
          </p:cNvPr>
          <p:cNvPicPr>
            <a:picLocks noChangeAspect="1"/>
          </p:cNvPicPr>
          <p:nvPr/>
        </p:nvPicPr>
        <p:blipFill>
          <a:blip r:embed="rId4"/>
          <a:stretch>
            <a:fillRect/>
          </a:stretch>
        </p:blipFill>
        <p:spPr>
          <a:xfrm>
            <a:off x="7641772" y="398694"/>
            <a:ext cx="4170280" cy="3165600"/>
          </a:xfrm>
          <a:prstGeom prst="rect">
            <a:avLst/>
          </a:prstGeom>
        </p:spPr>
      </p:pic>
    </p:spTree>
    <p:extLst>
      <p:ext uri="{BB962C8B-B14F-4D97-AF65-F5344CB8AC3E}">
        <p14:creationId xmlns:p14="http://schemas.microsoft.com/office/powerpoint/2010/main" val="251239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25EC38-AEB3-9559-F10A-F80758A79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6FD93-5B6E-3DE3-F788-C1292F537BFE}"/>
              </a:ext>
            </a:extLst>
          </p:cNvPr>
          <p:cNvSpPr>
            <a:spLocks noGrp="1"/>
          </p:cNvSpPr>
          <p:nvPr>
            <p:ph type="title"/>
          </p:nvPr>
        </p:nvSpPr>
        <p:spPr>
          <a:xfrm>
            <a:off x="3061854" y="2895974"/>
            <a:ext cx="6068292" cy="1066052"/>
          </a:xfrm>
        </p:spPr>
        <p:txBody>
          <a:bodyPr anchor="b">
            <a:normAutofit/>
          </a:bodyPr>
          <a:lstStyle/>
          <a:p>
            <a:r>
              <a:rPr lang="uk-UA" sz="5400" dirty="0">
                <a:solidFill>
                  <a:srgbClr val="002060"/>
                </a:solidFill>
                <a:latin typeface="Times New Roman" panose="02020603050405020304" pitchFamily="18" charset="0"/>
                <a:cs typeface="Times New Roman" panose="02020603050405020304" pitchFamily="18" charset="0"/>
              </a:rPr>
              <a:t>      </a:t>
            </a:r>
            <a:r>
              <a:rPr lang="uk-UA" sz="5400" b="1" dirty="0">
                <a:solidFill>
                  <a:srgbClr val="002060"/>
                </a:solidFill>
                <a:latin typeface="Arial" panose="020B0604020202020204" pitchFamily="34" charset="0"/>
                <a:cs typeface="Arial" panose="020B0604020202020204" pitchFamily="34" charset="0"/>
              </a:rPr>
              <a:t>ДЯКУЄМО!</a:t>
            </a:r>
            <a:endParaRPr lang="en-US" sz="5400"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51F2804-CD73-823B-858B-1F6E16F7A10D}"/>
              </a:ext>
            </a:extLst>
          </p:cNvPr>
          <p:cNvPicPr>
            <a:picLocks noChangeAspect="1"/>
          </p:cNvPicPr>
          <p:nvPr/>
        </p:nvPicPr>
        <p:blipFill>
          <a:blip r:embed="rId2"/>
          <a:stretch>
            <a:fillRect/>
          </a:stretch>
        </p:blipFill>
        <p:spPr>
          <a:xfrm>
            <a:off x="4027055" y="548640"/>
            <a:ext cx="7832713" cy="698268"/>
          </a:xfrm>
          <a:prstGeom prst="rect">
            <a:avLst/>
          </a:prstGeom>
        </p:spPr>
      </p:pic>
      <p:pic>
        <p:nvPicPr>
          <p:cNvPr id="6" name="Рисунок 5">
            <a:extLst>
              <a:ext uri="{FF2B5EF4-FFF2-40B4-BE49-F238E27FC236}">
                <a16:creationId xmlns:a16="http://schemas.microsoft.com/office/drawing/2014/main" id="{816CB0D3-9F57-42DD-9878-20C264540442}"/>
              </a:ext>
            </a:extLst>
          </p:cNvPr>
          <p:cNvPicPr>
            <a:picLocks noChangeAspect="1"/>
          </p:cNvPicPr>
          <p:nvPr/>
        </p:nvPicPr>
        <p:blipFill>
          <a:blip r:embed="rId3"/>
          <a:stretch>
            <a:fillRect/>
          </a:stretch>
        </p:blipFill>
        <p:spPr>
          <a:xfrm>
            <a:off x="498764" y="434108"/>
            <a:ext cx="3060188" cy="812799"/>
          </a:xfrm>
          <a:prstGeom prst="rect">
            <a:avLst/>
          </a:prstGeom>
        </p:spPr>
      </p:pic>
    </p:spTree>
    <p:extLst>
      <p:ext uri="{BB962C8B-B14F-4D97-AF65-F5344CB8AC3E}">
        <p14:creationId xmlns:p14="http://schemas.microsoft.com/office/powerpoint/2010/main" val="336301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608574" y="149629"/>
            <a:ext cx="6894576" cy="665018"/>
          </a:xfrm>
        </p:spPr>
        <p:txBody>
          <a:bodyPr anchor="b">
            <a:normAutofit/>
          </a:bodyPr>
          <a:lstStyle/>
          <a:p>
            <a:r>
              <a:rPr lang="uk-UA" sz="2400" b="1" dirty="0">
                <a:solidFill>
                  <a:srgbClr val="002060"/>
                </a:solidFill>
                <a:latin typeface="Arial" panose="020B0604020202020204" pitchFamily="34" charset="0"/>
                <a:cs typeface="Arial" panose="020B0604020202020204" pitchFamily="34" charset="0"/>
              </a:rPr>
              <a:t>І. Загальна інформація про Проєкт</a:t>
            </a:r>
            <a:endParaRPr lang="en-US" sz="24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7BFA4D6-1E27-419E-8328-AC068F7CDA39}"/>
              </a:ext>
            </a:extLst>
          </p:cNvPr>
          <p:cNvSpPr txBox="1"/>
          <p:nvPr/>
        </p:nvSpPr>
        <p:spPr>
          <a:xfrm>
            <a:off x="500734" y="1121026"/>
            <a:ext cx="8123313" cy="4416594"/>
          </a:xfrm>
          <a:prstGeom prst="rect">
            <a:avLst/>
          </a:prstGeom>
          <a:noFill/>
        </p:spPr>
        <p:txBody>
          <a:bodyPr wrap="square">
            <a:spAutoFit/>
          </a:bodyPr>
          <a:lstStyle/>
          <a:p>
            <a:pPr marL="285750" indent="-285750">
              <a:spcAft>
                <a:spcPts val="1000"/>
              </a:spcAft>
              <a:buFont typeface="Arial" panose="020B0604020202020204" pitchFamily="34" charset="0"/>
              <a:buChar char="•"/>
            </a:pPr>
            <a:r>
              <a:rPr lang="ru-RU" sz="1600" dirty="0">
                <a:solidFill>
                  <a:srgbClr val="002060"/>
                </a:solidFill>
                <a:latin typeface="Arial" panose="020B0604020202020204" pitchFamily="34" charset="0"/>
                <a:cs typeface="Arial" panose="020B0604020202020204" pitchFamily="34" charset="0"/>
              </a:rPr>
              <a:t>13 учасників з 11 країн: Велика Британія, Ефіопія, Італія, Литва, Німеччина, Норвегія, Північна Македонія, Польща, Туреччина, Франція та Україна.</a:t>
            </a:r>
          </a:p>
          <a:p>
            <a:pPr marL="285750" indent="-285750">
              <a:spcAft>
                <a:spcPts val="1000"/>
              </a:spcAft>
              <a:buFont typeface="Arial" panose="020B0604020202020204" pitchFamily="34" charset="0"/>
              <a:buChar char="•"/>
            </a:pPr>
            <a:r>
              <a:rPr lang="ru-RU" sz="1600" dirty="0">
                <a:solidFill>
                  <a:srgbClr val="002060"/>
                </a:solidFill>
                <a:latin typeface="Arial" panose="020B0604020202020204" pitchFamily="34" charset="0"/>
                <a:cs typeface="Arial" panose="020B0604020202020204" pitchFamily="34" charset="0"/>
              </a:rPr>
              <a:t>Проєкт реалізується з 11.2023 по 11.2026. Наша команда складається із 7 осіб. Передбачено виконання 7 робочих пакетів завдань (</a:t>
            </a:r>
            <a:r>
              <a:rPr lang="en" sz="1600" dirty="0">
                <a:solidFill>
                  <a:srgbClr val="002060"/>
                </a:solidFill>
                <a:latin typeface="Arial" panose="020B0604020202020204" pitchFamily="34" charset="0"/>
                <a:cs typeface="Arial" panose="020B0604020202020204" pitchFamily="34" charset="0"/>
              </a:rPr>
              <a:t>WP).</a:t>
            </a:r>
          </a:p>
          <a:p>
            <a:pPr marL="285750" indent="-285750">
              <a:spcAft>
                <a:spcPts val="1000"/>
              </a:spcAft>
              <a:buFont typeface="Arial" panose="020B0604020202020204" pitchFamily="34" charset="0"/>
              <a:buChar char="•"/>
            </a:pPr>
            <a:r>
              <a:rPr lang="ru-RU" sz="1600" dirty="0">
                <a:solidFill>
                  <a:srgbClr val="002060"/>
                </a:solidFill>
                <a:latin typeface="Arial" panose="020B0604020202020204" pitchFamily="34" charset="0"/>
                <a:cs typeface="Arial" panose="020B0604020202020204" pitchFamily="34" charset="0"/>
              </a:rPr>
              <a:t>У цьому році завершується пакет </a:t>
            </a:r>
            <a:r>
              <a:rPr lang="en" sz="1600" dirty="0">
                <a:solidFill>
                  <a:srgbClr val="002060"/>
                </a:solidFill>
                <a:latin typeface="Arial" panose="020B0604020202020204" pitchFamily="34" charset="0"/>
                <a:cs typeface="Arial" panose="020B0604020202020204" pitchFamily="34" charset="0"/>
              </a:rPr>
              <a:t>WP4 </a:t>
            </a:r>
            <a:r>
              <a:rPr lang="uk-UA" sz="1600" dirty="0">
                <a:solidFill>
                  <a:srgbClr val="002060"/>
                </a:solidFill>
                <a:latin typeface="Arial" panose="020B0604020202020204" pitchFamily="34" charset="0"/>
                <a:cs typeface="Arial" panose="020B0604020202020204" pitchFamily="34" charset="0"/>
              </a:rPr>
              <a:t>–</a:t>
            </a:r>
            <a:r>
              <a:rPr lang="en" sz="1600" dirty="0">
                <a:solidFill>
                  <a:srgbClr val="00206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Соціологічне опитування мігрантів та його результати". Також закінчено виконання належних нам </a:t>
            </a:r>
            <a:r>
              <a:rPr lang="en" sz="1600" dirty="0">
                <a:solidFill>
                  <a:srgbClr val="002060"/>
                </a:solidFill>
                <a:latin typeface="Arial" panose="020B0604020202020204" pitchFamily="34" charset="0"/>
                <a:cs typeface="Arial" panose="020B0604020202020204" pitchFamily="34" charset="0"/>
              </a:rPr>
              <a:t>WP3 </a:t>
            </a:r>
            <a:r>
              <a:rPr lang="uk-UA" sz="1600" dirty="0">
                <a:solidFill>
                  <a:srgbClr val="002060"/>
                </a:solidFill>
                <a:latin typeface="Arial" panose="020B0604020202020204" pitchFamily="34" charset="0"/>
                <a:cs typeface="Arial" panose="020B0604020202020204" pitchFamily="34" charset="0"/>
              </a:rPr>
              <a:t>–</a:t>
            </a:r>
            <a:r>
              <a:rPr lang="en" sz="1600" dirty="0">
                <a:solidFill>
                  <a:srgbClr val="00206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Оцінка ринку праці в аналізі відповідності потреб і дефіциту кваліфікованої робочої сили в країнах походження порівняно з країнами призначення та країнами транзиту" – та "Поширення та використання (частково)" (</a:t>
            </a:r>
            <a:r>
              <a:rPr lang="en" sz="1600" dirty="0">
                <a:solidFill>
                  <a:srgbClr val="002060"/>
                </a:solidFill>
                <a:latin typeface="Arial" panose="020B0604020202020204" pitchFamily="34" charset="0"/>
                <a:cs typeface="Arial" panose="020B0604020202020204" pitchFamily="34" charset="0"/>
              </a:rPr>
              <a:t>WP7).</a:t>
            </a:r>
            <a:endParaRPr lang="ru-RU" sz="1600" dirty="0">
              <a:solidFill>
                <a:srgbClr val="002060"/>
              </a:solidFill>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r>
              <a:rPr lang="ru-RU" sz="1600" dirty="0">
                <a:solidFill>
                  <a:srgbClr val="002060"/>
                </a:solidFill>
                <a:latin typeface="Arial" panose="020B0604020202020204" pitchFamily="34" charset="0"/>
                <a:cs typeface="Arial" panose="020B0604020202020204" pitchFamily="34" charset="0"/>
              </a:rPr>
              <a:t>В останній рік Проєкту перед нами, окрім подальшого поширення його результатів, стоїть завдання проаналізувати умови, які сприяють тому, що українські внутрішні інституції ефективно використовують позитивні наслідки міграції для розвитку професійних навичок зайнятих осіб (</a:t>
            </a:r>
            <a:r>
              <a:rPr lang="en" sz="1600" dirty="0">
                <a:solidFill>
                  <a:srgbClr val="002060"/>
                </a:solidFill>
                <a:latin typeface="Arial" panose="020B0604020202020204" pitchFamily="34" charset="0"/>
                <a:cs typeface="Arial" panose="020B0604020202020204" pitchFamily="34" charset="0"/>
              </a:rPr>
              <a:t>WP5), </a:t>
            </a:r>
            <a:r>
              <a:rPr lang="ru-RU" sz="1600" dirty="0">
                <a:solidFill>
                  <a:srgbClr val="002060"/>
                </a:solidFill>
                <a:latin typeface="Arial" panose="020B0604020202020204" pitchFamily="34" charset="0"/>
                <a:cs typeface="Arial" panose="020B0604020202020204" pitchFamily="34" charset="0"/>
              </a:rPr>
              <a:t>а також розробити набір інструментів партнерства для сталого та справедливого використання навичкового потенціалу міграції між усіма зацікавленими сторонами (</a:t>
            </a:r>
            <a:r>
              <a:rPr lang="en" sz="1600" dirty="0">
                <a:solidFill>
                  <a:srgbClr val="002060"/>
                </a:solidFill>
                <a:latin typeface="Arial" panose="020B0604020202020204" pitchFamily="34" charset="0"/>
                <a:cs typeface="Arial" panose="020B0604020202020204" pitchFamily="34" charset="0"/>
              </a:rPr>
              <a:t>WP6).</a:t>
            </a:r>
            <a:endParaRPr lang="uk-UA" sz="1600"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179F997-9B13-4B7B-8D22-71628E0808BC}"/>
              </a:ext>
            </a:extLst>
          </p:cNvPr>
          <p:cNvSpPr txBox="1"/>
          <p:nvPr/>
        </p:nvSpPr>
        <p:spPr>
          <a:xfrm>
            <a:off x="9211413" y="3555307"/>
            <a:ext cx="2537727" cy="1015663"/>
          </a:xfrm>
          <a:prstGeom prst="rect">
            <a:avLst/>
          </a:prstGeom>
          <a:noFill/>
        </p:spPr>
        <p:txBody>
          <a:bodyPr wrap="square">
            <a:spAutoFit/>
          </a:bodyPr>
          <a:lstStyle/>
          <a:p>
            <a:pPr algn="ctr"/>
            <a:r>
              <a:rPr lang="uk-UA" sz="1400" b="1" dirty="0">
                <a:solidFill>
                  <a:srgbClr val="002060"/>
                </a:solidFill>
                <a:latin typeface="Arial" panose="020B0604020202020204" pitchFamily="34" charset="0"/>
                <a:cs typeface="Arial" panose="020B0604020202020204" pitchFamily="34" charset="0"/>
              </a:rPr>
              <a:t>Детальна інформація про Проєкт  </a:t>
            </a:r>
            <a:r>
              <a:rPr lang="en-US" sz="1400" b="1" dirty="0">
                <a:solidFill>
                  <a:srgbClr val="002060"/>
                </a:solidFill>
                <a:latin typeface="Arial" panose="020B0604020202020204" pitchFamily="34" charset="0"/>
                <a:cs typeface="Arial" panose="020B0604020202020204" pitchFamily="34" charset="0"/>
              </a:rPr>
              <a:t>SKILLS4JUSTICE </a:t>
            </a:r>
            <a:r>
              <a:rPr lang="uk-UA" sz="1400" b="1" dirty="0">
                <a:solidFill>
                  <a:srgbClr val="002060"/>
                </a:solidFill>
                <a:latin typeface="Arial" panose="020B0604020202020204" pitchFamily="34" charset="0"/>
                <a:cs typeface="Arial" panose="020B0604020202020204" pitchFamily="34" charset="0"/>
              </a:rPr>
              <a:t>за покликанням:</a:t>
            </a:r>
          </a:p>
          <a:p>
            <a:pPr algn="ctr"/>
            <a:r>
              <a:rPr lang="en-US" sz="1400" b="1" dirty="0">
                <a:latin typeface="Arial" panose="020B0604020202020204" pitchFamily="34" charset="0"/>
                <a:cs typeface="Arial" panose="020B0604020202020204" pitchFamily="34" charset="0"/>
                <a:hlinkClick r:id="rId2"/>
              </a:rPr>
              <a:t>https://skills4justice.eu/</a:t>
            </a:r>
            <a:r>
              <a:rPr lang="uk-UA" sz="1400" b="1" dirty="0">
                <a:latin typeface="Arial" panose="020B0604020202020204" pitchFamily="34" charset="0"/>
                <a:cs typeface="Arial" panose="020B0604020202020204" pitchFamily="34" charset="0"/>
              </a:rPr>
              <a:t> </a:t>
            </a:r>
            <a:r>
              <a:rPr lang="uk-UA" b="1" dirty="0">
                <a:latin typeface="Arial" panose="020B0604020202020204" pitchFamily="34" charset="0"/>
                <a:cs typeface="Arial" panose="020B0604020202020204" pitchFamily="34" charset="0"/>
              </a:rPr>
              <a:t>   </a:t>
            </a:r>
          </a:p>
        </p:txBody>
      </p:sp>
      <p:pic>
        <p:nvPicPr>
          <p:cNvPr id="4" name="Рисунок 3" descr="Изображение выглядит как карта, текст, атлас, диаграмма&#10;&#10;Содержимое, созданное искусственным интеллектом, может быть неверным.">
            <a:extLst>
              <a:ext uri="{FF2B5EF4-FFF2-40B4-BE49-F238E27FC236}">
                <a16:creationId xmlns:a16="http://schemas.microsoft.com/office/drawing/2014/main" id="{1150ADC5-C6B7-F940-B3AB-EEF7E5EAA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277" y="335998"/>
            <a:ext cx="2708278" cy="2708278"/>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D8F983D2-26B1-4BBE-8A4D-C92B4B6FC57C}"/>
              </a:ext>
            </a:extLst>
          </p:cNvPr>
          <p:cNvPicPr>
            <a:picLocks noChangeAspect="1"/>
          </p:cNvPicPr>
          <p:nvPr/>
        </p:nvPicPr>
        <p:blipFill>
          <a:blip r:embed="rId4"/>
          <a:stretch>
            <a:fillRect/>
          </a:stretch>
        </p:blipFill>
        <p:spPr>
          <a:xfrm>
            <a:off x="9867651" y="4878802"/>
            <a:ext cx="1440000" cy="1440000"/>
          </a:xfrm>
          <a:prstGeom prst="rect">
            <a:avLst/>
          </a:prstGeom>
        </p:spPr>
      </p:pic>
      <p:pic>
        <p:nvPicPr>
          <p:cNvPr id="7" name="Рисунок 6">
            <a:extLst>
              <a:ext uri="{FF2B5EF4-FFF2-40B4-BE49-F238E27FC236}">
                <a16:creationId xmlns:a16="http://schemas.microsoft.com/office/drawing/2014/main" id="{0EAACD05-F146-4261-A366-6CB2AB67E696}"/>
              </a:ext>
            </a:extLst>
          </p:cNvPr>
          <p:cNvPicPr>
            <a:picLocks noChangeAspect="1"/>
          </p:cNvPicPr>
          <p:nvPr/>
        </p:nvPicPr>
        <p:blipFill>
          <a:blip r:embed="rId5"/>
          <a:stretch>
            <a:fillRect/>
          </a:stretch>
        </p:blipFill>
        <p:spPr>
          <a:xfrm>
            <a:off x="884349" y="6163913"/>
            <a:ext cx="6614733" cy="586791"/>
          </a:xfrm>
          <a:prstGeom prst="rect">
            <a:avLst/>
          </a:prstGeom>
        </p:spPr>
      </p:pic>
    </p:spTree>
    <p:extLst>
      <p:ext uri="{BB962C8B-B14F-4D97-AF65-F5344CB8AC3E}">
        <p14:creationId xmlns:p14="http://schemas.microsoft.com/office/powerpoint/2010/main" val="245293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723577" y="-112087"/>
            <a:ext cx="8108850" cy="939338"/>
          </a:xfrm>
        </p:spPr>
        <p:txBody>
          <a:bodyPr anchor="b">
            <a:normAutofit/>
          </a:bodyPr>
          <a:lstStyle/>
          <a:p>
            <a:r>
              <a:rPr lang="uk-UA" sz="2400" b="1" dirty="0">
                <a:solidFill>
                  <a:srgbClr val="002060"/>
                </a:solidFill>
                <a:latin typeface="Arial" panose="020B0604020202020204" pitchFamily="34" charset="0"/>
                <a:cs typeface="Arial" panose="020B0604020202020204" pitchFamily="34" charset="0"/>
              </a:rPr>
              <a:t>ІІ. Виконання робіт за </a:t>
            </a:r>
            <a:r>
              <a:rPr lang="en-US" sz="2400" b="1" dirty="0">
                <a:solidFill>
                  <a:srgbClr val="002060"/>
                </a:solidFill>
                <a:latin typeface="Arial" panose="020B0604020202020204" pitchFamily="34" charset="0"/>
                <a:cs typeface="Arial" panose="020B0604020202020204" pitchFamily="34" charset="0"/>
              </a:rPr>
              <a:t>WP4</a:t>
            </a:r>
            <a:r>
              <a:rPr lang="uk-UA" sz="2400" b="1" dirty="0">
                <a:solidFill>
                  <a:srgbClr val="002060"/>
                </a:solidFill>
                <a:latin typeface="Arial" panose="020B0604020202020204" pitchFamily="34" charset="0"/>
                <a:cs typeface="Arial" panose="020B0604020202020204" pitchFamily="34" charset="0"/>
              </a:rPr>
              <a:t>: біженці від війни</a:t>
            </a:r>
            <a:endParaRPr lang="en-US" sz="2400" b="1" dirty="0">
              <a:solidFill>
                <a:srgbClr val="002060"/>
              </a:solidFill>
              <a:latin typeface="Arial" panose="020B0604020202020204" pitchFamily="34" charset="0"/>
              <a:cs typeface="Arial" panose="020B0604020202020204" pitchFamily="34" charset="0"/>
            </a:endParaRPr>
          </a:p>
        </p:txBody>
      </p:sp>
      <p:pic>
        <p:nvPicPr>
          <p:cNvPr id="9" name="Рисунок 8" descr="Изображение выглядит как одежда, человек, обувь, на открытом воздухе&#10;&#10;Автоматически созданное описание">
            <a:extLst>
              <a:ext uri="{FF2B5EF4-FFF2-40B4-BE49-F238E27FC236}">
                <a16:creationId xmlns:a16="http://schemas.microsoft.com/office/drawing/2014/main" id="{9B76006E-0185-A15C-F10F-D53B8915E8D5}"/>
              </a:ext>
            </a:extLst>
          </p:cNvPr>
          <p:cNvPicPr>
            <a:picLocks noChangeAspect="1"/>
          </p:cNvPicPr>
          <p:nvPr/>
        </p:nvPicPr>
        <p:blipFill rotWithShape="1">
          <a:blip r:embed="rId2">
            <a:extLst>
              <a:ext uri="{28A0092B-C50C-407E-A947-70E740481C1C}">
                <a14:useLocalDpi xmlns:a14="http://schemas.microsoft.com/office/drawing/2010/main" val="0"/>
              </a:ext>
            </a:extLst>
          </a:blip>
          <a:srcRect l="5334" r="28713"/>
          <a:stretch/>
        </p:blipFill>
        <p:spPr>
          <a:xfrm>
            <a:off x="9116908" y="303310"/>
            <a:ext cx="2763520" cy="270720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1BEC356F-8A82-49C9-AC53-2B8DFAC9E2C8}"/>
              </a:ext>
            </a:extLst>
          </p:cNvPr>
          <p:cNvSpPr txBox="1"/>
          <p:nvPr/>
        </p:nvSpPr>
        <p:spPr>
          <a:xfrm>
            <a:off x="605641" y="1116614"/>
            <a:ext cx="7612083" cy="4247317"/>
          </a:xfrm>
          <a:prstGeom prst="rect">
            <a:avLst/>
          </a:prstGeom>
          <a:noFill/>
        </p:spPr>
        <p:txBody>
          <a:bodyPr wrap="square">
            <a:spAutoFit/>
          </a:bodyPr>
          <a:lstStyle/>
          <a:p>
            <a:pPr marL="285750" indent="-285750" algn="just">
              <a:buFont typeface="Arial" panose="020B0604020202020204" pitchFamily="34" charset="0"/>
              <a:buChar char="•"/>
            </a:pPr>
            <a:r>
              <a:rPr lang="ru-RU" sz="1500" dirty="0">
                <a:solidFill>
                  <a:srgbClr val="002060"/>
                </a:solidFill>
                <a:latin typeface="Arial" panose="020B0604020202020204" pitchFamily="34" charset="0"/>
                <a:cs typeface="Arial" panose="020B0604020202020204" pitchFamily="34" charset="0"/>
              </a:rPr>
              <a:t>Проведено анкетування 86 українських біженців від війни у 17 країнах світу, які за певних умов планують повертатися додому. Четверта частина з них проанкетована в офлайн-форматі.</a:t>
            </a:r>
          </a:p>
          <a:p>
            <a:pPr marL="285750" indent="-285750" algn="just">
              <a:buFont typeface="Arial" panose="020B0604020202020204" pitchFamily="34" charset="0"/>
              <a:buChar char="•"/>
            </a:pPr>
            <a:r>
              <a:rPr lang="ru-RU" sz="1500" dirty="0">
                <a:solidFill>
                  <a:srgbClr val="002060"/>
                </a:solidFill>
                <a:latin typeface="Arial" panose="020B0604020202020204" pitchFamily="34" charset="0"/>
                <a:cs typeface="Arial" panose="020B0604020202020204" pitchFamily="34" charset="0"/>
              </a:rPr>
              <a:t>Здійснено опитування 70 українських біженців від війни у 13 країнах світу, з них 25 осіб (35,7%) </a:t>
            </a:r>
            <a:r>
              <a:rPr lang="en-US" sz="1500" dirty="0">
                <a:solidFill>
                  <a:srgbClr val="002060"/>
                </a:solidFill>
                <a:latin typeface="Arial" panose="020B0604020202020204" pitchFamily="34" charset="0"/>
                <a:cs typeface="Arial" panose="020B0604020202020204" pitchFamily="34" charset="0"/>
              </a:rPr>
              <a:t>–</a:t>
            </a:r>
            <a:r>
              <a:rPr lang="ru-RU" sz="1500" dirty="0">
                <a:solidFill>
                  <a:srgbClr val="002060"/>
                </a:solidFill>
                <a:latin typeface="Arial" panose="020B0604020202020204" pitchFamily="34" charset="0"/>
                <a:cs typeface="Arial" panose="020B0604020202020204" pitchFamily="34" charset="0"/>
              </a:rPr>
              <a:t> </a:t>
            </a:r>
            <a:r>
              <a:rPr lang="uk-UA" sz="1500" dirty="0">
                <a:solidFill>
                  <a:srgbClr val="002060"/>
                </a:solidFill>
                <a:latin typeface="Arial" panose="020B0604020202020204" pitchFamily="34" charset="0"/>
                <a:cs typeface="Arial" panose="020B0604020202020204" pitchFamily="34" charset="0"/>
              </a:rPr>
              <a:t>в</a:t>
            </a:r>
            <a:r>
              <a:rPr lang="ru-RU" sz="1500" dirty="0">
                <a:solidFill>
                  <a:srgbClr val="002060"/>
                </a:solidFill>
                <a:latin typeface="Arial" panose="020B0604020202020204" pitchFamily="34" charset="0"/>
                <a:cs typeface="Arial" panose="020B0604020202020204" pitchFamily="34" charset="0"/>
              </a:rPr>
              <a:t> офлайн-</a:t>
            </a:r>
            <a:r>
              <a:rPr lang="ru-RU" sz="1500" dirty="0" err="1">
                <a:solidFill>
                  <a:srgbClr val="002060"/>
                </a:solidFill>
                <a:latin typeface="Arial" panose="020B0604020202020204" pitchFamily="34" charset="0"/>
                <a:cs typeface="Arial" panose="020B0604020202020204" pitchFamily="34" charset="0"/>
              </a:rPr>
              <a:t>форматі</a:t>
            </a:r>
            <a:r>
              <a:rPr lang="ru-RU" sz="1500" dirty="0">
                <a:solidFill>
                  <a:srgbClr val="002060"/>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ru-RU" sz="1500" dirty="0">
                <a:solidFill>
                  <a:srgbClr val="002060"/>
                </a:solidFill>
                <a:latin typeface="Arial" panose="020B0604020202020204" pitchFamily="34" charset="0"/>
                <a:cs typeface="Arial" panose="020B0604020202020204" pitchFamily="34" charset="0"/>
              </a:rPr>
              <a:t>Найбільше проанкетованих респондентів представляли такі країни перебування, як: Німеччина (31,4%), Італія (22,1%) та Польща (17,4%).</a:t>
            </a:r>
          </a:p>
          <a:p>
            <a:pPr algn="just"/>
            <a:endParaRPr lang="ru-RU" sz="1500" dirty="0">
              <a:solidFill>
                <a:srgbClr val="002060"/>
              </a:solidFill>
              <a:latin typeface="Arial" panose="020B0604020202020204" pitchFamily="34" charset="0"/>
              <a:cs typeface="Arial" panose="020B0604020202020204" pitchFamily="34" charset="0"/>
            </a:endParaRPr>
          </a:p>
          <a:p>
            <a:pPr algn="just"/>
            <a:r>
              <a:rPr lang="ru-RU" sz="1500" dirty="0">
                <a:solidFill>
                  <a:srgbClr val="002060"/>
                </a:solidFill>
                <a:latin typeface="Arial" panose="020B0604020202020204" pitchFamily="34" charset="0"/>
                <a:cs typeface="Arial" panose="020B0604020202020204" pitchFamily="34" charset="0"/>
              </a:rPr>
              <a:t>Анкета складалася з 97 питань, сформованих у 4 тематичні блоки/частини, а саме:</a:t>
            </a:r>
          </a:p>
          <a:p>
            <a:pPr marL="271463" algn="just"/>
            <a:r>
              <a:rPr lang="ru-RU" sz="1500" dirty="0">
                <a:solidFill>
                  <a:srgbClr val="002060"/>
                </a:solidFill>
                <a:latin typeface="Arial" panose="020B0604020202020204" pitchFamily="34" charset="0"/>
                <a:cs typeface="Arial" panose="020B0604020202020204" pitchFamily="34" charset="0"/>
              </a:rPr>
              <a:t>І.</a:t>
            </a:r>
            <a:r>
              <a:rPr lang="ru-RU" sz="1500" b="1" dirty="0">
                <a:solidFill>
                  <a:srgbClr val="002060"/>
                </a:solidFill>
                <a:latin typeface="Arial" panose="020B0604020202020204" pitchFamily="34" charset="0"/>
                <a:cs typeface="Arial" panose="020B0604020202020204" pitchFamily="34" charset="0"/>
              </a:rPr>
              <a:t> </a:t>
            </a:r>
            <a:r>
              <a:rPr lang="ru-RU" sz="1500" dirty="0">
                <a:solidFill>
                  <a:srgbClr val="002060"/>
                </a:solidFill>
                <a:latin typeface="Arial" panose="020B0604020202020204" pitchFamily="34" charset="0"/>
                <a:cs typeface="Arial" panose="020B0604020202020204" pitchFamily="34" charset="0"/>
              </a:rPr>
              <a:t>Особистісна та мотиваційна інформація (стосовно міграції/переміщення);</a:t>
            </a:r>
          </a:p>
          <a:p>
            <a:pPr marL="271463" algn="just"/>
            <a:r>
              <a:rPr lang="ru-RU" sz="1500" dirty="0">
                <a:solidFill>
                  <a:srgbClr val="002060"/>
                </a:solidFill>
                <a:latin typeface="Arial" panose="020B0604020202020204" pitchFamily="34" charset="0"/>
                <a:cs typeface="Arial" panose="020B0604020202020204" pitchFamily="34" charset="0"/>
              </a:rPr>
              <a:t>ІІ. Знання, уміння/навички, кваліфікація та їх відповідність вимогам роботодавців та/чи чинним стандартам країни перебування;</a:t>
            </a:r>
          </a:p>
          <a:p>
            <a:pPr marL="271463" algn="just"/>
            <a:r>
              <a:rPr lang="ru-RU" sz="1500" dirty="0">
                <a:solidFill>
                  <a:srgbClr val="002060"/>
                </a:solidFill>
                <a:latin typeface="Arial" panose="020B0604020202020204" pitchFamily="34" charset="0"/>
                <a:cs typeface="Arial" panose="020B0604020202020204" pitchFamily="34" charset="0"/>
              </a:rPr>
              <a:t>ІІІ. Справедливість та соціально-трудові відносини;</a:t>
            </a:r>
          </a:p>
          <a:p>
            <a:pPr marL="271463" algn="just"/>
            <a:r>
              <a:rPr lang="ru-RU" sz="1500" dirty="0">
                <a:solidFill>
                  <a:srgbClr val="002060"/>
                </a:solidFill>
                <a:latin typeface="Arial" panose="020B0604020202020204" pitchFamily="34" charset="0"/>
                <a:cs typeface="Arial" panose="020B0604020202020204" pitchFamily="34" charset="0"/>
              </a:rPr>
              <a:t>І</a:t>
            </a:r>
            <a:r>
              <a:rPr lang="en" sz="1500" dirty="0">
                <a:solidFill>
                  <a:srgbClr val="002060"/>
                </a:solidFill>
                <a:latin typeface="Arial" panose="020B0604020202020204" pitchFamily="34" charset="0"/>
                <a:cs typeface="Arial" panose="020B0604020202020204" pitchFamily="34" charset="0"/>
              </a:rPr>
              <a:t>V. </a:t>
            </a:r>
            <a:r>
              <a:rPr lang="ru-RU" sz="1500" dirty="0">
                <a:solidFill>
                  <a:srgbClr val="002060"/>
                </a:solidFill>
                <a:latin typeface="Arial" panose="020B0604020202020204" pitchFamily="34" charset="0"/>
                <a:cs typeface="Arial" panose="020B0604020202020204" pitchFamily="34" charset="0"/>
              </a:rPr>
              <a:t>Мотивація біженців до повернення на Батьківщину.</a:t>
            </a:r>
          </a:p>
          <a:p>
            <a:pPr algn="just"/>
            <a:r>
              <a:rPr lang="ru-RU" sz="1500" dirty="0">
                <a:solidFill>
                  <a:srgbClr val="002060"/>
                </a:solidFill>
                <a:latin typeface="Arial" panose="020B0604020202020204" pitchFamily="34" charset="0"/>
                <a:cs typeface="Arial" panose="020B0604020202020204" pitchFamily="34" charset="0"/>
              </a:rPr>
              <a:t>Середня тривалість анкетування одного респондента становила 90 хвилин.</a:t>
            </a:r>
          </a:p>
          <a:p>
            <a:pPr algn="just"/>
            <a:endParaRPr lang="ru-RU" sz="1500" dirty="0">
              <a:solidFill>
                <a:srgbClr val="002060"/>
              </a:solidFill>
              <a:latin typeface="Arial" panose="020B0604020202020204" pitchFamily="34" charset="0"/>
              <a:cs typeface="Arial" panose="020B0604020202020204" pitchFamily="34" charset="0"/>
            </a:endParaRPr>
          </a:p>
          <a:p>
            <a:pPr algn="just"/>
            <a:r>
              <a:rPr lang="ru-RU" sz="1500" dirty="0">
                <a:solidFill>
                  <a:srgbClr val="002060"/>
                </a:solidFill>
                <a:latin typeface="Arial" panose="020B0604020202020204" pitchFamily="34" charset="0"/>
                <a:cs typeface="Arial" panose="020B0604020202020204" pitchFamily="34" charset="0"/>
              </a:rPr>
              <a:t>За результатами соціологічного опитування підготовлено Аналітичний звіт загальним обсягом 263 сторінки. До нього увійшло 88 таблиць та 81 рисунок</a:t>
            </a:r>
            <a:r>
              <a:rPr lang="ru-RU" sz="1500"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0E64964-A34A-42FD-A41D-95AF23A99788}"/>
              </a:ext>
            </a:extLst>
          </p:cNvPr>
          <p:cNvSpPr txBox="1"/>
          <p:nvPr/>
        </p:nvSpPr>
        <p:spPr>
          <a:xfrm rot="10800000" flipV="1">
            <a:off x="8683144" y="3589238"/>
            <a:ext cx="3445165" cy="1200329"/>
          </a:xfrm>
          <a:prstGeom prst="rect">
            <a:avLst/>
          </a:prstGeom>
          <a:noFill/>
        </p:spPr>
        <p:txBody>
          <a:bodyPr wrap="square">
            <a:spAutoFit/>
          </a:bodyPr>
          <a:lstStyle/>
          <a:p>
            <a:pPr indent="19050" algn="ctr">
              <a:spcAft>
                <a:spcPts val="1000"/>
              </a:spcAft>
            </a:pPr>
            <a:r>
              <a:rPr lang="ru-RU" sz="1200" b="1" dirty="0" err="1">
                <a:solidFill>
                  <a:srgbClr val="002060"/>
                </a:solidFill>
                <a:effectLst/>
                <a:latin typeface="Arial" panose="020B0604020202020204" pitchFamily="34" charset="0"/>
                <a:ea typeface="MS Mincho" panose="02020609040205080304" pitchFamily="49" charset="-128"/>
                <a:cs typeface="Arial" panose="020B0604020202020204" pitchFamily="34" charset="0"/>
              </a:rPr>
              <a:t>Аналітичний</a:t>
            </a:r>
            <a:r>
              <a:rPr lang="ru-RU" sz="1200" b="1" dirty="0">
                <a:solidFill>
                  <a:srgbClr val="002060"/>
                </a:solidFill>
                <a:effectLst/>
                <a:latin typeface="Arial" panose="020B0604020202020204" pitchFamily="34" charset="0"/>
                <a:ea typeface="MS Mincho" panose="02020609040205080304" pitchFamily="49" charset="-128"/>
                <a:cs typeface="Arial" panose="020B0604020202020204" pitchFamily="34" charset="0"/>
              </a:rPr>
              <a:t> </a:t>
            </a:r>
            <a:r>
              <a:rPr lang="ru-RU" sz="1200" b="1" dirty="0" err="1">
                <a:solidFill>
                  <a:srgbClr val="002060"/>
                </a:solidFill>
                <a:effectLst/>
                <a:latin typeface="Arial" panose="020B0604020202020204" pitchFamily="34" charset="0"/>
                <a:ea typeface="MS Mincho" panose="02020609040205080304" pitchFamily="49" charset="-128"/>
                <a:cs typeface="Arial" panose="020B0604020202020204" pitchFamily="34" charset="0"/>
              </a:rPr>
              <a:t>звіт</a:t>
            </a:r>
            <a:r>
              <a:rPr lang="ru-RU" sz="1200" b="1" dirty="0">
                <a:solidFill>
                  <a:srgbClr val="002060"/>
                </a:solidFill>
                <a:effectLst/>
                <a:latin typeface="Arial" panose="020B0604020202020204" pitchFamily="34" charset="0"/>
                <a:ea typeface="MS Mincho" panose="02020609040205080304" pitchFamily="49" charset="-128"/>
                <a:cs typeface="Arial" panose="020B0604020202020204" pitchFamily="34" charset="0"/>
              </a:rPr>
              <a:t> </a:t>
            </a:r>
            <a:br>
              <a:rPr lang="ru-RU" sz="1200" b="1" dirty="0">
                <a:solidFill>
                  <a:srgbClr val="002060"/>
                </a:solidFill>
                <a:effectLst/>
                <a:latin typeface="Arial" panose="020B0604020202020204" pitchFamily="34" charset="0"/>
                <a:ea typeface="MS Mincho" panose="02020609040205080304" pitchFamily="49" charset="-128"/>
                <a:cs typeface="Arial" panose="020B0604020202020204" pitchFamily="34" charset="0"/>
              </a:rPr>
            </a:br>
            <a:r>
              <a:rPr lang="ru-RU" sz="1200" b="1" dirty="0">
                <a:solidFill>
                  <a:srgbClr val="002060"/>
                </a:solidFill>
                <a:effectLst/>
                <a:latin typeface="Arial" panose="020B0604020202020204" pitchFamily="34" charset="0"/>
                <a:ea typeface="MS Mincho" panose="02020609040205080304" pitchFamily="49" charset="-128"/>
                <a:cs typeface="Arial" panose="020B0604020202020204" pitchFamily="34" charset="0"/>
              </a:rPr>
              <a:t>за результатами опитування громадян </a:t>
            </a:r>
            <a:r>
              <a:rPr lang="ru-RU" sz="1200" b="1" dirty="0">
                <a:solidFill>
                  <a:srgbClr val="002060"/>
                </a:solidFill>
                <a:latin typeface="Arial" panose="020B0604020202020204" pitchFamily="34" charset="0"/>
                <a:ea typeface="MS Mincho" panose="02020609040205080304" pitchFamily="49" charset="-128"/>
                <a:cs typeface="Arial" panose="020B0604020202020204" pitchFamily="34" charset="0"/>
              </a:rPr>
              <a:t>У</a:t>
            </a:r>
            <a:r>
              <a:rPr lang="ru-RU" sz="1200" b="1" dirty="0">
                <a:solidFill>
                  <a:srgbClr val="002060"/>
                </a:solidFill>
                <a:effectLst/>
                <a:latin typeface="Arial" panose="020B0604020202020204" pitchFamily="34" charset="0"/>
                <a:ea typeface="MS Mincho" panose="02020609040205080304" pitchFamily="49" charset="-128"/>
                <a:cs typeface="Arial" panose="020B0604020202020204" pitchFamily="34" charset="0"/>
              </a:rPr>
              <a:t>країни працездатного віку, зайнятих у країнах прибуття, які планують за певних обставин повернутися на </a:t>
            </a:r>
            <a:r>
              <a:rPr lang="ru-RU" sz="1200" b="1" dirty="0" err="1">
                <a:solidFill>
                  <a:srgbClr val="002060"/>
                </a:solidFill>
                <a:latin typeface="Arial" panose="020B0604020202020204" pitchFamily="34" charset="0"/>
                <a:ea typeface="MS Mincho" panose="02020609040205080304" pitchFamily="49" charset="-128"/>
                <a:cs typeface="Arial" panose="020B0604020202020204" pitchFamily="34" charset="0"/>
              </a:rPr>
              <a:t>Б</a:t>
            </a:r>
            <a:r>
              <a:rPr lang="ru-RU" sz="1200" b="1" dirty="0" err="1">
                <a:solidFill>
                  <a:srgbClr val="002060"/>
                </a:solidFill>
                <a:effectLst/>
                <a:latin typeface="Arial" panose="020B0604020202020204" pitchFamily="34" charset="0"/>
                <a:ea typeface="MS Mincho" panose="02020609040205080304" pitchFamily="49" charset="-128"/>
                <a:cs typeface="Arial" panose="020B0604020202020204" pitchFamily="34" charset="0"/>
              </a:rPr>
              <a:t>атьківщину</a:t>
            </a:r>
            <a:br>
              <a:rPr lang="ru-RU" sz="1200" b="1" dirty="0">
                <a:solidFill>
                  <a:srgbClr val="002060"/>
                </a:solidFill>
                <a:effectLst/>
                <a:latin typeface="Arial" panose="020B0604020202020204" pitchFamily="34" charset="0"/>
                <a:ea typeface="MS Mincho" panose="02020609040205080304" pitchFamily="49" charset="-128"/>
                <a:cs typeface="Arial" panose="020B0604020202020204" pitchFamily="34" charset="0"/>
              </a:rPr>
            </a:br>
            <a:r>
              <a:rPr lang="ru-RU" sz="1200" b="1" dirty="0">
                <a:solidFill>
                  <a:srgbClr val="002060"/>
                </a:solidFill>
                <a:effectLst/>
                <a:latin typeface="Arial" panose="020B0604020202020204" pitchFamily="34" charset="0"/>
                <a:ea typeface="MS Mincho" panose="02020609040205080304" pitchFamily="49" charset="-128"/>
                <a:cs typeface="Arial" panose="020B0604020202020204" pitchFamily="34" charset="0"/>
              </a:rPr>
              <a:t> за </a:t>
            </a:r>
            <a:r>
              <a:rPr lang="en-US" sz="1200" b="1" dirty="0">
                <a:solidFill>
                  <a:srgbClr val="002060"/>
                </a:solidFill>
                <a:effectLst/>
                <a:latin typeface="Arial" panose="020B0604020202020204" pitchFamily="34" charset="0"/>
                <a:ea typeface="MS Mincho" panose="02020609040205080304" pitchFamily="49" charset="-128"/>
                <a:cs typeface="Arial" panose="020B0604020202020204" pitchFamily="34" charset="0"/>
              </a:rPr>
              <a:t>QR</a:t>
            </a:r>
            <a:r>
              <a:rPr lang="ru-RU" sz="1200" b="1" dirty="0">
                <a:solidFill>
                  <a:srgbClr val="002060"/>
                </a:solidFill>
                <a:effectLst/>
                <a:latin typeface="Arial" panose="020B0604020202020204" pitchFamily="34" charset="0"/>
                <a:ea typeface="MS Mincho" panose="02020609040205080304" pitchFamily="49" charset="-128"/>
                <a:cs typeface="Arial" panose="020B0604020202020204" pitchFamily="34" charset="0"/>
              </a:rPr>
              <a:t>:</a:t>
            </a:r>
            <a:endParaRPr lang="uk-UA" sz="12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p:txBody>
      </p:sp>
      <p:pic>
        <p:nvPicPr>
          <p:cNvPr id="4" name="Рисунок 3">
            <a:extLst>
              <a:ext uri="{FF2B5EF4-FFF2-40B4-BE49-F238E27FC236}">
                <a16:creationId xmlns:a16="http://schemas.microsoft.com/office/drawing/2014/main" id="{DC282DBE-69D6-4C96-B68D-EEF904D06586}"/>
              </a:ext>
            </a:extLst>
          </p:cNvPr>
          <p:cNvPicPr>
            <a:picLocks noChangeAspect="1"/>
          </p:cNvPicPr>
          <p:nvPr/>
        </p:nvPicPr>
        <p:blipFill>
          <a:blip r:embed="rId3"/>
          <a:stretch>
            <a:fillRect/>
          </a:stretch>
        </p:blipFill>
        <p:spPr>
          <a:xfrm>
            <a:off x="9778668" y="4939593"/>
            <a:ext cx="1440000" cy="1440000"/>
          </a:xfrm>
          <a:prstGeom prst="rect">
            <a:avLst/>
          </a:prstGeom>
        </p:spPr>
      </p:pic>
      <p:pic>
        <p:nvPicPr>
          <p:cNvPr id="14" name="Рисунок 13">
            <a:extLst>
              <a:ext uri="{FF2B5EF4-FFF2-40B4-BE49-F238E27FC236}">
                <a16:creationId xmlns:a16="http://schemas.microsoft.com/office/drawing/2014/main" id="{043F35FF-675D-40D9-9F1B-576D7B1DF915}"/>
              </a:ext>
            </a:extLst>
          </p:cNvPr>
          <p:cNvPicPr>
            <a:picLocks noChangeAspect="1"/>
          </p:cNvPicPr>
          <p:nvPr/>
        </p:nvPicPr>
        <p:blipFill>
          <a:blip r:embed="rId4"/>
          <a:stretch>
            <a:fillRect/>
          </a:stretch>
        </p:blipFill>
        <p:spPr>
          <a:xfrm>
            <a:off x="884349" y="6163913"/>
            <a:ext cx="6614733" cy="586791"/>
          </a:xfrm>
          <a:prstGeom prst="rect">
            <a:avLst/>
          </a:prstGeom>
        </p:spPr>
      </p:pic>
    </p:spTree>
    <p:extLst>
      <p:ext uri="{BB962C8B-B14F-4D97-AF65-F5344CB8AC3E}">
        <p14:creationId xmlns:p14="http://schemas.microsoft.com/office/powerpoint/2010/main" val="180094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6524A0-C64E-A16A-91C2-158346569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1D2ED-CC1B-0F4B-4BFA-1F78B9C5C0B9}"/>
              </a:ext>
            </a:extLst>
          </p:cNvPr>
          <p:cNvSpPr>
            <a:spLocks noGrp="1"/>
          </p:cNvSpPr>
          <p:nvPr>
            <p:ph type="title"/>
          </p:nvPr>
        </p:nvSpPr>
        <p:spPr>
          <a:xfrm>
            <a:off x="656372" y="-350626"/>
            <a:ext cx="7200693" cy="1559378"/>
          </a:xfrm>
        </p:spPr>
        <p:txBody>
          <a:bodyPr anchor="b">
            <a:noAutofit/>
          </a:bodyPr>
          <a:lstStyle/>
          <a:p>
            <a:br>
              <a:rPr lang="uk-UA" sz="24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r>
              <a:rPr lang="uk-UA" sz="2000" b="1" dirty="0">
                <a:solidFill>
                  <a:srgbClr val="002060"/>
                </a:solidFill>
                <a:latin typeface="Arial" panose="020B0604020202020204" pitchFamily="34" charset="0"/>
                <a:cs typeface="Arial" panose="020B0604020202020204" pitchFamily="34" charset="0"/>
              </a:rPr>
              <a:t>ІІІ. Проведення досліджень в Україні за </a:t>
            </a:r>
            <a:r>
              <a:rPr lang="en-US" sz="2000" b="1" dirty="0">
                <a:solidFill>
                  <a:srgbClr val="002060"/>
                </a:solidFill>
                <a:latin typeface="Arial" panose="020B0604020202020204" pitchFamily="34" charset="0"/>
                <a:cs typeface="Arial" panose="020B0604020202020204" pitchFamily="34" charset="0"/>
              </a:rPr>
              <a:t>WP4</a:t>
            </a:r>
            <a:r>
              <a:rPr lang="uk-UA" sz="2000" b="1" dirty="0">
                <a:solidFill>
                  <a:srgbClr val="002060"/>
                </a:solidFill>
                <a:latin typeface="Arial" panose="020B0604020202020204" pitchFamily="34" charset="0"/>
                <a:cs typeface="Arial" panose="020B0604020202020204" pitchFamily="34" charset="0"/>
              </a:rPr>
              <a:t> стосовно внутрішньо/вимушено переміщених осіб (ВПО)</a:t>
            </a:r>
            <a:endParaRPr lang="en-US" sz="20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94FFF1E5-D9A1-F2D4-F468-113EFD7DD9DD}"/>
              </a:ext>
            </a:extLst>
          </p:cNvPr>
          <p:cNvSpPr>
            <a:spLocks noGrp="1"/>
          </p:cNvSpPr>
          <p:nvPr>
            <p:ph idx="1"/>
          </p:nvPr>
        </p:nvSpPr>
        <p:spPr>
          <a:xfrm>
            <a:off x="550902" y="1453076"/>
            <a:ext cx="7780297" cy="4602491"/>
          </a:xfrm>
        </p:spPr>
        <p:txBody>
          <a:bodyPr>
            <a:noAutofit/>
          </a:bodyPr>
          <a:lstStyle/>
          <a:p>
            <a:pPr algn="just">
              <a:lnSpc>
                <a:spcPct val="95000"/>
              </a:lnSpc>
              <a:spcBef>
                <a:spcPts val="400"/>
              </a:spcBef>
            </a:pPr>
            <a:r>
              <a:rPr lang="ru-RU" sz="1400" dirty="0">
                <a:solidFill>
                  <a:srgbClr val="002060"/>
                </a:solidFill>
                <a:latin typeface="Arial" panose="020B0604020202020204" pitchFamily="34" charset="0"/>
                <a:cs typeface="Arial" panose="020B0604020202020204" pitchFamily="34" charset="0"/>
              </a:rPr>
              <a:t>Міжнародні партнери та профільні представники ЄС надали нам окрему можливість проведення опитування ВПО, яке є важливим для формування відповідних політик українською владою, міжнародними партнерами, громадськими об’єднаннями </a:t>
            </a:r>
            <a:r>
              <a:rPr lang="ru-RU" sz="1400" dirty="0" err="1">
                <a:solidFill>
                  <a:srgbClr val="002060"/>
                </a:solidFill>
                <a:latin typeface="Arial" panose="020B0604020202020204" pitchFamily="34" charset="0"/>
                <a:cs typeface="Arial" panose="020B0604020202020204" pitchFamily="34" charset="0"/>
              </a:rPr>
              <a:t>тощо</a:t>
            </a:r>
            <a:r>
              <a:rPr lang="ru-RU" sz="1400" dirty="0">
                <a:solidFill>
                  <a:srgbClr val="002060"/>
                </a:solidFill>
                <a:latin typeface="Arial" panose="020B0604020202020204" pitchFamily="34" charset="0"/>
                <a:cs typeface="Arial" panose="020B0604020202020204" pitchFamily="34" charset="0"/>
              </a:rPr>
              <a:t>.</a:t>
            </a:r>
            <a:br>
              <a:rPr lang="ru-RU" sz="1400" dirty="0">
                <a:solidFill>
                  <a:srgbClr val="002060"/>
                </a:solidFill>
                <a:latin typeface="Arial" panose="020B0604020202020204" pitchFamily="34" charset="0"/>
                <a:cs typeface="Arial" panose="020B0604020202020204" pitchFamily="34" charset="0"/>
              </a:rPr>
            </a:br>
            <a:endParaRPr lang="ru-RU" sz="1400" dirty="0">
              <a:solidFill>
                <a:srgbClr val="002060"/>
              </a:solidFill>
              <a:latin typeface="Arial" panose="020B0604020202020204" pitchFamily="34" charset="0"/>
              <a:cs typeface="Arial" panose="020B0604020202020204" pitchFamily="34" charset="0"/>
            </a:endParaRPr>
          </a:p>
          <a:p>
            <a:pPr algn="just">
              <a:lnSpc>
                <a:spcPct val="95000"/>
              </a:lnSpc>
              <a:spcBef>
                <a:spcPts val="400"/>
              </a:spcBef>
            </a:pPr>
            <a:r>
              <a:rPr lang="ru-RU" sz="1400" dirty="0">
                <a:solidFill>
                  <a:srgbClr val="002060"/>
                </a:solidFill>
                <a:latin typeface="Arial" panose="020B0604020202020204" pitchFamily="34" charset="0"/>
                <a:cs typeface="Arial" panose="020B0604020202020204" pitchFamily="34" charset="0"/>
              </a:rPr>
              <a:t>Проведено анкетування 388 ВПО, які перемістилися до 18 відносно безпечних регіонів України, з них 290 осіб, або 74,7%, проанкетовано наживо.</a:t>
            </a:r>
          </a:p>
          <a:p>
            <a:pPr algn="just">
              <a:lnSpc>
                <a:spcPct val="95000"/>
              </a:lnSpc>
              <a:spcBef>
                <a:spcPts val="400"/>
              </a:spcBef>
            </a:pPr>
            <a:r>
              <a:rPr lang="ru-RU" sz="1400" dirty="0">
                <a:solidFill>
                  <a:srgbClr val="002060"/>
                </a:solidFill>
                <a:latin typeface="Arial" panose="020B0604020202020204" pitchFamily="34" charset="0"/>
                <a:cs typeface="Arial" panose="020B0604020202020204" pitchFamily="34" charset="0"/>
              </a:rPr>
              <a:t>Анкета складалася із 75 питань, сформованих у 3 тематичні частини, а саме:</a:t>
            </a:r>
          </a:p>
          <a:p>
            <a:pPr marL="225425" indent="0" algn="just">
              <a:lnSpc>
                <a:spcPct val="95000"/>
              </a:lnSpc>
              <a:spcBef>
                <a:spcPts val="400"/>
              </a:spcBef>
              <a:buNone/>
            </a:pPr>
            <a:r>
              <a:rPr lang="ru-RU" sz="1400" dirty="0">
                <a:solidFill>
                  <a:srgbClr val="002060"/>
                </a:solidFill>
                <a:latin typeface="Arial" panose="020B0604020202020204" pitchFamily="34" charset="0"/>
                <a:cs typeface="Arial" panose="020B0604020202020204" pitchFamily="34" charset="0"/>
              </a:rPr>
              <a:t>І. Особистісна та мотиваційна інформація (стосовно міграції/переміщення);</a:t>
            </a:r>
          </a:p>
          <a:p>
            <a:pPr marL="225425" indent="0" algn="just">
              <a:lnSpc>
                <a:spcPct val="95000"/>
              </a:lnSpc>
              <a:spcBef>
                <a:spcPts val="400"/>
              </a:spcBef>
              <a:buNone/>
            </a:pPr>
            <a:r>
              <a:rPr lang="ru-RU" sz="1400" dirty="0">
                <a:solidFill>
                  <a:srgbClr val="002060"/>
                </a:solidFill>
                <a:latin typeface="Arial" panose="020B0604020202020204" pitchFamily="34" charset="0"/>
                <a:cs typeface="Arial" panose="020B0604020202020204" pitchFamily="34" charset="0"/>
              </a:rPr>
              <a:t>ІІ. Справедливість та соціально-трудові відносини;</a:t>
            </a:r>
          </a:p>
          <a:p>
            <a:pPr marL="225425" indent="0" algn="just">
              <a:lnSpc>
                <a:spcPct val="95000"/>
              </a:lnSpc>
              <a:spcBef>
                <a:spcPts val="400"/>
              </a:spcBef>
              <a:buNone/>
            </a:pPr>
            <a:r>
              <a:rPr lang="ru-RU" sz="1400" dirty="0">
                <a:solidFill>
                  <a:srgbClr val="002060"/>
                </a:solidFill>
                <a:latin typeface="Arial" panose="020B0604020202020204" pitchFamily="34" charset="0"/>
                <a:cs typeface="Arial" panose="020B0604020202020204" pitchFamily="34" charset="0"/>
              </a:rPr>
              <a:t>ІІІ. Рівень захисту ВПО та їхня мотивація до повернення додому.</a:t>
            </a:r>
          </a:p>
          <a:p>
            <a:pPr algn="just">
              <a:lnSpc>
                <a:spcPct val="95000"/>
              </a:lnSpc>
              <a:spcBef>
                <a:spcPts val="400"/>
              </a:spcBef>
            </a:pPr>
            <a:r>
              <a:rPr lang="ru-RU" sz="1400" dirty="0">
                <a:solidFill>
                  <a:srgbClr val="002060"/>
                </a:solidFill>
                <a:latin typeface="Arial" panose="020B0604020202020204" pitchFamily="34" charset="0"/>
                <a:cs typeface="Arial" panose="020B0604020202020204" pitchFamily="34" charset="0"/>
              </a:rPr>
              <a:t>Також проведено опитування 115 ВПО, переміщених до 8 регіонів країни, з них 20 осіб (17,4%) –  у офлайн-</a:t>
            </a:r>
            <a:r>
              <a:rPr lang="ru-RU" sz="1400" dirty="0" err="1">
                <a:solidFill>
                  <a:srgbClr val="002060"/>
                </a:solidFill>
                <a:latin typeface="Arial" panose="020B0604020202020204" pitchFamily="34" charset="0"/>
                <a:cs typeface="Arial" panose="020B0604020202020204" pitchFamily="34" charset="0"/>
              </a:rPr>
              <a:t>форматі</a:t>
            </a:r>
            <a:r>
              <a:rPr lang="ru-RU" sz="1400" dirty="0">
                <a:solidFill>
                  <a:srgbClr val="002060"/>
                </a:solidFill>
                <a:latin typeface="Arial" panose="020B0604020202020204" pitchFamily="34" charset="0"/>
                <a:cs typeface="Arial" panose="020B0604020202020204" pitchFamily="34" charset="0"/>
              </a:rPr>
              <a:t>.</a:t>
            </a:r>
          </a:p>
          <a:p>
            <a:pPr algn="just">
              <a:lnSpc>
                <a:spcPct val="95000"/>
              </a:lnSpc>
              <a:spcBef>
                <a:spcPts val="400"/>
              </a:spcBef>
            </a:pPr>
            <a:r>
              <a:rPr lang="ru-RU" sz="1400" dirty="0">
                <a:solidFill>
                  <a:srgbClr val="002060"/>
                </a:solidFill>
                <a:latin typeface="Arial" panose="020B0604020202020204" pitchFamily="34" charset="0"/>
                <a:cs typeface="Arial" panose="020B0604020202020204" pitchFamily="34" charset="0"/>
              </a:rPr>
              <a:t>Найбільше проанкетованих респондентів представляли такі регіони переміщення, як: Дніпропетровська (113 осіб, або 29,1%); Чернівецька (58 осіб, або 14,9%), </a:t>
            </a:r>
            <a:r>
              <a:rPr lang="ru-RU" sz="1400" dirty="0" err="1">
                <a:solidFill>
                  <a:srgbClr val="002060"/>
                </a:solidFill>
                <a:latin typeface="Arial" panose="020B0604020202020204" pitchFamily="34" charset="0"/>
                <a:cs typeface="Arial" panose="020B0604020202020204" pitchFamily="34" charset="0"/>
              </a:rPr>
              <a:t>Київська</a:t>
            </a:r>
            <a:r>
              <a:rPr lang="ru-RU" sz="1400" dirty="0">
                <a:solidFill>
                  <a:srgbClr val="002060"/>
                </a:solidFill>
                <a:latin typeface="Arial" panose="020B0604020202020204" pitchFamily="34" charset="0"/>
                <a:cs typeface="Arial" panose="020B0604020202020204" pitchFamily="34" charset="0"/>
              </a:rPr>
              <a:t> </a:t>
            </a:r>
            <a:br>
              <a:rPr lang="ru-RU" sz="1400" dirty="0">
                <a:solidFill>
                  <a:srgbClr val="002060"/>
                </a:solidFill>
                <a:latin typeface="Arial" panose="020B0604020202020204" pitchFamily="34" charset="0"/>
                <a:cs typeface="Arial" panose="020B0604020202020204" pitchFamily="34" charset="0"/>
              </a:rPr>
            </a:br>
            <a:r>
              <a:rPr lang="ru-RU" sz="1400" dirty="0">
                <a:solidFill>
                  <a:srgbClr val="002060"/>
                </a:solidFill>
                <a:latin typeface="Arial" panose="020B0604020202020204" pitchFamily="34" charset="0"/>
                <a:cs typeface="Arial" panose="020B0604020202020204" pitchFamily="34" charset="0"/>
              </a:rPr>
              <a:t>(50 осіб, або 12,9%), Івано-Франківська та Запорізька (по 31 особі та по 8,0%) області, а також місто Київ (52 особи, або 13,4%), на які сумарно припадало 86,3% опитаних ВПО.</a:t>
            </a:r>
          </a:p>
          <a:p>
            <a:pPr algn="just">
              <a:lnSpc>
                <a:spcPct val="95000"/>
              </a:lnSpc>
              <a:spcBef>
                <a:spcPts val="400"/>
              </a:spcBef>
            </a:pPr>
            <a:r>
              <a:rPr lang="ru-RU" sz="1400" dirty="0">
                <a:solidFill>
                  <a:srgbClr val="002060"/>
                </a:solidFill>
                <a:latin typeface="Arial" panose="020B0604020202020204" pitchFamily="34" charset="0"/>
                <a:cs typeface="Arial" panose="020B0604020202020204" pitchFamily="34" charset="0"/>
              </a:rPr>
              <a:t>За результатами соціологічного опитування було підготовлено Аналітичний звіт загальним обсягом 235 сторінок, що складається із Вступу та Методології дослідження, трьох Частин та Загальних висновків. До Аналітичного звіту увійшло 18 таблиць та </a:t>
            </a:r>
            <a:br>
              <a:rPr lang="ru-RU" sz="1400" dirty="0">
                <a:solidFill>
                  <a:srgbClr val="002060"/>
                </a:solidFill>
                <a:latin typeface="Arial" panose="020B0604020202020204" pitchFamily="34" charset="0"/>
                <a:cs typeface="Arial" panose="020B0604020202020204" pitchFamily="34" charset="0"/>
              </a:rPr>
            </a:br>
            <a:r>
              <a:rPr lang="ru-RU" sz="1400" dirty="0">
                <a:solidFill>
                  <a:srgbClr val="002060"/>
                </a:solidFill>
                <a:latin typeface="Arial" panose="020B0604020202020204" pitchFamily="34" charset="0"/>
                <a:cs typeface="Arial" panose="020B0604020202020204" pitchFamily="34" charset="0"/>
              </a:rPr>
              <a:t>251 рисунок.</a:t>
            </a:r>
          </a:p>
        </p:txBody>
      </p:sp>
      <p:pic>
        <p:nvPicPr>
          <p:cNvPr id="5" name="Рисунок 4" descr="Изображение выглядит как одежда, небо, человек, обувь&#10;&#10;Автоматически созданное описание">
            <a:extLst>
              <a:ext uri="{FF2B5EF4-FFF2-40B4-BE49-F238E27FC236}">
                <a16:creationId xmlns:a16="http://schemas.microsoft.com/office/drawing/2014/main" id="{EB58B371-11C9-9999-C020-6993936E9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972" y="429063"/>
            <a:ext cx="3408467" cy="2334457"/>
          </a:xfrm>
          <a:prstGeom prst="rect">
            <a:avLst/>
          </a:prstGeom>
        </p:spPr>
      </p:pic>
      <p:sp>
        <p:nvSpPr>
          <p:cNvPr id="9" name="TextBox 8">
            <a:extLst>
              <a:ext uri="{FF2B5EF4-FFF2-40B4-BE49-F238E27FC236}">
                <a16:creationId xmlns:a16="http://schemas.microsoft.com/office/drawing/2014/main" id="{9F75A4BE-6141-59A5-C116-600666CB84E7}"/>
              </a:ext>
            </a:extLst>
          </p:cNvPr>
          <p:cNvSpPr txBox="1"/>
          <p:nvPr/>
        </p:nvSpPr>
        <p:spPr>
          <a:xfrm rot="10800000" flipV="1">
            <a:off x="8974654" y="3422365"/>
            <a:ext cx="2991622" cy="1200329"/>
          </a:xfrm>
          <a:prstGeom prst="rect">
            <a:avLst/>
          </a:prstGeom>
          <a:noFill/>
        </p:spPr>
        <p:txBody>
          <a:bodyPr wrap="square">
            <a:spAutoFit/>
          </a:bodyPr>
          <a:lstStyle/>
          <a:p>
            <a:pPr algn="ctr"/>
            <a:r>
              <a:rPr lang="ru-RU" sz="1200" b="1" dirty="0" err="1">
                <a:solidFill>
                  <a:srgbClr val="002060"/>
                </a:solidFill>
                <a:latin typeface="Arial" panose="020B0604020202020204" pitchFamily="34" charset="0"/>
                <a:cs typeface="Arial" panose="020B0604020202020204" pitchFamily="34" charset="0"/>
              </a:rPr>
              <a:t>Аналітичний</a:t>
            </a:r>
            <a:r>
              <a:rPr lang="ru-RU" sz="1200" b="1" dirty="0">
                <a:solidFill>
                  <a:srgbClr val="002060"/>
                </a:solidFill>
                <a:latin typeface="Arial" panose="020B0604020202020204" pitchFamily="34" charset="0"/>
                <a:cs typeface="Arial" panose="020B0604020202020204" pitchFamily="34" charset="0"/>
              </a:rPr>
              <a:t> </a:t>
            </a:r>
            <a:r>
              <a:rPr lang="ru-RU" sz="1200" b="1" dirty="0" err="1">
                <a:solidFill>
                  <a:srgbClr val="002060"/>
                </a:solidFill>
                <a:latin typeface="Arial" panose="020B0604020202020204" pitchFamily="34" charset="0"/>
                <a:cs typeface="Arial" panose="020B0604020202020204" pitchFamily="34" charset="0"/>
              </a:rPr>
              <a:t>звіт</a:t>
            </a:r>
            <a:r>
              <a:rPr lang="ru-RU" sz="1200" b="1" dirty="0">
                <a:solidFill>
                  <a:srgbClr val="002060"/>
                </a:solidFill>
                <a:latin typeface="Arial" panose="020B0604020202020204" pitchFamily="34" charset="0"/>
                <a:cs typeface="Arial" panose="020B0604020202020204" pitchFamily="34" charset="0"/>
              </a:rPr>
              <a:t> </a:t>
            </a:r>
            <a:br>
              <a:rPr lang="ru-RU" sz="1200" b="1" dirty="0">
                <a:solidFill>
                  <a:srgbClr val="002060"/>
                </a:solidFill>
                <a:latin typeface="Arial" panose="020B0604020202020204" pitchFamily="34" charset="0"/>
                <a:cs typeface="Arial" panose="020B0604020202020204" pitchFamily="34" charset="0"/>
              </a:rPr>
            </a:br>
            <a:r>
              <a:rPr lang="ru-RU" sz="1200" b="1" dirty="0">
                <a:solidFill>
                  <a:srgbClr val="002060"/>
                </a:solidFill>
                <a:latin typeface="Arial" panose="020B0604020202020204" pitchFamily="34" charset="0"/>
                <a:cs typeface="Arial" panose="020B0604020202020204" pitchFamily="34" charset="0"/>
              </a:rPr>
              <a:t>за результатами опитування внутрішньо/вимушено переміщених громадян України працездатного віку (ВПО) </a:t>
            </a:r>
            <a:br>
              <a:rPr lang="ru-RU" sz="1200" b="1" dirty="0">
                <a:solidFill>
                  <a:srgbClr val="002060"/>
                </a:solidFill>
                <a:latin typeface="Arial" panose="020B0604020202020204" pitchFamily="34" charset="0"/>
                <a:cs typeface="Arial" panose="020B0604020202020204" pitchFamily="34" charset="0"/>
              </a:rPr>
            </a:br>
            <a:r>
              <a:rPr lang="ru-RU" sz="1200" b="1" dirty="0">
                <a:solidFill>
                  <a:srgbClr val="002060"/>
                </a:solidFill>
                <a:latin typeface="Arial" panose="020B0604020202020204" pitchFamily="34" charset="0"/>
                <a:cs typeface="Arial" panose="020B0604020202020204" pitchFamily="34" charset="0"/>
              </a:rPr>
              <a:t>за</a:t>
            </a:r>
            <a:r>
              <a:rPr lang="en-US" sz="1200" b="1" dirty="0">
                <a:solidFill>
                  <a:srgbClr val="002060"/>
                </a:solidFill>
                <a:latin typeface="Arial" panose="020B0604020202020204" pitchFamily="34" charset="0"/>
                <a:cs typeface="Arial" panose="020B0604020202020204" pitchFamily="34" charset="0"/>
              </a:rPr>
              <a:t> QR:</a:t>
            </a:r>
            <a:endParaRPr lang="uk-UA" sz="1200" b="1" dirty="0">
              <a:solidFill>
                <a:srgbClr val="002060"/>
              </a:solidFill>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2463CC0C-87BA-40DB-A2FB-56A81F8E001B}"/>
              </a:ext>
            </a:extLst>
          </p:cNvPr>
          <p:cNvPicPr>
            <a:picLocks noChangeAspect="1"/>
          </p:cNvPicPr>
          <p:nvPr/>
        </p:nvPicPr>
        <p:blipFill>
          <a:blip r:embed="rId4"/>
          <a:stretch>
            <a:fillRect/>
          </a:stretch>
        </p:blipFill>
        <p:spPr>
          <a:xfrm>
            <a:off x="9750465" y="4882632"/>
            <a:ext cx="1440000" cy="1440000"/>
          </a:xfrm>
          <a:prstGeom prst="rect">
            <a:avLst/>
          </a:prstGeom>
        </p:spPr>
      </p:pic>
      <p:pic>
        <p:nvPicPr>
          <p:cNvPr id="11" name="Рисунок 10">
            <a:extLst>
              <a:ext uri="{FF2B5EF4-FFF2-40B4-BE49-F238E27FC236}">
                <a16:creationId xmlns:a16="http://schemas.microsoft.com/office/drawing/2014/main" id="{42C582E2-51F4-45D2-A99A-5229CC8497C6}"/>
              </a:ext>
            </a:extLst>
          </p:cNvPr>
          <p:cNvPicPr>
            <a:picLocks noChangeAspect="1"/>
          </p:cNvPicPr>
          <p:nvPr/>
        </p:nvPicPr>
        <p:blipFill>
          <a:blip r:embed="rId5"/>
          <a:stretch>
            <a:fillRect/>
          </a:stretch>
        </p:blipFill>
        <p:spPr>
          <a:xfrm>
            <a:off x="884349" y="6163913"/>
            <a:ext cx="6614733" cy="586791"/>
          </a:xfrm>
          <a:prstGeom prst="rect">
            <a:avLst/>
          </a:prstGeom>
        </p:spPr>
      </p:pic>
    </p:spTree>
    <p:extLst>
      <p:ext uri="{BB962C8B-B14F-4D97-AF65-F5344CB8AC3E}">
        <p14:creationId xmlns:p14="http://schemas.microsoft.com/office/powerpoint/2010/main" val="218139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666016" y="474879"/>
            <a:ext cx="6894576" cy="824593"/>
          </a:xfrm>
        </p:spPr>
        <p:txBody>
          <a:bodyPr anchor="b">
            <a:noAutofit/>
          </a:bodyPr>
          <a:lstStyle/>
          <a:p>
            <a:r>
              <a:rPr lang="uk-UA" sz="2400" b="1" dirty="0">
                <a:solidFill>
                  <a:srgbClr val="002060"/>
                </a:solidFill>
                <a:latin typeface="Arial" panose="020B0604020202020204" pitchFamily="34" charset="0"/>
                <a:cs typeface="Arial" panose="020B0604020202020204" pitchFamily="34" charset="0"/>
              </a:rPr>
              <a:t>І</a:t>
            </a:r>
            <a:r>
              <a:rPr lang="en-US" sz="2400" b="1" dirty="0">
                <a:solidFill>
                  <a:srgbClr val="002060"/>
                </a:solidFill>
                <a:latin typeface="Arial" panose="020B0604020202020204" pitchFamily="34" charset="0"/>
                <a:cs typeface="Arial" panose="020B0604020202020204" pitchFamily="34" charset="0"/>
              </a:rPr>
              <a:t>V</a:t>
            </a:r>
            <a:r>
              <a:rPr lang="uk-UA" sz="2400" b="1" dirty="0">
                <a:solidFill>
                  <a:srgbClr val="002060"/>
                </a:solidFill>
                <a:latin typeface="Arial" panose="020B0604020202020204" pitchFamily="34" charset="0"/>
                <a:cs typeface="Arial" panose="020B0604020202020204" pitchFamily="34" charset="0"/>
              </a:rPr>
              <a:t>.</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Окремі</a:t>
            </a:r>
            <a:r>
              <a:rPr lang="ru-RU" sz="2400" b="1" dirty="0">
                <a:solidFill>
                  <a:srgbClr val="002060"/>
                </a:solidFill>
                <a:latin typeface="Arial" panose="020B0604020202020204" pitchFamily="34" charset="0"/>
                <a:cs typeface="Arial" panose="020B0604020202020204" pitchFamily="34" charset="0"/>
              </a:rPr>
              <a:t> характеристики стану ринку </a:t>
            </a:r>
            <a:r>
              <a:rPr lang="ru-RU" sz="2400" b="1" dirty="0" err="1">
                <a:solidFill>
                  <a:srgbClr val="002060"/>
                </a:solidFill>
                <a:latin typeface="Arial" panose="020B0604020202020204" pitchFamily="34" charset="0"/>
                <a:cs typeface="Arial" panose="020B0604020202020204" pitchFamily="34" charset="0"/>
              </a:rPr>
              <a:t>праці</a:t>
            </a:r>
            <a:r>
              <a:rPr lang="ru-RU" sz="2400" b="1" dirty="0">
                <a:solidFill>
                  <a:srgbClr val="002060"/>
                </a:solidFill>
                <a:latin typeface="Arial" panose="020B0604020202020204" pitchFamily="34" charset="0"/>
                <a:cs typeface="Arial" panose="020B0604020202020204" pitchFamily="34" charset="0"/>
              </a:rPr>
              <a:t> та ринку </a:t>
            </a:r>
            <a:r>
              <a:rPr lang="ru-RU" sz="2400" b="1" dirty="0" err="1">
                <a:solidFill>
                  <a:srgbClr val="002060"/>
                </a:solidFill>
                <a:latin typeface="Arial" panose="020B0604020202020204" pitchFamily="34" charset="0"/>
                <a:cs typeface="Arial" panose="020B0604020202020204" pitchFamily="34" charset="0"/>
              </a:rPr>
              <a:t>освітніх</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послуг</a:t>
            </a:r>
            <a:endParaRPr lang="en-US" sz="20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666016" y="1428404"/>
            <a:ext cx="7633922" cy="4954718"/>
          </a:xfrm>
        </p:spPr>
        <p:txBody>
          <a:bodyPr>
            <a:normAutofit/>
          </a:bodyPr>
          <a:lstStyle/>
          <a:p>
            <a:pPr marL="0" indent="0">
              <a:lnSpc>
                <a:spcPct val="100000"/>
              </a:lnSpc>
              <a:spcBef>
                <a:spcPts val="400"/>
              </a:spcBef>
              <a:buNone/>
            </a:pPr>
            <a:r>
              <a:rPr lang="ru-RU" sz="1400" dirty="0">
                <a:solidFill>
                  <a:srgbClr val="002060"/>
                </a:solidFill>
                <a:latin typeface="Arial" panose="020B0604020202020204" pitchFamily="34" charset="0"/>
                <a:cs typeface="Arial" panose="020B0604020202020204" pitchFamily="34" charset="0"/>
              </a:rPr>
              <a:t>1</a:t>
            </a:r>
            <a:r>
              <a:rPr lang="ru-RU" sz="1600" dirty="0">
                <a:solidFill>
                  <a:srgbClr val="002060"/>
                </a:solidFill>
                <a:latin typeface="Arial" panose="020B0604020202020204" pitchFamily="34" charset="0"/>
                <a:cs typeface="Arial" panose="020B0604020202020204" pitchFamily="34" charset="0"/>
              </a:rPr>
              <a:t>. За прогнозами та </a:t>
            </a:r>
            <a:r>
              <a:rPr lang="ru-RU" sz="1600" dirty="0" err="1">
                <a:solidFill>
                  <a:srgbClr val="002060"/>
                </a:solidFill>
                <a:latin typeface="Arial" panose="020B0604020202020204" pitchFamily="34" charset="0"/>
                <a:cs typeface="Arial" panose="020B0604020202020204" pitchFamily="34" charset="0"/>
              </a:rPr>
              <a:t>оцінками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аналітиків</a:t>
            </a:r>
            <a:r>
              <a:rPr lang="ru-RU" sz="1600" dirty="0">
                <a:solidFill>
                  <a:srgbClr val="002060"/>
                </a:solidFill>
                <a:latin typeface="Arial" panose="020B0604020202020204" pitchFamily="34" charset="0"/>
                <a:cs typeface="Arial" panose="020B0604020202020204" pitchFamily="34" charset="0"/>
              </a:rPr>
              <a:t>, заходами </a:t>
            </a:r>
            <a:r>
              <a:rPr lang="ru-RU" sz="1600" dirty="0" err="1">
                <a:solidFill>
                  <a:srgbClr val="002060"/>
                </a:solidFill>
                <a:latin typeface="Arial" panose="020B0604020202020204" pitchFamily="34" charset="0"/>
                <a:cs typeface="Arial" panose="020B0604020202020204" pitchFamily="34" charset="0"/>
              </a:rPr>
              <a:t>стратегій</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планів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національного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рівня</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повоєнний</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період</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Україні</a:t>
            </a:r>
            <a:r>
              <a:rPr lang="ru-RU" sz="1600" dirty="0">
                <a:solidFill>
                  <a:srgbClr val="002060"/>
                </a:solidFill>
                <a:latin typeface="Arial" panose="020B0604020202020204" pitchFamily="34" charset="0"/>
                <a:cs typeface="Arial" panose="020B0604020202020204" pitchFamily="34" charset="0"/>
              </a:rPr>
              <a:t> для </a:t>
            </a:r>
            <a:r>
              <a:rPr lang="ru-RU" sz="1600" dirty="0" err="1">
                <a:solidFill>
                  <a:srgbClr val="002060"/>
                </a:solidFill>
                <a:latin typeface="Arial" panose="020B0604020202020204" pitchFamily="34" charset="0"/>
                <a:cs typeface="Arial" panose="020B0604020202020204" pitchFamily="34" charset="0"/>
              </a:rPr>
              <a:t>відновлення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економіки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необхідно</a:t>
            </a:r>
            <a:r>
              <a:rPr lang="ru-RU" sz="1600" dirty="0">
                <a:solidFill>
                  <a:srgbClr val="002060"/>
                </a:solidFill>
                <a:latin typeface="Arial" panose="020B0604020202020204" pitchFamily="34" charset="0"/>
                <a:cs typeface="Arial" panose="020B0604020202020204" pitchFamily="34" charset="0"/>
              </a:rPr>
              <a:t> буде «</a:t>
            </a:r>
            <a:r>
              <a:rPr lang="ru-RU" sz="1600" dirty="0" err="1">
                <a:solidFill>
                  <a:srgbClr val="002060"/>
                </a:solidFill>
                <a:latin typeface="Arial" panose="020B0604020202020204" pitchFamily="34" charset="0"/>
                <a:cs typeface="Arial" panose="020B0604020202020204" pitchFamily="34" charset="0"/>
              </a:rPr>
              <a:t>повернути</a:t>
            </a:r>
            <a:r>
              <a:rPr lang="ru-RU" sz="1600" dirty="0">
                <a:solidFill>
                  <a:srgbClr val="002060"/>
                </a:solidFill>
                <a:latin typeface="Arial" panose="020B0604020202020204" pitchFamily="34" charset="0"/>
                <a:cs typeface="Arial" panose="020B0604020202020204" pitchFamily="34" charset="0"/>
              </a:rPr>
              <a:t>» не </a:t>
            </a:r>
            <a:r>
              <a:rPr lang="ru-RU" sz="1600" dirty="0" err="1">
                <a:solidFill>
                  <a:srgbClr val="002060"/>
                </a:solidFill>
                <a:latin typeface="Arial" panose="020B0604020202020204" pitchFamily="34" charset="0"/>
                <a:cs typeface="Arial" panose="020B0604020202020204" pitchFamily="34" charset="0"/>
              </a:rPr>
              <a:t>менш</a:t>
            </a:r>
            <a:r>
              <a:rPr lang="ru-RU" sz="1600" dirty="0">
                <a:solidFill>
                  <a:srgbClr val="002060"/>
                </a:solidFill>
                <a:latin typeface="Arial" panose="020B0604020202020204" pitchFamily="34" charset="0"/>
                <a:cs typeface="Arial" panose="020B0604020202020204" pitchFamily="34" charset="0"/>
              </a:rPr>
              <a:t> як 3 млн </a:t>
            </a:r>
            <a:r>
              <a:rPr lang="ru-RU" sz="1600" dirty="0" err="1">
                <a:solidFill>
                  <a:srgbClr val="002060"/>
                </a:solidFill>
                <a:latin typeface="Arial" panose="020B0604020202020204" pitchFamily="34" charset="0"/>
                <a:cs typeface="Arial" panose="020B0604020202020204" pitchFamily="34" charset="0"/>
              </a:rPr>
              <a:t>біженців</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мігрантів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працездатного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віку</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є </a:t>
            </a:r>
            <a:r>
              <a:rPr lang="ru-RU" sz="1600" dirty="0" err="1">
                <a:solidFill>
                  <a:srgbClr val="002060"/>
                </a:solidFill>
                <a:latin typeface="Arial" panose="020B0604020202020204" pitchFamily="34" charset="0"/>
                <a:cs typeface="Arial" panose="020B0604020202020204" pitchFamily="34" charset="0"/>
              </a:rPr>
              <a:t>малоймовірним</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залучити</a:t>
            </a:r>
            <a:r>
              <a:rPr lang="ru-RU" sz="1600" dirty="0">
                <a:solidFill>
                  <a:srgbClr val="002060"/>
                </a:solidFill>
                <a:latin typeface="Arial" panose="020B0604020202020204" pitchFamily="34" charset="0"/>
                <a:cs typeface="Arial" panose="020B0604020202020204" pitchFamily="34" charset="0"/>
              </a:rPr>
              <a:t> до 3 млн </a:t>
            </a:r>
            <a:r>
              <a:rPr lang="ru-RU" sz="1600" dirty="0" err="1">
                <a:solidFill>
                  <a:srgbClr val="002060"/>
                </a:solidFill>
                <a:latin typeface="Arial" panose="020B0604020202020204" pitchFamily="34" charset="0"/>
                <a:cs typeface="Arial" panose="020B0604020202020204" pitchFamily="34" charset="0"/>
              </a:rPr>
              <a:t>трудових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мігрантів</a:t>
            </a:r>
            <a:r>
              <a:rPr lang="ru-RU" sz="1600" dirty="0">
                <a:solidFill>
                  <a:srgbClr val="002060"/>
                </a:solidFill>
                <a:latin typeface="Arial" panose="020B0604020202020204" pitchFamily="34" charset="0"/>
                <a:cs typeface="Arial" panose="020B0604020202020204" pitchFamily="34" charset="0"/>
              </a:rPr>
              <a:t> з </a:t>
            </a:r>
            <a:r>
              <a:rPr lang="ru-RU" sz="1600" dirty="0" err="1">
                <a:solidFill>
                  <a:srgbClr val="002060"/>
                </a:solidFill>
                <a:latin typeface="Arial" panose="020B0604020202020204" pitchFamily="34" charset="0"/>
                <a:cs typeface="Arial" panose="020B0604020202020204" pitchFamily="34" charset="0"/>
              </a:rPr>
              <a:t>інших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країн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є </a:t>
            </a:r>
            <a:r>
              <a:rPr lang="ru-RU" sz="1600" dirty="0" err="1">
                <a:solidFill>
                  <a:srgbClr val="002060"/>
                </a:solidFill>
                <a:latin typeface="Arial" panose="020B0604020202020204" pitchFamily="34" charset="0"/>
                <a:cs typeface="Arial" panose="020B0604020202020204" pitchFamily="34" charset="0"/>
              </a:rPr>
              <a:t>досить</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проблемним</a:t>
            </a:r>
            <a:r>
              <a:rPr lang="ru-RU" sz="1600" dirty="0">
                <a:solidFill>
                  <a:srgbClr val="002060"/>
                </a:solidFill>
                <a:latin typeface="Arial" panose="020B0604020202020204" pitchFamily="34" charset="0"/>
                <a:cs typeface="Arial" panose="020B0604020202020204" pitchFamily="34" charset="0"/>
              </a:rPr>
              <a:t> з </a:t>
            </a:r>
            <a:r>
              <a:rPr lang="ru-RU" sz="1600" dirty="0" err="1">
                <a:solidFill>
                  <a:srgbClr val="002060"/>
                </a:solidFill>
                <a:latin typeface="Arial" panose="020B0604020202020204" pitchFamily="34" charset="0"/>
                <a:cs typeface="Arial" panose="020B0604020202020204" pitchFamily="34" charset="0"/>
              </a:rPr>
              <a:t>огляду</a:t>
            </a:r>
            <a:r>
              <a:rPr lang="ru-RU" sz="1600" dirty="0">
                <a:solidFill>
                  <a:srgbClr val="002060"/>
                </a:solidFill>
                <a:latin typeface="Arial" panose="020B0604020202020204" pitchFamily="34" charset="0"/>
                <a:cs typeface="Arial" panose="020B0604020202020204" pitchFamily="34" charset="0"/>
              </a:rPr>
              <a:t> на </a:t>
            </a:r>
            <a:r>
              <a:rPr lang="ru-RU" sz="1600" dirty="0" err="1">
                <a:solidFill>
                  <a:srgbClr val="002060"/>
                </a:solidFill>
                <a:latin typeface="Arial" panose="020B0604020202020204" pitchFamily="34" charset="0"/>
                <a:cs typeface="Arial" panose="020B0604020202020204" pitchFamily="34" charset="0"/>
              </a:rPr>
              <a:t>гіркий</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досвід</a:t>
            </a:r>
            <a:r>
              <a:rPr lang="ru-RU" sz="1600" dirty="0">
                <a:solidFill>
                  <a:srgbClr val="002060"/>
                </a:solidFill>
                <a:latin typeface="Arial" panose="020B0604020202020204" pitchFamily="34" charset="0"/>
                <a:cs typeface="Arial" panose="020B0604020202020204" pitchFamily="34" charset="0"/>
              </a:rPr>
              <a:t> ЄС. </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2.  </a:t>
            </a:r>
            <a:r>
              <a:rPr lang="ru-RU" sz="1600" dirty="0" err="1">
                <a:solidFill>
                  <a:srgbClr val="002060"/>
                </a:solidFill>
                <a:latin typeface="Arial" panose="020B0604020202020204" pitchFamily="34" charset="0"/>
                <a:cs typeface="Arial" panose="020B0604020202020204" pitchFamily="34" charset="0"/>
              </a:rPr>
              <a:t>Найбільш</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випитаними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кваліфікаціями</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період</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повоєнної</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відбудови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визначено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належать до таких </a:t>
            </a:r>
            <a:r>
              <a:rPr lang="ru-RU" sz="1600" dirty="0" err="1">
                <a:solidFill>
                  <a:srgbClr val="002060"/>
                </a:solidFill>
                <a:latin typeface="Arial" panose="020B0604020202020204" pitchFamily="34" charset="0"/>
                <a:cs typeface="Arial" panose="020B0604020202020204" pitchFamily="34" charset="0"/>
              </a:rPr>
              <a:t>видів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економічної</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діяльності</a:t>
            </a:r>
            <a:r>
              <a:rPr lang="ru-RU" sz="1600" dirty="0">
                <a:solidFill>
                  <a:srgbClr val="002060"/>
                </a:solidFill>
                <a:latin typeface="Arial" panose="020B0604020202020204" pitchFamily="34" charset="0"/>
                <a:cs typeface="Arial" panose="020B0604020202020204" pitchFamily="34" charset="0"/>
              </a:rPr>
              <a:t>, як </a:t>
            </a:r>
            <a:r>
              <a:rPr lang="ru-RU" sz="1600" dirty="0" err="1">
                <a:solidFill>
                  <a:srgbClr val="002060"/>
                </a:solidFill>
                <a:latin typeface="Arial" panose="020B0604020202020204" pitchFamily="34" charset="0"/>
                <a:cs typeface="Arial" panose="020B0604020202020204" pitchFamily="34" charset="0"/>
              </a:rPr>
              <a:t>будівництво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усі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види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реабілітації</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населення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реабілітація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довкілля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енергозберігаючі</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енерговідновлювальні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виробництва</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оборонний</a:t>
            </a:r>
            <a:r>
              <a:rPr lang="ru-RU" sz="1600" dirty="0">
                <a:solidFill>
                  <a:srgbClr val="002060"/>
                </a:solidFill>
                <a:latin typeface="Arial" panose="020B0604020202020204" pitchFamily="34" charset="0"/>
                <a:cs typeface="Arial" panose="020B0604020202020204" pitchFamily="34" charset="0"/>
              </a:rPr>
              <a:t> комплекс;</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3. </a:t>
            </a:r>
            <a:r>
              <a:rPr lang="ru-RU" sz="1600" dirty="0" err="1">
                <a:solidFill>
                  <a:srgbClr val="002060"/>
                </a:solidFill>
                <a:latin typeface="Arial" panose="020B0604020202020204" pitchFamily="34" charset="0"/>
                <a:cs typeface="Arial" panose="020B0604020202020204" pitchFamily="34" charset="0"/>
              </a:rPr>
              <a:t>Масштабний</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відтік</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біженців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формування</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повному</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обсязі</a:t>
            </a:r>
            <a:r>
              <a:rPr lang="ru-RU" sz="1600" dirty="0">
                <a:solidFill>
                  <a:srgbClr val="002060"/>
                </a:solidFill>
                <a:latin typeface="Arial" panose="020B0604020202020204" pitchFamily="34" charset="0"/>
                <a:cs typeface="Arial" panose="020B0604020202020204" pitchFamily="34" charset="0"/>
              </a:rPr>
              <a:t> ЗСУ та оборонного комплексу </a:t>
            </a:r>
            <a:r>
              <a:rPr lang="ru-RU" sz="1600" dirty="0" err="1">
                <a:solidFill>
                  <a:srgbClr val="002060"/>
                </a:solidFill>
                <a:latin typeface="Arial" panose="020B0604020202020204" pitchFamily="34" charset="0"/>
                <a:cs typeface="Arial" panose="020B0604020202020204" pitchFamily="34" charset="0"/>
              </a:rPr>
              <a:t>країни</a:t>
            </a:r>
            <a:r>
              <a:rPr lang="ru-RU" sz="1600" dirty="0">
                <a:solidFill>
                  <a:srgbClr val="002060"/>
                </a:solidFill>
                <a:latin typeface="Arial" panose="020B0604020202020204" pitchFamily="34" charset="0"/>
                <a:cs typeface="Arial" panose="020B0604020202020204" pitchFamily="34" charset="0"/>
              </a:rPr>
              <a:t> дозволили </a:t>
            </a:r>
            <a:r>
              <a:rPr lang="ru-RU" sz="1600" dirty="0" err="1">
                <a:solidFill>
                  <a:srgbClr val="002060"/>
                </a:solidFill>
                <a:latin typeface="Arial" panose="020B0604020202020204" pitchFamily="34" charset="0"/>
                <a:cs typeface="Arial" panose="020B0604020202020204" pitchFamily="34" charset="0"/>
              </a:rPr>
              <a:t>після</a:t>
            </a:r>
            <a:r>
              <a:rPr lang="ru-RU" sz="1600" dirty="0">
                <a:solidFill>
                  <a:srgbClr val="002060"/>
                </a:solidFill>
                <a:latin typeface="Arial" panose="020B0604020202020204" pitchFamily="34" charset="0"/>
                <a:cs typeface="Arial" panose="020B0604020202020204" pitchFamily="34" charset="0"/>
              </a:rPr>
              <a:t> 2022 року </a:t>
            </a:r>
            <a:r>
              <a:rPr lang="ru-RU" sz="1600" dirty="0" err="1">
                <a:solidFill>
                  <a:srgbClr val="002060"/>
                </a:solidFill>
                <a:latin typeface="Arial" panose="020B0604020202020204" pitchFamily="34" charset="0"/>
                <a:cs typeface="Arial" panose="020B0604020202020204" pitchFamily="34" charset="0"/>
              </a:rPr>
              <a:t>більш</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ніж</a:t>
            </a:r>
            <a:r>
              <a:rPr lang="ru-RU" sz="1600" dirty="0">
                <a:solidFill>
                  <a:srgbClr val="002060"/>
                </a:solidFill>
                <a:latin typeface="Arial" panose="020B0604020202020204" pitchFamily="34" charset="0"/>
                <a:cs typeface="Arial" panose="020B0604020202020204" pitchFamily="34" charset="0"/>
              </a:rPr>
              <a:t> у два рази </a:t>
            </a:r>
            <a:r>
              <a:rPr lang="ru-RU" sz="1600" dirty="0" err="1">
                <a:solidFill>
                  <a:srgbClr val="002060"/>
                </a:solidFill>
                <a:latin typeface="Arial" panose="020B0604020202020204" pitchFamily="34" charset="0"/>
                <a:cs typeface="Arial" panose="020B0604020202020204" pitchFamily="34" charset="0"/>
              </a:rPr>
              <a:t>знизити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напругу</a:t>
            </a:r>
            <a:r>
              <a:rPr lang="ru-RU" sz="1600" dirty="0">
                <a:solidFill>
                  <a:srgbClr val="002060"/>
                </a:solidFill>
                <a:latin typeface="Arial" panose="020B0604020202020204" pitchFamily="34" charset="0"/>
                <a:cs typeface="Arial" panose="020B0604020202020204" pitchFamily="34" charset="0"/>
              </a:rPr>
              <a:t> на </a:t>
            </a:r>
            <a:r>
              <a:rPr lang="ru-RU" sz="1600" dirty="0" err="1">
                <a:solidFill>
                  <a:srgbClr val="002060"/>
                </a:solidFill>
                <a:latin typeface="Arial" panose="020B0604020202020204" pitchFamily="34" charset="0"/>
                <a:cs typeface="Arial" panose="020B0604020202020204" pitchFamily="34" charset="0"/>
              </a:rPr>
              <a:t>національному</a:t>
            </a:r>
            <a:r>
              <a:rPr lang="ru-RU" sz="1600" dirty="0">
                <a:solidFill>
                  <a:srgbClr val="002060"/>
                </a:solidFill>
                <a:latin typeface="Arial" panose="020B0604020202020204" pitchFamily="34" charset="0"/>
                <a:cs typeface="Arial" panose="020B0604020202020204" pitchFamily="34" charset="0"/>
              </a:rPr>
              <a:t> ринку </a:t>
            </a:r>
            <a:r>
              <a:rPr lang="ru-RU" sz="1600" dirty="0" err="1">
                <a:solidFill>
                  <a:srgbClr val="002060"/>
                </a:solidFill>
                <a:latin typeface="Arial" panose="020B0604020202020204" pitchFamily="34" charset="0"/>
                <a:cs typeface="Arial" panose="020B0604020202020204" pitchFamily="34" charset="0"/>
              </a:rPr>
              <a:t>праці</a:t>
            </a:r>
            <a:r>
              <a:rPr lang="ru-RU" sz="16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4. Влада та </a:t>
            </a:r>
            <a:r>
              <a:rPr lang="ru-RU" sz="1600" dirty="0" err="1">
                <a:solidFill>
                  <a:srgbClr val="002060"/>
                </a:solidFill>
                <a:latin typeface="Arial" panose="020B0604020202020204" pitchFamily="34" charset="0"/>
                <a:cs typeface="Arial" panose="020B0604020202020204" pitchFamily="34" charset="0"/>
              </a:rPr>
              <a:t>стейкголдери</a:t>
            </a:r>
            <a:r>
              <a:rPr lang="ru-RU" sz="1600" dirty="0">
                <a:solidFill>
                  <a:srgbClr val="002060"/>
                </a:solidFill>
                <a:latin typeface="Arial" panose="020B0604020202020204" pitchFamily="34" charset="0"/>
                <a:cs typeface="Arial" panose="020B0604020202020204" pitchFamily="34" charset="0"/>
              </a:rPr>
              <a:t> в </a:t>
            </a:r>
            <a:r>
              <a:rPr lang="ru-RU" sz="1600" dirty="0" err="1">
                <a:solidFill>
                  <a:srgbClr val="002060"/>
                </a:solidFill>
                <a:latin typeface="Arial" panose="020B0604020202020204" pitchFamily="34" charset="0"/>
                <a:cs typeface="Arial" panose="020B0604020202020204" pitchFamily="34" charset="0"/>
              </a:rPr>
              <a:t>умовах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війни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зняли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більшість</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бюрократичних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перепон</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сфері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використання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працевлаштування</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підготовки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кадрів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дозволило, </a:t>
            </a:r>
            <a:r>
              <a:rPr lang="ru-RU" sz="1600" dirty="0" err="1">
                <a:solidFill>
                  <a:srgbClr val="002060"/>
                </a:solidFill>
                <a:latin typeface="Arial" panose="020B0604020202020204" pitchFamily="34" charset="0"/>
                <a:cs typeface="Arial" panose="020B0604020202020204" pitchFamily="34" charset="0"/>
              </a:rPr>
              <a:t>наприклад</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вдвічі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скоротити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терміни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перепідготовки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дорослого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населення</a:t>
            </a:r>
            <a:r>
              <a:rPr lang="ru-RU" sz="1600" dirty="0">
                <a:solidFill>
                  <a:srgbClr val="002060"/>
                </a:solidFill>
                <a:latin typeface="Arial" panose="020B0604020202020204" pitchFamily="34" charset="0"/>
                <a:cs typeface="Arial" panose="020B0604020202020204" pitchFamily="34" charset="0"/>
              </a:rPr>
              <a:t> за </a:t>
            </a:r>
            <a:r>
              <a:rPr lang="ru-RU" sz="1600" dirty="0" err="1">
                <a:solidFill>
                  <a:srgbClr val="002060"/>
                </a:solidFill>
                <a:latin typeface="Arial" panose="020B0604020202020204" pitchFamily="34" charset="0"/>
                <a:cs typeface="Arial" panose="020B0604020202020204" pitchFamily="34" charset="0"/>
              </a:rPr>
              <a:t>робітничими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професіями</a:t>
            </a:r>
            <a:r>
              <a:rPr lang="ru-RU" sz="1600" dirty="0">
                <a:solidFill>
                  <a:srgbClr val="002060"/>
                </a:solidFill>
                <a:latin typeface="Arial" panose="020B0604020202020204" pitchFamily="34" charset="0"/>
                <a:cs typeface="Arial" panose="020B0604020202020204" pitchFamily="34" charset="0"/>
              </a:rPr>
              <a:t>.</a:t>
            </a:r>
          </a:p>
          <a:p>
            <a:pPr marL="0" indent="0">
              <a:buNone/>
            </a:pPr>
            <a:endParaRPr lang="ru-RU" sz="1600" dirty="0">
              <a:latin typeface="Arial" panose="020B0604020202020204" pitchFamily="34" charset="0"/>
              <a:cs typeface="Arial" panose="020B0604020202020204" pitchFamily="34" charset="0"/>
            </a:endParaRPr>
          </a:p>
          <a:p>
            <a:pPr marL="0" indent="0">
              <a:lnSpc>
                <a:spcPct val="100000"/>
              </a:lnSpc>
              <a:spcBef>
                <a:spcPts val="400"/>
              </a:spcBef>
              <a:buNone/>
            </a:pPr>
            <a:endParaRPr lang="uk-UA" sz="140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896242" y="3375918"/>
            <a:ext cx="2993115" cy="1703030"/>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pPr>
              <a:spcBef>
                <a:spcPts val="400"/>
              </a:spcBef>
            </a:pPr>
            <a:r>
              <a:rPr lang="uk-UA" sz="1400" b="1" dirty="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Ринки </a:t>
            </a:r>
            <a:r>
              <a:rPr lang="ru-RU" sz="1400" b="1" dirty="0" err="1">
                <a:solidFill>
                  <a:srgbClr val="002060"/>
                </a:solidFill>
                <a:latin typeface="Arial" panose="020B0604020202020204" pitchFamily="34" charset="0"/>
                <a:cs typeface="Arial" panose="020B0604020202020204" pitchFamily="34" charset="0"/>
              </a:rPr>
              <a:t>праці</a:t>
            </a:r>
            <a:r>
              <a:rPr lang="ru-RU" sz="1400" b="1" dirty="0">
                <a:solidFill>
                  <a:srgbClr val="002060"/>
                </a:solidFill>
                <a:latin typeface="Arial" panose="020B0604020202020204" pitchFamily="34" charset="0"/>
                <a:cs typeface="Arial" panose="020B0604020202020204" pitchFamily="34" charset="0"/>
              </a:rPr>
              <a:t> та </a:t>
            </a:r>
            <a:r>
              <a:rPr lang="ru-RU" sz="1400" b="1" dirty="0" err="1">
                <a:solidFill>
                  <a:srgbClr val="002060"/>
                </a:solidFill>
                <a:latin typeface="Arial" panose="020B0604020202020204" pitchFamily="34" charset="0"/>
                <a:cs typeface="Arial" panose="020B0604020202020204" pitchFamily="34" charset="0"/>
              </a:rPr>
              <a:t>освітніх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послуг</a:t>
            </a:r>
            <a:r>
              <a:rPr lang="ru-RU" sz="1400" b="1" dirty="0">
                <a:solidFill>
                  <a:srgbClr val="002060"/>
                </a:solidFill>
                <a:latin typeface="Arial" panose="020B0604020202020204" pitchFamily="34" charset="0"/>
                <a:cs typeface="Arial" panose="020B0604020202020204" pitchFamily="34" charset="0"/>
              </a:rPr>
              <a:t> в </a:t>
            </a:r>
            <a:r>
              <a:rPr lang="uk-UA" sz="1400" b="1" dirty="0">
                <a:solidFill>
                  <a:srgbClr val="002060"/>
                </a:solidFill>
                <a:latin typeface="Arial" panose="020B0604020202020204" pitchFamily="34" charset="0"/>
                <a:cs typeface="Arial" panose="020B0604020202020204" pitchFamily="34" charset="0"/>
              </a:rPr>
              <a:t>У</a:t>
            </a:r>
            <a:r>
              <a:rPr lang="ru-RU" sz="1400" b="1" dirty="0" err="1">
                <a:solidFill>
                  <a:srgbClr val="002060"/>
                </a:solidFill>
                <a:latin typeface="Arial" panose="020B0604020202020204" pitchFamily="34" charset="0"/>
                <a:cs typeface="Arial" panose="020B0604020202020204" pitchFamily="34" charset="0"/>
              </a:rPr>
              <a:t>країні</a:t>
            </a:r>
            <a:r>
              <a:rPr lang="ru-RU" sz="1400" b="1" dirty="0">
                <a:solidFill>
                  <a:srgbClr val="002060"/>
                </a:solidFill>
                <a:latin typeface="Arial" panose="020B0604020202020204" pitchFamily="34" charset="0"/>
                <a:cs typeface="Arial" panose="020B0604020202020204" pitchFamily="34" charset="0"/>
              </a:rPr>
              <a:t> в </a:t>
            </a:r>
            <a:r>
              <a:rPr lang="ru-RU" sz="1400" b="1" dirty="0" err="1">
                <a:solidFill>
                  <a:srgbClr val="002060"/>
                </a:solidFill>
                <a:latin typeface="Arial" panose="020B0604020202020204" pitchFamily="34" charset="0"/>
                <a:cs typeface="Arial" panose="020B0604020202020204" pitchFamily="34" charset="0"/>
              </a:rPr>
              <a:t>умовах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воєнного</a:t>
            </a:r>
            <a:r>
              <a:rPr lang="ru-RU" sz="1400" b="1" dirty="0">
                <a:solidFill>
                  <a:srgbClr val="002060"/>
                </a:solidFill>
                <a:latin typeface="Arial" panose="020B0604020202020204" pitchFamily="34" charset="0"/>
                <a:cs typeface="Arial" panose="020B0604020202020204" pitchFamily="34" charset="0"/>
              </a:rPr>
              <a:t> стану/ДНУ ІОА, 84 с. </a:t>
            </a:r>
          </a:p>
          <a:p>
            <a:pPr>
              <a:spcBef>
                <a:spcPts val="400"/>
              </a:spcBef>
            </a:pPr>
            <a:r>
              <a:rPr lang="en-US" sz="1400" b="1" dirty="0">
                <a:solidFill>
                  <a:srgbClr val="002060"/>
                </a:solidFill>
                <a:latin typeface="Arial" panose="020B0604020202020204" pitchFamily="34" charset="0"/>
                <a:cs typeface="Arial" panose="020B0604020202020204" pitchFamily="34" charset="0"/>
                <a:hlinkClick r:id="rId3"/>
              </a:rPr>
              <a:t>https://iea.gov.ua/wp-content/uploads/2025/08/monoraph_melnyk-2024-full.pdf</a:t>
            </a:r>
            <a:r>
              <a:rPr lang="ru-RU" sz="1400" b="1" dirty="0">
                <a:solidFill>
                  <a:srgbClr val="002060"/>
                </a:solidFill>
                <a:latin typeface="Arial" panose="020B0604020202020204" pitchFamily="34" charset="0"/>
                <a:cs typeface="Arial" panose="020B0604020202020204" pitchFamily="34" charset="0"/>
              </a:rPr>
              <a:t>)</a:t>
            </a:r>
          </a:p>
        </p:txBody>
      </p:sp>
      <p:pic>
        <p:nvPicPr>
          <p:cNvPr id="10" name="Рисунок 9">
            <a:extLst>
              <a:ext uri="{FF2B5EF4-FFF2-40B4-BE49-F238E27FC236}">
                <a16:creationId xmlns:a16="http://schemas.microsoft.com/office/drawing/2014/main" id="{0D695180-CA2E-47A5-82FF-883D1FC0391D}"/>
              </a:ext>
            </a:extLst>
          </p:cNvPr>
          <p:cNvPicPr>
            <a:picLocks noChangeAspect="1"/>
          </p:cNvPicPr>
          <p:nvPr/>
        </p:nvPicPr>
        <p:blipFill>
          <a:blip r:embed="rId4"/>
          <a:stretch>
            <a:fillRect/>
          </a:stretch>
        </p:blipFill>
        <p:spPr>
          <a:xfrm>
            <a:off x="8299938" y="344204"/>
            <a:ext cx="3589419" cy="2753224"/>
          </a:xfrm>
          <a:prstGeom prst="rect">
            <a:avLst/>
          </a:prstGeom>
        </p:spPr>
      </p:pic>
    </p:spTree>
    <p:extLst>
      <p:ext uri="{BB962C8B-B14F-4D97-AF65-F5344CB8AC3E}">
        <p14:creationId xmlns:p14="http://schemas.microsoft.com/office/powerpoint/2010/main" val="419023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666016" y="177283"/>
            <a:ext cx="6894576" cy="1122190"/>
          </a:xfrm>
        </p:spPr>
        <p:txBody>
          <a:bodyPr anchor="b">
            <a:noAutofit/>
          </a:bodyPr>
          <a:lstStyle/>
          <a:p>
            <a:r>
              <a:rPr lang="uk-UA" sz="2400" b="1" dirty="0">
                <a:solidFill>
                  <a:srgbClr val="002060"/>
                </a:solidFill>
                <a:latin typeface="Arial" panose="020B0604020202020204" pitchFamily="34" charset="0"/>
                <a:cs typeface="Arial" panose="020B0604020202020204" pitchFamily="34" charset="0"/>
              </a:rPr>
              <a:t>І</a:t>
            </a:r>
            <a:r>
              <a:rPr lang="en-US" sz="2400" b="1" dirty="0">
                <a:solidFill>
                  <a:srgbClr val="002060"/>
                </a:solidFill>
                <a:latin typeface="Arial" panose="020B0604020202020204" pitchFamily="34" charset="0"/>
                <a:cs typeface="Arial" panose="020B0604020202020204" pitchFamily="34" charset="0"/>
              </a:rPr>
              <a:t>V</a:t>
            </a:r>
            <a:r>
              <a:rPr lang="uk-UA" sz="2400" b="1" dirty="0">
                <a:solidFill>
                  <a:srgbClr val="002060"/>
                </a:solidFill>
                <a:latin typeface="Arial" panose="020B0604020202020204" pitchFamily="34" charset="0"/>
                <a:cs typeface="Arial" panose="020B0604020202020204" pitchFamily="34" charset="0"/>
              </a:rPr>
              <a:t>.</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Окремі</a:t>
            </a:r>
            <a:r>
              <a:rPr lang="ru-RU" sz="2400" b="1" dirty="0">
                <a:solidFill>
                  <a:srgbClr val="002060"/>
                </a:solidFill>
                <a:latin typeface="Arial" panose="020B0604020202020204" pitchFamily="34" charset="0"/>
                <a:cs typeface="Arial" panose="020B0604020202020204" pitchFamily="34" charset="0"/>
              </a:rPr>
              <a:t> характеристики стану ринку </a:t>
            </a:r>
            <a:r>
              <a:rPr lang="ru-RU" sz="2400" b="1" dirty="0" err="1">
                <a:solidFill>
                  <a:srgbClr val="002060"/>
                </a:solidFill>
                <a:latin typeface="Arial" panose="020B0604020202020204" pitchFamily="34" charset="0"/>
                <a:cs typeface="Arial" panose="020B0604020202020204" pitchFamily="34" charset="0"/>
              </a:rPr>
              <a:t>праці</a:t>
            </a:r>
            <a:r>
              <a:rPr lang="ru-RU" sz="2400" b="1" dirty="0">
                <a:solidFill>
                  <a:srgbClr val="002060"/>
                </a:solidFill>
                <a:latin typeface="Arial" panose="020B0604020202020204" pitchFamily="34" charset="0"/>
                <a:cs typeface="Arial" panose="020B0604020202020204" pitchFamily="34" charset="0"/>
              </a:rPr>
              <a:t> та ринку </a:t>
            </a:r>
            <a:r>
              <a:rPr lang="ru-RU" sz="2400" b="1" dirty="0" err="1">
                <a:solidFill>
                  <a:srgbClr val="002060"/>
                </a:solidFill>
                <a:latin typeface="Arial" panose="020B0604020202020204" pitchFamily="34" charset="0"/>
                <a:cs typeface="Arial" panose="020B0604020202020204" pitchFamily="34" charset="0"/>
              </a:rPr>
              <a:t>освітніх</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послуг</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продовження</a:t>
            </a:r>
            <a:r>
              <a:rPr lang="ru-RU" sz="2400" b="1" dirty="0">
                <a:solidFill>
                  <a:srgbClr val="002060"/>
                </a:solidFill>
                <a:latin typeface="Arial" panose="020B0604020202020204" pitchFamily="34" charset="0"/>
                <a:cs typeface="Arial" panose="020B0604020202020204" pitchFamily="34" charset="0"/>
              </a:rPr>
              <a:t>)</a:t>
            </a:r>
            <a:endParaRPr lang="en-US" sz="20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666016" y="1428404"/>
            <a:ext cx="7633922" cy="4954718"/>
          </a:xfrm>
        </p:spPr>
        <p:txBody>
          <a:bodyPr>
            <a:normAutofit/>
          </a:bodyPr>
          <a:lstStyle/>
          <a:p>
            <a:pPr marL="0" indent="0">
              <a:lnSpc>
                <a:spcPct val="100000"/>
              </a:lnSpc>
              <a:spcBef>
                <a:spcPts val="400"/>
              </a:spcBef>
              <a:buNone/>
            </a:pPr>
            <a:r>
              <a:rPr lang="ru-RU" sz="1400" dirty="0">
                <a:solidFill>
                  <a:srgbClr val="002060"/>
                </a:solidFill>
                <a:latin typeface="Arial" panose="020B0604020202020204" pitchFamily="34" charset="0"/>
                <a:cs typeface="Arial" panose="020B0604020202020204" pitchFamily="34" charset="0"/>
              </a:rPr>
              <a:t>5</a:t>
            </a:r>
            <a:r>
              <a:rPr lang="ru-RU" sz="1600" dirty="0">
                <a:solidFill>
                  <a:srgbClr val="002060"/>
                </a:solidFill>
                <a:latin typeface="Arial" panose="020B0604020202020204" pitchFamily="34" charset="0"/>
                <a:cs typeface="Arial" panose="020B0604020202020204" pitchFamily="34" charset="0"/>
              </a:rPr>
              <a:t>. Сфера </a:t>
            </a:r>
            <a:r>
              <a:rPr lang="ru-RU" sz="1600" dirty="0" err="1">
                <a:solidFill>
                  <a:srgbClr val="002060"/>
                </a:solidFill>
                <a:latin typeface="Arial" panose="020B0604020202020204" pitchFamily="34" charset="0"/>
                <a:cs typeface="Arial" panose="020B0604020202020204" pitchFamily="34" charset="0"/>
              </a:rPr>
              <a:t>використання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праці</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кваліфікацій</a:t>
            </a:r>
            <a:r>
              <a:rPr lang="ru-RU" sz="1600" dirty="0">
                <a:solidFill>
                  <a:srgbClr val="002060"/>
                </a:solidFill>
                <a:latin typeface="Arial" panose="020B0604020202020204" pitchFamily="34" charset="0"/>
                <a:cs typeface="Arial" panose="020B0604020202020204" pitchFamily="34" charset="0"/>
              </a:rPr>
              <a:t> в </a:t>
            </a:r>
            <a:r>
              <a:rPr lang="ru-RU" sz="1600" dirty="0" err="1">
                <a:solidFill>
                  <a:srgbClr val="002060"/>
                </a:solidFill>
                <a:latin typeface="Arial" panose="020B0604020202020204" pitchFamily="34" charset="0"/>
                <a:cs typeface="Arial" panose="020B0604020202020204" pitchFamily="34" charset="0"/>
              </a:rPr>
              <a:t>країні</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воєнний</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період</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характеризується</a:t>
            </a:r>
            <a:r>
              <a:rPr lang="ru-RU" sz="16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зниженням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рівня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життя</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доходів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населення</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воєнний</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період</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спонукає</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останніх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заощаджувати</a:t>
            </a:r>
            <a:r>
              <a:rPr lang="ru-RU" sz="1600" dirty="0">
                <a:solidFill>
                  <a:srgbClr val="002060"/>
                </a:solidFill>
                <a:latin typeface="Arial" panose="020B0604020202020204" pitchFamily="34" charset="0"/>
                <a:cs typeface="Arial" panose="020B0604020202020204" pitchFamily="34" charset="0"/>
              </a:rPr>
              <a:t> і на </a:t>
            </a:r>
            <a:r>
              <a:rPr lang="ru-RU" sz="1600" dirty="0" err="1">
                <a:solidFill>
                  <a:srgbClr val="002060"/>
                </a:solidFill>
                <a:latin typeface="Arial" panose="020B0604020202020204" pitchFamily="34" charset="0"/>
                <a:cs typeface="Arial" panose="020B0604020202020204" pitchFamily="34" charset="0"/>
              </a:rPr>
              <a:t>освіті</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навчанні</a:t>
            </a:r>
            <a:r>
              <a:rPr lang="ru-RU" sz="1600" dirty="0">
                <a:solidFill>
                  <a:srgbClr val="002060"/>
                </a:solidFill>
                <a:latin typeface="Arial" panose="020B0604020202020204" pitchFamily="34" charset="0"/>
                <a:cs typeface="Arial" panose="020B0604020202020204" pitchFamily="34" charset="0"/>
              </a:rPr>
              <a:t>; </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продовженням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багатьма</a:t>
            </a:r>
            <a:r>
              <a:rPr lang="ru-RU" sz="1600" dirty="0">
                <a:solidFill>
                  <a:srgbClr val="002060"/>
                </a:solidFill>
                <a:latin typeface="Arial" panose="020B0604020202020204" pitchFamily="34" charset="0"/>
                <a:cs typeface="Arial" panose="020B0604020202020204" pitchFamily="34" charset="0"/>
              </a:rPr>
              <a:t> закладами </a:t>
            </a:r>
            <a:r>
              <a:rPr lang="ru-RU" sz="1600" dirty="0" err="1">
                <a:solidFill>
                  <a:srgbClr val="002060"/>
                </a:solidFill>
                <a:latin typeface="Arial" panose="020B0604020202020204" pitchFamily="34" charset="0"/>
                <a:cs typeface="Arial" panose="020B0604020202020204" pitchFamily="34" charset="0"/>
              </a:rPr>
              <a:t>освіти</a:t>
            </a:r>
            <a:r>
              <a:rPr lang="ru-RU" sz="1600" dirty="0">
                <a:solidFill>
                  <a:srgbClr val="002060"/>
                </a:solidFill>
                <a:latin typeface="Arial" panose="020B0604020202020204" pitchFamily="34" charset="0"/>
                <a:cs typeface="Arial" panose="020B0604020202020204" pitchFamily="34" charset="0"/>
              </a:rPr>
              <a:t> практики </a:t>
            </a:r>
            <a:r>
              <a:rPr lang="ru-RU" sz="1600" dirty="0" err="1">
                <a:solidFill>
                  <a:srgbClr val="002060"/>
                </a:solidFill>
                <a:latin typeface="Arial" panose="020B0604020202020204" pitchFamily="34" charset="0"/>
                <a:cs typeface="Arial" panose="020B0604020202020204" pitchFamily="34" charset="0"/>
              </a:rPr>
              <a:t>підготовки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кадрів</a:t>
            </a:r>
            <a:r>
              <a:rPr lang="ru-RU" sz="1600" dirty="0">
                <a:solidFill>
                  <a:srgbClr val="002060"/>
                </a:solidFill>
                <a:latin typeface="Arial" panose="020B0604020202020204" pitchFamily="34" charset="0"/>
                <a:cs typeface="Arial" panose="020B0604020202020204" pitchFamily="34" charset="0"/>
              </a:rPr>
              <a:t> без </a:t>
            </a:r>
            <a:r>
              <a:rPr lang="ru-RU" sz="1600" dirty="0" err="1">
                <a:solidFill>
                  <a:srgbClr val="002060"/>
                </a:solidFill>
                <a:latin typeface="Arial" panose="020B0604020202020204" pitchFamily="34" charset="0"/>
                <a:cs typeface="Arial" panose="020B0604020202020204" pitchFamily="34" charset="0"/>
              </a:rPr>
              <a:t>орієнтації</a:t>
            </a:r>
            <a:r>
              <a:rPr lang="ru-RU" sz="1600" dirty="0">
                <a:solidFill>
                  <a:srgbClr val="002060"/>
                </a:solidFill>
                <a:latin typeface="Arial" panose="020B0604020202020204" pitchFamily="34" charset="0"/>
                <a:cs typeface="Arial" panose="020B0604020202020204" pitchFamily="34" charset="0"/>
              </a:rPr>
              <a:t> на </a:t>
            </a:r>
            <a:r>
              <a:rPr lang="ru-RU" sz="1600" dirty="0" err="1">
                <a:solidFill>
                  <a:srgbClr val="002060"/>
                </a:solidFill>
                <a:latin typeface="Arial" panose="020B0604020202020204" pitchFamily="34" charset="0"/>
                <a:cs typeface="Arial" panose="020B0604020202020204" pitchFamily="34" charset="0"/>
              </a:rPr>
              <a:t>реальні</a:t>
            </a:r>
            <a:r>
              <a:rPr lang="ru-RU" sz="1600" dirty="0">
                <a:solidFill>
                  <a:srgbClr val="002060"/>
                </a:solidFill>
                <a:latin typeface="Arial" panose="020B0604020202020204" pitchFamily="34" charset="0"/>
                <a:cs typeface="Arial" panose="020B0604020202020204" pitchFamily="34" charset="0"/>
              </a:rPr>
              <a:t> потреби </a:t>
            </a:r>
            <a:r>
              <a:rPr lang="ru-RU" sz="1600" dirty="0" err="1">
                <a:solidFill>
                  <a:srgbClr val="002060"/>
                </a:solidFill>
                <a:latin typeface="Arial" panose="020B0604020202020204" pitchFamily="34" charset="0"/>
                <a:cs typeface="Arial" panose="020B0604020202020204" pitchFamily="34" charset="0"/>
              </a:rPr>
              <a:t>національного</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регіональних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ринків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праці</a:t>
            </a:r>
            <a:r>
              <a:rPr lang="ru-RU" sz="16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пожвавленням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попиту</a:t>
            </a:r>
            <a:r>
              <a:rPr lang="ru-RU" sz="1600" dirty="0">
                <a:solidFill>
                  <a:srgbClr val="002060"/>
                </a:solidFill>
                <a:latin typeface="Arial" panose="020B0604020202020204" pitchFamily="34" charset="0"/>
                <a:cs typeface="Arial" panose="020B0604020202020204" pitchFamily="34" charset="0"/>
              </a:rPr>
              <a:t> на ринку </a:t>
            </a:r>
            <a:r>
              <a:rPr lang="ru-RU" sz="1600" dirty="0" err="1">
                <a:solidFill>
                  <a:srgbClr val="002060"/>
                </a:solidFill>
                <a:latin typeface="Arial" panose="020B0604020202020204" pitchFamily="34" charset="0"/>
                <a:cs typeface="Arial" panose="020B0604020202020204" pitchFamily="34" charset="0"/>
              </a:rPr>
              <a:t>праці</a:t>
            </a:r>
            <a:r>
              <a:rPr lang="ru-RU" sz="1600" dirty="0">
                <a:solidFill>
                  <a:srgbClr val="002060"/>
                </a:solidFill>
                <a:latin typeface="Arial" panose="020B0604020202020204" pitchFamily="34" charset="0"/>
                <a:cs typeface="Arial" panose="020B0604020202020204" pitchFamily="34" charset="0"/>
              </a:rPr>
              <a:t> за </a:t>
            </a:r>
            <a:r>
              <a:rPr lang="ru-RU" sz="1600" dirty="0" err="1">
                <a:solidFill>
                  <a:srgbClr val="002060"/>
                </a:solidFill>
                <a:latin typeface="Arial" panose="020B0604020202020204" pitchFamily="34" charset="0"/>
                <a:cs typeface="Arial" panose="020B0604020202020204" pitchFamily="34" charset="0"/>
              </a:rPr>
              <a:t>останні</a:t>
            </a:r>
            <a:r>
              <a:rPr lang="ru-RU" sz="1600" dirty="0">
                <a:solidFill>
                  <a:srgbClr val="002060"/>
                </a:solidFill>
                <a:latin typeface="Arial" panose="020B0604020202020204" pitchFamily="34" charset="0"/>
                <a:cs typeface="Arial" panose="020B0604020202020204" pitchFamily="34" charset="0"/>
              </a:rPr>
              <a:t> два з половиною роки, на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відреагували</a:t>
            </a:r>
            <a:r>
              <a:rPr lang="ru-RU" sz="1600" dirty="0">
                <a:solidFill>
                  <a:srgbClr val="002060"/>
                </a:solidFill>
                <a:latin typeface="Arial" panose="020B0604020202020204" pitchFamily="34" charset="0"/>
                <a:cs typeface="Arial" panose="020B0604020202020204" pitchFamily="34" charset="0"/>
              </a:rPr>
              <a:t> й </a:t>
            </a:r>
            <a:r>
              <a:rPr lang="ru-RU" sz="1600" dirty="0" err="1">
                <a:solidFill>
                  <a:srgbClr val="002060"/>
                </a:solidFill>
                <a:latin typeface="Arial" panose="020B0604020202020204" pitchFamily="34" charset="0"/>
                <a:cs typeface="Arial" panose="020B0604020202020204" pitchFamily="34" charset="0"/>
              </a:rPr>
              <a:t>провайдери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освітніх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послуг</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спростивши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процедури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навчання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дорослого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населення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зокрема</a:t>
            </a:r>
            <a:r>
              <a:rPr lang="ru-RU" sz="1600" dirty="0">
                <a:solidFill>
                  <a:srgbClr val="002060"/>
                </a:solidFill>
                <a:latin typeface="Arial" panose="020B0604020202020204" pitchFamily="34" charset="0"/>
                <a:cs typeface="Arial" panose="020B0604020202020204" pitchFamily="34" charset="0"/>
              </a:rPr>
              <a:t> за </a:t>
            </a:r>
            <a:r>
              <a:rPr lang="ru-RU" sz="1600" dirty="0" err="1">
                <a:solidFill>
                  <a:srgbClr val="002060"/>
                </a:solidFill>
                <a:latin typeface="Arial" panose="020B0604020202020204" pitchFamily="34" charset="0"/>
                <a:cs typeface="Arial" panose="020B0604020202020204" pitchFamily="34" charset="0"/>
              </a:rPr>
              <a:t>мікрокваліфікаціями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суттєво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його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скоротивши</a:t>
            </a:r>
            <a:r>
              <a:rPr lang="ru-RU" sz="16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складністю</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із</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працевлаштуванням</a:t>
            </a:r>
            <a:r>
              <a:rPr lang="ru-RU" sz="1600" dirty="0">
                <a:solidFill>
                  <a:srgbClr val="002060"/>
                </a:solidFill>
                <a:latin typeface="Arial" panose="020B0604020202020204" pitchFamily="34" charset="0"/>
                <a:cs typeface="Arial" panose="020B0604020202020204" pitchFamily="34" charset="0"/>
              </a:rPr>
              <a:t> ВПО (</a:t>
            </a:r>
            <a:r>
              <a:rPr lang="ru-RU" sz="1600" dirty="0" err="1">
                <a:solidFill>
                  <a:srgbClr val="002060"/>
                </a:solidFill>
                <a:latin typeface="Arial" panose="020B0604020202020204" pitchFamily="34" charset="0"/>
                <a:cs typeface="Arial" panose="020B0604020202020204" pitchFamily="34" charset="0"/>
              </a:rPr>
              <a:t>рівень</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їхнього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працевлаштування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коливається</a:t>
            </a:r>
            <a:r>
              <a:rPr lang="ru-RU" sz="1600" dirty="0">
                <a:solidFill>
                  <a:srgbClr val="002060"/>
                </a:solidFill>
                <a:latin typeface="Arial" panose="020B0604020202020204" pitchFamily="34" charset="0"/>
                <a:cs typeface="Arial" panose="020B0604020202020204" pitchFamily="34" charset="0"/>
              </a:rPr>
              <a:t> в межах 35,0-40,0%), як через </a:t>
            </a:r>
            <a:r>
              <a:rPr lang="ru-RU" sz="1600" dirty="0" err="1">
                <a:solidFill>
                  <a:srgbClr val="002060"/>
                </a:solidFill>
                <a:latin typeface="Arial" panose="020B0604020202020204" pitchFamily="34" charset="0"/>
                <a:cs typeface="Arial" panose="020B0604020202020204" pitchFamily="34" charset="0"/>
              </a:rPr>
              <a:t>відсутність</a:t>
            </a:r>
            <a:r>
              <a:rPr lang="ru-RU" sz="1600" dirty="0">
                <a:solidFill>
                  <a:srgbClr val="002060"/>
                </a:solidFill>
                <a:latin typeface="Arial" panose="020B0604020202020204" pitchFamily="34" charset="0"/>
                <a:cs typeface="Arial" panose="020B0604020202020204" pitchFamily="34" charset="0"/>
              </a:rPr>
              <a:t> на </a:t>
            </a:r>
            <a:r>
              <a:rPr lang="ru-RU" sz="1600" dirty="0" err="1">
                <a:solidFill>
                  <a:srgbClr val="002060"/>
                </a:solidFill>
                <a:latin typeface="Arial" panose="020B0604020202020204" pitchFamily="34" charset="0"/>
                <a:cs typeface="Arial" panose="020B0604020202020204" pitchFamily="34" charset="0"/>
              </a:rPr>
              <a:t>нових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територіях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підходящої</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роботи</a:t>
            </a:r>
            <a:r>
              <a:rPr lang="ru-RU" sz="1600" dirty="0">
                <a:solidFill>
                  <a:srgbClr val="002060"/>
                </a:solidFill>
                <a:latin typeface="Arial" panose="020B0604020202020204" pitchFamily="34" charset="0"/>
                <a:cs typeface="Arial" panose="020B0604020202020204" pitchFamily="34" charset="0"/>
              </a:rPr>
              <a:t>, так і </a:t>
            </a:r>
            <a:r>
              <a:rPr lang="ru-RU" sz="1600" dirty="0" err="1">
                <a:solidFill>
                  <a:srgbClr val="002060"/>
                </a:solidFill>
                <a:latin typeface="Arial" panose="020B0604020202020204" pitchFamily="34" charset="0"/>
                <a:cs typeface="Arial" panose="020B0604020202020204" pitchFamily="34" charset="0"/>
              </a:rPr>
              <a:t>складнощами</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перенавчанні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колишніх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металургів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шахтарів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машинобудівників</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аграріїв</a:t>
            </a:r>
            <a:r>
              <a:rPr lang="ru-RU" sz="16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сприянням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країн-партнерів</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підготовці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кадрів</a:t>
            </a:r>
            <a:r>
              <a:rPr lang="ru-RU" sz="1600" dirty="0">
                <a:solidFill>
                  <a:srgbClr val="002060"/>
                </a:solidFill>
                <a:latin typeface="Arial" panose="020B0604020202020204" pitchFamily="34" charset="0"/>
                <a:cs typeface="Arial" panose="020B0604020202020204" pitchFamily="34" charset="0"/>
              </a:rPr>
              <a:t> за </a:t>
            </a:r>
            <a:r>
              <a:rPr lang="ru-RU" sz="1600" dirty="0" err="1">
                <a:solidFill>
                  <a:srgbClr val="002060"/>
                </a:solidFill>
                <a:latin typeface="Arial" panose="020B0604020202020204" pitchFamily="34" charset="0"/>
                <a:cs typeface="Arial" panose="020B0604020202020204" pitchFamily="34" charset="0"/>
              </a:rPr>
              <a:t>сучасними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програмами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зокрема</a:t>
            </a:r>
            <a:r>
              <a:rPr lang="ru-RU" sz="1600" dirty="0">
                <a:solidFill>
                  <a:srgbClr val="002060"/>
                </a:solidFill>
                <a:latin typeface="Arial" panose="020B0604020202020204" pitchFamily="34" charset="0"/>
                <a:cs typeface="Arial" panose="020B0604020202020204" pitchFamily="34" charset="0"/>
              </a:rPr>
              <a:t> й для </a:t>
            </a:r>
            <a:r>
              <a:rPr lang="ru-RU" sz="1600" dirty="0" err="1">
                <a:solidFill>
                  <a:srgbClr val="002060"/>
                </a:solidFill>
                <a:latin typeface="Arial" panose="020B0604020202020204" pitchFamily="34" charset="0"/>
                <a:cs typeface="Arial" panose="020B0604020202020204" pitchFamily="34" charset="0"/>
              </a:rPr>
              <a:t>сфери</a:t>
            </a:r>
            <a:r>
              <a:rPr lang="ru-RU" sz="1600" dirty="0">
                <a:solidFill>
                  <a:srgbClr val="002060"/>
                </a:solidFill>
                <a:latin typeface="Arial" panose="020B0604020202020204" pitchFamily="34" charset="0"/>
                <a:cs typeface="Arial" panose="020B0604020202020204" pitchFamily="34" charset="0"/>
              </a:rPr>
              <a:t> ЗСУ та ВПК. </a:t>
            </a:r>
            <a:endParaRPr lang="ru-RU" sz="1600" dirty="0">
              <a:latin typeface="Arial" panose="020B0604020202020204" pitchFamily="34" charset="0"/>
              <a:cs typeface="Arial" panose="020B0604020202020204" pitchFamily="34" charset="0"/>
            </a:endParaRPr>
          </a:p>
          <a:p>
            <a:pPr marL="0" indent="0">
              <a:lnSpc>
                <a:spcPct val="100000"/>
              </a:lnSpc>
              <a:spcBef>
                <a:spcPts val="400"/>
              </a:spcBef>
              <a:buNone/>
            </a:pPr>
            <a:endParaRPr lang="uk-UA" sz="140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299937" y="3816220"/>
            <a:ext cx="3493955" cy="1703030"/>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pPr>
              <a:spcBef>
                <a:spcPts val="400"/>
              </a:spcBef>
            </a:pPr>
            <a:r>
              <a:rPr lang="uk-UA" sz="1400" b="1" dirty="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Ринки </a:t>
            </a:r>
            <a:r>
              <a:rPr lang="ru-RU" sz="1400" b="1" dirty="0" err="1">
                <a:solidFill>
                  <a:srgbClr val="002060"/>
                </a:solidFill>
                <a:latin typeface="Arial" panose="020B0604020202020204" pitchFamily="34" charset="0"/>
                <a:cs typeface="Arial" panose="020B0604020202020204" pitchFamily="34" charset="0"/>
              </a:rPr>
              <a:t>праці</a:t>
            </a:r>
            <a:r>
              <a:rPr lang="ru-RU" sz="1400" b="1" dirty="0">
                <a:solidFill>
                  <a:srgbClr val="002060"/>
                </a:solidFill>
                <a:latin typeface="Arial" panose="020B0604020202020204" pitchFamily="34" charset="0"/>
                <a:cs typeface="Arial" panose="020B0604020202020204" pitchFamily="34" charset="0"/>
              </a:rPr>
              <a:t> та </a:t>
            </a:r>
            <a:r>
              <a:rPr lang="ru-RU" sz="1400" b="1" dirty="0" err="1">
                <a:solidFill>
                  <a:srgbClr val="002060"/>
                </a:solidFill>
                <a:latin typeface="Arial" panose="020B0604020202020204" pitchFamily="34" charset="0"/>
                <a:cs typeface="Arial" panose="020B0604020202020204" pitchFamily="34" charset="0"/>
              </a:rPr>
              <a:t>освітніх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послуг</a:t>
            </a:r>
            <a:r>
              <a:rPr lang="ru-RU" sz="1400" b="1" dirty="0">
                <a:solidFill>
                  <a:srgbClr val="002060"/>
                </a:solidFill>
                <a:latin typeface="Arial" panose="020B0604020202020204" pitchFamily="34" charset="0"/>
                <a:cs typeface="Arial" panose="020B0604020202020204" pitchFamily="34" charset="0"/>
              </a:rPr>
              <a:t> в </a:t>
            </a:r>
            <a:r>
              <a:rPr lang="uk-UA" sz="1400" b="1" dirty="0">
                <a:solidFill>
                  <a:srgbClr val="002060"/>
                </a:solidFill>
                <a:latin typeface="Arial" panose="020B0604020202020204" pitchFamily="34" charset="0"/>
                <a:cs typeface="Arial" panose="020B0604020202020204" pitchFamily="34" charset="0"/>
              </a:rPr>
              <a:t>У</a:t>
            </a:r>
            <a:r>
              <a:rPr lang="ru-RU" sz="1400" b="1" dirty="0" err="1">
                <a:solidFill>
                  <a:srgbClr val="002060"/>
                </a:solidFill>
                <a:latin typeface="Arial" panose="020B0604020202020204" pitchFamily="34" charset="0"/>
                <a:cs typeface="Arial" panose="020B0604020202020204" pitchFamily="34" charset="0"/>
              </a:rPr>
              <a:t>країні</a:t>
            </a:r>
            <a:r>
              <a:rPr lang="ru-RU" sz="1400" b="1" dirty="0">
                <a:solidFill>
                  <a:srgbClr val="002060"/>
                </a:solidFill>
                <a:latin typeface="Arial" panose="020B0604020202020204" pitchFamily="34" charset="0"/>
                <a:cs typeface="Arial" panose="020B0604020202020204" pitchFamily="34" charset="0"/>
              </a:rPr>
              <a:t> в </a:t>
            </a:r>
            <a:r>
              <a:rPr lang="ru-RU" sz="1400" b="1" dirty="0" err="1">
                <a:solidFill>
                  <a:srgbClr val="002060"/>
                </a:solidFill>
                <a:latin typeface="Arial" panose="020B0604020202020204" pitchFamily="34" charset="0"/>
                <a:cs typeface="Arial" panose="020B0604020202020204" pitchFamily="34" charset="0"/>
              </a:rPr>
              <a:t>умовах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воєнного</a:t>
            </a:r>
            <a:r>
              <a:rPr lang="ru-RU" sz="1400" b="1" dirty="0">
                <a:solidFill>
                  <a:srgbClr val="002060"/>
                </a:solidFill>
                <a:latin typeface="Arial" panose="020B0604020202020204" pitchFamily="34" charset="0"/>
                <a:cs typeface="Arial" panose="020B0604020202020204" pitchFamily="34" charset="0"/>
              </a:rPr>
              <a:t> стану/ДНУ ІОА, 84 с. </a:t>
            </a:r>
          </a:p>
          <a:p>
            <a:pPr>
              <a:spcBef>
                <a:spcPts val="400"/>
              </a:spcBef>
            </a:pPr>
            <a:r>
              <a:rPr lang="en-US" sz="1400" b="1" dirty="0">
                <a:solidFill>
                  <a:srgbClr val="002060"/>
                </a:solidFill>
                <a:latin typeface="Arial" panose="020B0604020202020204" pitchFamily="34" charset="0"/>
                <a:cs typeface="Arial" panose="020B0604020202020204" pitchFamily="34" charset="0"/>
                <a:hlinkClick r:id="rId3"/>
              </a:rPr>
              <a:t>https://iea.gov.ua/wp-content/uploads/2025/08/monoraph_melnyk-2024-full.pdf</a:t>
            </a:r>
            <a:r>
              <a:rPr lang="ru-RU" sz="1400" b="1" dirty="0">
                <a:solidFill>
                  <a:srgbClr val="002060"/>
                </a:solidFill>
                <a:latin typeface="Arial" panose="020B0604020202020204" pitchFamily="34" charset="0"/>
                <a:cs typeface="Arial" panose="020B0604020202020204" pitchFamily="34" charset="0"/>
              </a:rPr>
              <a:t>)</a:t>
            </a:r>
          </a:p>
        </p:txBody>
      </p:sp>
      <p:pic>
        <p:nvPicPr>
          <p:cNvPr id="9" name="Рисунок 8">
            <a:extLst>
              <a:ext uri="{FF2B5EF4-FFF2-40B4-BE49-F238E27FC236}">
                <a16:creationId xmlns:a16="http://schemas.microsoft.com/office/drawing/2014/main" id="{AB3A31FA-B129-4C53-AB15-B71C24F90AE9}"/>
              </a:ext>
            </a:extLst>
          </p:cNvPr>
          <p:cNvPicPr>
            <a:picLocks noChangeAspect="1"/>
          </p:cNvPicPr>
          <p:nvPr/>
        </p:nvPicPr>
        <p:blipFill>
          <a:blip r:embed="rId4"/>
          <a:stretch>
            <a:fillRect/>
          </a:stretch>
        </p:blipFill>
        <p:spPr>
          <a:xfrm>
            <a:off x="8299938" y="398534"/>
            <a:ext cx="3406030" cy="2836834"/>
          </a:xfrm>
          <a:prstGeom prst="rect">
            <a:avLst/>
          </a:prstGeom>
        </p:spPr>
      </p:pic>
    </p:spTree>
    <p:extLst>
      <p:ext uri="{BB962C8B-B14F-4D97-AF65-F5344CB8AC3E}">
        <p14:creationId xmlns:p14="http://schemas.microsoft.com/office/powerpoint/2010/main" val="222245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666016" y="177283"/>
            <a:ext cx="6894576" cy="1122190"/>
          </a:xfrm>
        </p:spPr>
        <p:txBody>
          <a:bodyPr anchor="b">
            <a:noAutofit/>
          </a:bodyPr>
          <a:lstStyle/>
          <a:p>
            <a:r>
              <a:rPr lang="uk-UA" sz="2400" b="1" dirty="0">
                <a:solidFill>
                  <a:srgbClr val="002060"/>
                </a:solidFill>
                <a:latin typeface="Arial" panose="020B0604020202020204" pitchFamily="34" charset="0"/>
                <a:cs typeface="Arial" panose="020B0604020202020204" pitchFamily="34" charset="0"/>
              </a:rPr>
              <a:t>І</a:t>
            </a:r>
            <a:r>
              <a:rPr lang="en-US" sz="2400" b="1" dirty="0">
                <a:solidFill>
                  <a:srgbClr val="002060"/>
                </a:solidFill>
                <a:latin typeface="Arial" panose="020B0604020202020204" pitchFamily="34" charset="0"/>
                <a:cs typeface="Arial" panose="020B0604020202020204" pitchFamily="34" charset="0"/>
              </a:rPr>
              <a:t>V</a:t>
            </a:r>
            <a:r>
              <a:rPr lang="uk-UA" sz="2400" b="1" dirty="0">
                <a:solidFill>
                  <a:srgbClr val="002060"/>
                </a:solidFill>
                <a:latin typeface="Arial" panose="020B0604020202020204" pitchFamily="34" charset="0"/>
                <a:cs typeface="Arial" panose="020B0604020202020204" pitchFamily="34" charset="0"/>
              </a:rPr>
              <a:t>.</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Окремі</a:t>
            </a:r>
            <a:r>
              <a:rPr lang="ru-RU" sz="2400" b="1" dirty="0">
                <a:solidFill>
                  <a:srgbClr val="002060"/>
                </a:solidFill>
                <a:latin typeface="Arial" panose="020B0604020202020204" pitchFamily="34" charset="0"/>
                <a:cs typeface="Arial" panose="020B0604020202020204" pitchFamily="34" charset="0"/>
              </a:rPr>
              <a:t> характеристики стану ринку </a:t>
            </a:r>
            <a:r>
              <a:rPr lang="ru-RU" sz="2400" b="1" dirty="0" err="1">
                <a:solidFill>
                  <a:srgbClr val="002060"/>
                </a:solidFill>
                <a:latin typeface="Arial" panose="020B0604020202020204" pitchFamily="34" charset="0"/>
                <a:cs typeface="Arial" panose="020B0604020202020204" pitchFamily="34" charset="0"/>
              </a:rPr>
              <a:t>праці</a:t>
            </a:r>
            <a:r>
              <a:rPr lang="ru-RU" sz="2400" b="1" dirty="0">
                <a:solidFill>
                  <a:srgbClr val="002060"/>
                </a:solidFill>
                <a:latin typeface="Arial" panose="020B0604020202020204" pitchFamily="34" charset="0"/>
                <a:cs typeface="Arial" panose="020B0604020202020204" pitchFamily="34" charset="0"/>
              </a:rPr>
              <a:t> та ринку </a:t>
            </a:r>
            <a:r>
              <a:rPr lang="ru-RU" sz="2400" b="1" dirty="0" err="1">
                <a:solidFill>
                  <a:srgbClr val="002060"/>
                </a:solidFill>
                <a:latin typeface="Arial" panose="020B0604020202020204" pitchFamily="34" charset="0"/>
                <a:cs typeface="Arial" panose="020B0604020202020204" pitchFamily="34" charset="0"/>
              </a:rPr>
              <a:t>освітніх</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послуг</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продовження</a:t>
            </a:r>
            <a:r>
              <a:rPr lang="ru-RU" sz="2400" b="1" dirty="0">
                <a:solidFill>
                  <a:srgbClr val="002060"/>
                </a:solidFill>
                <a:latin typeface="Arial" panose="020B0604020202020204" pitchFamily="34" charset="0"/>
                <a:cs typeface="Arial" panose="020B0604020202020204" pitchFamily="34" charset="0"/>
              </a:rPr>
              <a:t>)</a:t>
            </a:r>
            <a:endParaRPr lang="en-US" sz="20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666016" y="1428404"/>
            <a:ext cx="7386302" cy="4664486"/>
          </a:xfrm>
        </p:spPr>
        <p:txBody>
          <a:bodyPr>
            <a:normAutofit/>
          </a:bodyPr>
          <a:lstStyle/>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5. </a:t>
            </a:r>
            <a:r>
              <a:rPr lang="ru-RU" sz="1800" dirty="0" err="1">
                <a:solidFill>
                  <a:srgbClr val="002060"/>
                </a:solidFill>
                <a:latin typeface="Arial" panose="020B0604020202020204" pitchFamily="34" charset="0"/>
                <a:cs typeface="Arial" panose="020B0604020202020204" pitchFamily="34" charset="0"/>
              </a:rPr>
              <a:t>Окремі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нові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інноваційно-інформаційні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підходи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відповідної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сфери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запроваджені</a:t>
            </a:r>
            <a:r>
              <a:rPr lang="ru-RU" sz="1800" dirty="0">
                <a:solidFill>
                  <a:srgbClr val="002060"/>
                </a:solidFill>
                <a:latin typeface="Arial" panose="020B0604020202020204" pitchFamily="34" charset="0"/>
                <a:cs typeface="Arial" panose="020B0604020202020204" pitchFamily="34" charset="0"/>
              </a:rPr>
              <a:t> в </a:t>
            </a:r>
            <a:r>
              <a:rPr lang="ru-RU" sz="1800" dirty="0" err="1">
                <a:solidFill>
                  <a:srgbClr val="002060"/>
                </a:solidFill>
                <a:latin typeface="Arial" panose="020B0604020202020204" pitchFamily="34" charset="0"/>
                <a:cs typeface="Arial" panose="020B0604020202020204" pitchFamily="34" charset="0"/>
              </a:rPr>
              <a:t>Україні</a:t>
            </a:r>
            <a:r>
              <a:rPr lang="ru-RU" sz="18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 запуск МЕ та ДСЗ </a:t>
            </a:r>
            <a:r>
              <a:rPr lang="ru-RU" sz="1800" dirty="0" err="1">
                <a:solidFill>
                  <a:srgbClr val="002060"/>
                </a:solidFill>
                <a:latin typeface="Arial" panose="020B0604020202020204" pitchFamily="34" charset="0"/>
                <a:cs typeface="Arial" panose="020B0604020202020204" pitchFamily="34" charset="0"/>
              </a:rPr>
              <a:t>платформи</a:t>
            </a:r>
            <a:r>
              <a:rPr lang="ru-RU" sz="1800" dirty="0">
                <a:solidFill>
                  <a:srgbClr val="002060"/>
                </a:solidFill>
                <a:latin typeface="Arial" panose="020B0604020202020204" pitchFamily="34" charset="0"/>
                <a:cs typeface="Arial" panose="020B0604020202020204" pitchFamily="34" charset="0"/>
              </a:rPr>
              <a:t> з </a:t>
            </a:r>
            <a:r>
              <a:rPr lang="ru-RU" sz="1800" dirty="0" err="1">
                <a:solidFill>
                  <a:srgbClr val="002060"/>
                </a:solidFill>
                <a:latin typeface="Arial" panose="020B0604020202020204" pitchFamily="34" charset="0"/>
                <a:cs typeface="Arial" panose="020B0604020202020204" pitchFamily="34" charset="0"/>
              </a:rPr>
              <a:t>працевлаштування</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перепідготовки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кадрів</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Обрій</a:t>
            </a:r>
            <a:r>
              <a:rPr lang="ru-RU" sz="1800" dirty="0">
                <a:solidFill>
                  <a:srgbClr val="002060"/>
                </a:solidFill>
                <a:latin typeface="Arial" panose="020B0604020202020204" pitchFamily="34" charset="0"/>
                <a:cs typeface="Arial" panose="020B0604020202020204" pitchFamily="34" charset="0"/>
              </a:rPr>
              <a:t>»; </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 онлайн-Платформа «</a:t>
            </a:r>
            <a:r>
              <a:rPr lang="ru-RU" sz="1800" dirty="0" err="1">
                <a:solidFill>
                  <a:srgbClr val="002060"/>
                </a:solidFill>
                <a:latin typeface="Arial" panose="020B0604020202020204" pitchFamily="34" charset="0"/>
                <a:cs typeface="Arial" panose="020B0604020202020204" pitchFamily="34" charset="0"/>
              </a:rPr>
              <a:t>Освіта</a:t>
            </a:r>
            <a:r>
              <a:rPr lang="ru-RU" sz="1800" dirty="0">
                <a:solidFill>
                  <a:srgbClr val="002060"/>
                </a:solidFill>
                <a:latin typeface="Arial" panose="020B0604020202020204" pitchFamily="34" charset="0"/>
                <a:cs typeface="Arial" panose="020B0604020202020204" pitchFamily="34" charset="0"/>
              </a:rPr>
              <a:t> для </a:t>
            </a:r>
            <a:r>
              <a:rPr lang="ru-RU" sz="1800" dirty="0" err="1">
                <a:solidFill>
                  <a:srgbClr val="002060"/>
                </a:solidFill>
                <a:latin typeface="Arial" panose="020B0604020202020204" pitchFamily="34" charset="0"/>
                <a:cs typeface="Arial" panose="020B0604020202020204" pitchFamily="34" charset="0"/>
              </a:rPr>
              <a:t>ветеранів</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https://osvitaveteraniv.gov.ua/); </a:t>
            </a:r>
          </a:p>
          <a:p>
            <a:pPr marL="0" indent="0">
              <a:lnSpc>
                <a:spcPct val="100000"/>
              </a:lnSpc>
              <a:spcBef>
                <a:spcPts val="400"/>
              </a:spcBef>
              <a:buNone/>
            </a:pPr>
            <a:r>
              <a:rPr lang="en-US"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освіта</a:t>
            </a:r>
            <a:r>
              <a:rPr lang="ru-RU" sz="1800" dirty="0">
                <a:solidFill>
                  <a:srgbClr val="002060"/>
                </a:solidFill>
                <a:latin typeface="Arial" panose="020B0604020202020204" pitchFamily="34" charset="0"/>
                <a:cs typeface="Arial" panose="020B0604020202020204" pitchFamily="34" charset="0"/>
              </a:rPr>
              <a:t> онлайн (</a:t>
            </a:r>
            <a:r>
              <a:rPr lang="en-US" sz="1800" dirty="0">
                <a:solidFill>
                  <a:srgbClr val="002060"/>
                </a:solidFill>
                <a:latin typeface="Arial" panose="020B0604020202020204" pitchFamily="34" charset="0"/>
                <a:cs typeface="Arial" panose="020B0604020202020204" pitchFamily="34" charset="0"/>
              </a:rPr>
              <a:t>https://profosvita.online/); </a:t>
            </a:r>
          </a:p>
          <a:p>
            <a:pPr marL="0" indent="0">
              <a:lnSpc>
                <a:spcPct val="100000"/>
              </a:lnSpc>
              <a:spcBef>
                <a:spcPts val="400"/>
              </a:spcBef>
              <a:buNone/>
            </a:pPr>
            <a:r>
              <a:rPr lang="en-US"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Цифрова</a:t>
            </a:r>
            <a:r>
              <a:rPr lang="ru-RU" sz="1800" dirty="0">
                <a:solidFill>
                  <a:srgbClr val="002060"/>
                </a:solidFill>
                <a:latin typeface="Arial" panose="020B0604020202020204" pitchFamily="34" charset="0"/>
                <a:cs typeface="Arial" panose="020B0604020202020204" pitchFamily="34" charset="0"/>
              </a:rPr>
              <a:t> платформа </a:t>
            </a:r>
            <a:r>
              <a:rPr lang="ru-RU" sz="1800" dirty="0" err="1">
                <a:solidFill>
                  <a:srgbClr val="002060"/>
                </a:solidFill>
                <a:latin typeface="Arial" panose="020B0604020202020204" pitchFamily="34" charset="0"/>
                <a:cs typeface="Arial" panose="020B0604020202020204" pitchFamily="34" charset="0"/>
              </a:rPr>
              <a:t>професійної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Світ</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https://svitprof.org.ua/); </a:t>
            </a:r>
          </a:p>
          <a:p>
            <a:pPr marL="0" indent="0">
              <a:lnSpc>
                <a:spcPct val="100000"/>
              </a:lnSpc>
              <a:spcBef>
                <a:spcPts val="400"/>
              </a:spcBef>
              <a:buNone/>
            </a:pPr>
            <a:r>
              <a:rPr lang="en-US" sz="1800" dirty="0">
                <a:solidFill>
                  <a:srgbClr val="002060"/>
                </a:solidFill>
                <a:latin typeface="Arial" panose="020B0604020202020204" pitchFamily="34" charset="0"/>
                <a:cs typeface="Arial" panose="020B0604020202020204" pitchFamily="34" charset="0"/>
              </a:rPr>
              <a:t>- EUROGUIDANCE </a:t>
            </a:r>
            <a:r>
              <a:rPr lang="ru-RU" sz="1800" dirty="0">
                <a:solidFill>
                  <a:srgbClr val="002060"/>
                </a:solidFill>
                <a:latin typeface="Arial" panose="020B0604020202020204" pitchFamily="34" charset="0"/>
                <a:cs typeface="Arial" panose="020B0604020202020204" pitchFamily="34" charset="0"/>
              </a:rPr>
              <a:t>В УКРАЇНІ (</a:t>
            </a:r>
            <a:r>
              <a:rPr lang="en-US" sz="1800" dirty="0">
                <a:solidFill>
                  <a:srgbClr val="002060"/>
                </a:solidFill>
                <a:latin typeface="Arial" panose="020B0604020202020204" pitchFamily="34" charset="0"/>
                <a:cs typeface="Arial" panose="020B0604020202020204" pitchFamily="34" charset="0"/>
              </a:rPr>
              <a:t>https://euroguidance.nqa.gov.ua/);</a:t>
            </a:r>
          </a:p>
          <a:p>
            <a:pPr marL="0" indent="0">
              <a:lnSpc>
                <a:spcPct val="100000"/>
              </a:lnSpc>
              <a:spcBef>
                <a:spcPts val="400"/>
              </a:spcBef>
              <a:buNone/>
            </a:pPr>
            <a:r>
              <a:rPr lang="en-US" sz="1800" dirty="0">
                <a:solidFill>
                  <a:srgbClr val="002060"/>
                </a:solidFill>
                <a:latin typeface="Arial" panose="020B0604020202020204" pitchFamily="34" charset="0"/>
                <a:cs typeface="Arial" panose="020B0604020202020204" pitchFamily="34" charset="0"/>
              </a:rPr>
              <a:t>- EUROPASS  </a:t>
            </a:r>
            <a:r>
              <a:rPr lang="ru-RU" sz="1800" dirty="0">
                <a:solidFill>
                  <a:srgbClr val="002060"/>
                </a:solidFill>
                <a:latin typeface="Arial" panose="020B0604020202020204" pitchFamily="34" charset="0"/>
                <a:cs typeface="Arial" panose="020B0604020202020204" pitchFamily="34" charset="0"/>
              </a:rPr>
              <a:t>В УКРАЇНІ (</a:t>
            </a:r>
            <a:r>
              <a:rPr lang="en-US" sz="1800" dirty="0">
                <a:solidFill>
                  <a:srgbClr val="002060"/>
                </a:solidFill>
                <a:latin typeface="Arial" panose="020B0604020202020204" pitchFamily="34" charset="0"/>
                <a:cs typeface="Arial" panose="020B0604020202020204" pitchFamily="34" charset="0"/>
              </a:rPr>
              <a:t>https://europass.nqa.gov.ua/);</a:t>
            </a:r>
          </a:p>
          <a:p>
            <a:pPr marL="0" indent="0">
              <a:lnSpc>
                <a:spcPct val="100000"/>
              </a:lnSpc>
              <a:spcBef>
                <a:spcPts val="400"/>
              </a:spcBef>
              <a:buNone/>
            </a:pPr>
            <a:r>
              <a:rPr lang="ru-RU" sz="1800" dirty="0" err="1">
                <a:solidFill>
                  <a:srgbClr val="002060"/>
                </a:solidFill>
                <a:latin typeface="Arial" panose="020B0604020202020204" pitchFamily="34" charset="0"/>
                <a:cs typeface="Arial" panose="020B0604020202020204" pitchFamily="34" charset="0"/>
              </a:rPr>
              <a:t>Кваліфікаційна</a:t>
            </a:r>
            <a:r>
              <a:rPr lang="ru-RU" sz="1800" dirty="0">
                <a:solidFill>
                  <a:srgbClr val="002060"/>
                </a:solidFill>
                <a:latin typeface="Arial" panose="020B0604020202020204" pitchFamily="34" charset="0"/>
                <a:cs typeface="Arial" panose="020B0604020202020204" pitchFamily="34" charset="0"/>
              </a:rPr>
              <a:t> мапа </a:t>
            </a:r>
            <a:r>
              <a:rPr lang="ru-RU" sz="1800" dirty="0" err="1">
                <a:solidFill>
                  <a:srgbClr val="002060"/>
                </a:solidFill>
                <a:latin typeface="Arial" panose="020B0604020202020204" pitchFamily="34" charset="0"/>
                <a:cs typeface="Arial" panose="020B0604020202020204" pitchFamily="34" charset="0"/>
              </a:rPr>
              <a:t>України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Інститут</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https://www.futureskills.org.ua/); </a:t>
            </a:r>
          </a:p>
          <a:p>
            <a:pPr marL="0" indent="0">
              <a:lnSpc>
                <a:spcPct val="100000"/>
              </a:lnSpc>
              <a:spcBef>
                <a:spcPts val="400"/>
              </a:spcBef>
              <a:buNone/>
            </a:pPr>
            <a:r>
              <a:rPr lang="ru-RU" sz="1800" dirty="0" err="1">
                <a:solidFill>
                  <a:srgbClr val="002060"/>
                </a:solidFill>
                <a:latin typeface="Arial" panose="020B0604020202020204" pitchFamily="34" charset="0"/>
                <a:cs typeface="Arial" panose="020B0604020202020204" pitchFamily="34" charset="0"/>
              </a:rPr>
              <a:t>Реєстр</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Національне</a:t>
            </a:r>
            <a:r>
              <a:rPr lang="ru-RU" sz="1800" dirty="0">
                <a:solidFill>
                  <a:srgbClr val="002060"/>
                </a:solidFill>
                <a:latin typeface="Arial" panose="020B0604020202020204" pitchFamily="34" charset="0"/>
                <a:cs typeface="Arial" panose="020B0604020202020204" pitchFamily="34" charset="0"/>
              </a:rPr>
              <a:t> агентство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https://register.nqa.gov.ua/). </a:t>
            </a:r>
            <a:r>
              <a:rPr lang="ru-RU" sz="1800" dirty="0">
                <a:solidFill>
                  <a:srgbClr val="002060"/>
                </a:solidFill>
                <a:latin typeface="Arial" panose="020B0604020202020204" pitchFamily="34" charset="0"/>
                <a:cs typeface="Arial" panose="020B0604020202020204" pitchFamily="34" charset="0"/>
              </a:rPr>
              <a:t> </a:t>
            </a:r>
            <a:endParaRPr lang="uk-UA" sz="180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169308" y="3844212"/>
            <a:ext cx="3493955" cy="1272143"/>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pPr>
              <a:spcBef>
                <a:spcPts val="400"/>
              </a:spcBef>
            </a:pPr>
            <a:r>
              <a:rPr lang="uk-UA"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Аналітична</a:t>
            </a:r>
            <a:r>
              <a:rPr lang="ru-RU" sz="1400" b="1" dirty="0">
                <a:solidFill>
                  <a:srgbClr val="002060"/>
                </a:solidFill>
                <a:latin typeface="Arial" panose="020B0604020202020204" pitchFamily="34" charset="0"/>
                <a:cs typeface="Arial" panose="020B0604020202020204" pitchFamily="34" charset="0"/>
              </a:rPr>
              <a:t> записка «</a:t>
            </a:r>
            <a:r>
              <a:rPr lang="ru-RU" sz="1400" b="1" dirty="0" err="1">
                <a:solidFill>
                  <a:srgbClr val="002060"/>
                </a:solidFill>
                <a:latin typeface="Arial" panose="020B0604020202020204" pitchFamily="34" charset="0"/>
                <a:cs typeface="Arial" panose="020B0604020202020204" pitchFamily="34" charset="0"/>
              </a:rPr>
              <a:t>Аналіз</a:t>
            </a:r>
            <a:r>
              <a:rPr lang="ru-RU" sz="1400" b="1" dirty="0">
                <a:solidFill>
                  <a:srgbClr val="002060"/>
                </a:solidFill>
                <a:latin typeface="Arial" panose="020B0604020202020204" pitchFamily="34" charset="0"/>
                <a:cs typeface="Arial" panose="020B0604020202020204" pitchFamily="34" charset="0"/>
              </a:rPr>
              <a:t> стану </a:t>
            </a:r>
            <a:r>
              <a:rPr lang="ru-RU" sz="1400" b="1" dirty="0" err="1">
                <a:solidFill>
                  <a:srgbClr val="002060"/>
                </a:solidFill>
                <a:latin typeface="Arial" panose="020B0604020202020204" pitchFamily="34" charset="0"/>
                <a:cs typeface="Arial" panose="020B0604020202020204" pitchFamily="34" charset="0"/>
              </a:rPr>
              <a:t>міграційних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процесів</a:t>
            </a:r>
            <a:r>
              <a:rPr lang="ru-RU" sz="1400" b="1" dirty="0">
                <a:solidFill>
                  <a:srgbClr val="002060"/>
                </a:solidFill>
                <a:latin typeface="Arial" panose="020B0604020202020204" pitchFamily="34" charset="0"/>
                <a:cs typeface="Arial" panose="020B0604020202020204" pitchFamily="34" charset="0"/>
              </a:rPr>
              <a:t> в </a:t>
            </a:r>
            <a:r>
              <a:rPr lang="ru-RU" sz="1400" b="1" dirty="0" err="1">
                <a:solidFill>
                  <a:srgbClr val="002060"/>
                </a:solidFill>
                <a:latin typeface="Arial" panose="020B0604020202020204" pitchFamily="34" charset="0"/>
                <a:cs typeface="Arial" panose="020B0604020202020204" pitchFamily="34" charset="0"/>
              </a:rPr>
              <a:t>Україні</a:t>
            </a:r>
            <a:r>
              <a:rPr lang="ru-RU" sz="1400" b="1" dirty="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hlinkClick r:id="rId3"/>
              </a:rPr>
              <a:t>https://horizon.iea.gov.ua</a:t>
            </a:r>
            <a:r>
              <a:rPr lang="ru-RU" sz="1400" b="1" dirty="0">
                <a:solidFill>
                  <a:srgbClr val="002060"/>
                </a:solidFill>
                <a:latin typeface="Arial" panose="020B0604020202020204" pitchFamily="34" charset="0"/>
                <a:cs typeface="Arial" panose="020B0604020202020204" pitchFamily="34" charset="0"/>
              </a:rPr>
              <a:t>).   </a:t>
            </a:r>
          </a:p>
          <a:p>
            <a:pPr>
              <a:spcBef>
                <a:spcPts val="400"/>
              </a:spcBef>
            </a:pPr>
            <a:endParaRPr lang="ru-RU" sz="1400" b="1" dirty="0">
              <a:solidFill>
                <a:srgbClr val="002060"/>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5F599048-E14F-4CDE-A227-BCD6D04C9810}"/>
              </a:ext>
            </a:extLst>
          </p:cNvPr>
          <p:cNvPicPr>
            <a:picLocks noChangeAspect="1"/>
          </p:cNvPicPr>
          <p:nvPr/>
        </p:nvPicPr>
        <p:blipFill>
          <a:blip r:embed="rId4"/>
          <a:stretch>
            <a:fillRect/>
          </a:stretch>
        </p:blipFill>
        <p:spPr>
          <a:xfrm>
            <a:off x="8182946" y="304801"/>
            <a:ext cx="3427163" cy="2797866"/>
          </a:xfrm>
          <a:prstGeom prst="rect">
            <a:avLst/>
          </a:prstGeom>
        </p:spPr>
      </p:pic>
    </p:spTree>
    <p:extLst>
      <p:ext uri="{BB962C8B-B14F-4D97-AF65-F5344CB8AC3E}">
        <p14:creationId xmlns:p14="http://schemas.microsoft.com/office/powerpoint/2010/main" val="380445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666016" y="177283"/>
            <a:ext cx="6894576" cy="1122190"/>
          </a:xfrm>
        </p:spPr>
        <p:txBody>
          <a:bodyPr anchor="b">
            <a:noAutofit/>
          </a:bodyPr>
          <a:lstStyle/>
          <a:p>
            <a:r>
              <a:rPr lang="uk-UA" sz="2400" b="1" dirty="0">
                <a:solidFill>
                  <a:srgbClr val="002060"/>
                </a:solidFill>
                <a:latin typeface="Arial" panose="020B0604020202020204" pitchFamily="34" charset="0"/>
                <a:cs typeface="Arial" panose="020B0604020202020204" pitchFamily="34" charset="0"/>
              </a:rPr>
              <a:t>І</a:t>
            </a:r>
            <a:r>
              <a:rPr lang="en-US" sz="2400" b="1" dirty="0">
                <a:solidFill>
                  <a:srgbClr val="002060"/>
                </a:solidFill>
                <a:latin typeface="Arial" panose="020B0604020202020204" pitchFamily="34" charset="0"/>
                <a:cs typeface="Arial" panose="020B0604020202020204" pitchFamily="34" charset="0"/>
              </a:rPr>
              <a:t>V</a:t>
            </a:r>
            <a:r>
              <a:rPr lang="uk-UA" sz="2400" b="1" dirty="0">
                <a:solidFill>
                  <a:srgbClr val="002060"/>
                </a:solidFill>
                <a:latin typeface="Arial" panose="020B0604020202020204" pitchFamily="34" charset="0"/>
                <a:cs typeface="Arial" panose="020B0604020202020204" pitchFamily="34" charset="0"/>
              </a:rPr>
              <a:t>.</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Окремі</a:t>
            </a:r>
            <a:r>
              <a:rPr lang="ru-RU" sz="2400" b="1" dirty="0">
                <a:solidFill>
                  <a:srgbClr val="002060"/>
                </a:solidFill>
                <a:latin typeface="Arial" panose="020B0604020202020204" pitchFamily="34" charset="0"/>
                <a:cs typeface="Arial" panose="020B0604020202020204" pitchFamily="34" charset="0"/>
              </a:rPr>
              <a:t> характеристики стану ринку </a:t>
            </a:r>
            <a:r>
              <a:rPr lang="ru-RU" sz="2400" b="1" dirty="0" err="1">
                <a:solidFill>
                  <a:srgbClr val="002060"/>
                </a:solidFill>
                <a:latin typeface="Arial" panose="020B0604020202020204" pitchFamily="34" charset="0"/>
                <a:cs typeface="Arial" panose="020B0604020202020204" pitchFamily="34" charset="0"/>
              </a:rPr>
              <a:t>праці</a:t>
            </a:r>
            <a:r>
              <a:rPr lang="ru-RU" sz="2400" b="1" dirty="0">
                <a:solidFill>
                  <a:srgbClr val="002060"/>
                </a:solidFill>
                <a:latin typeface="Arial" panose="020B0604020202020204" pitchFamily="34" charset="0"/>
                <a:cs typeface="Arial" panose="020B0604020202020204" pitchFamily="34" charset="0"/>
              </a:rPr>
              <a:t> та ринку </a:t>
            </a:r>
            <a:r>
              <a:rPr lang="ru-RU" sz="2400" b="1" dirty="0" err="1">
                <a:solidFill>
                  <a:srgbClr val="002060"/>
                </a:solidFill>
                <a:latin typeface="Arial" panose="020B0604020202020204" pitchFamily="34" charset="0"/>
                <a:cs typeface="Arial" panose="020B0604020202020204" pitchFamily="34" charset="0"/>
              </a:rPr>
              <a:t>освітніх</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послуг</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продовження</a:t>
            </a:r>
            <a:r>
              <a:rPr lang="ru-RU" sz="2400" b="1" dirty="0">
                <a:solidFill>
                  <a:srgbClr val="002060"/>
                </a:solidFill>
                <a:latin typeface="Arial" panose="020B0604020202020204" pitchFamily="34" charset="0"/>
                <a:cs typeface="Arial" panose="020B0604020202020204" pitchFamily="34" charset="0"/>
              </a:rPr>
              <a:t>)</a:t>
            </a:r>
            <a:endParaRPr lang="en-US" sz="20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666016" y="1428404"/>
            <a:ext cx="7386302" cy="4664486"/>
          </a:xfrm>
        </p:spPr>
        <p:txBody>
          <a:bodyPr>
            <a:normAutofit fontScale="92500" lnSpcReduction="10000"/>
          </a:bodyPr>
          <a:lstStyle/>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6. </a:t>
            </a:r>
            <a:r>
              <a:rPr lang="ru-RU" sz="1800" dirty="0" err="1">
                <a:solidFill>
                  <a:srgbClr val="002060"/>
                </a:solidFill>
                <a:latin typeface="Arial" panose="020B0604020202020204" pitchFamily="34" charset="0"/>
                <a:cs typeface="Arial" panose="020B0604020202020204" pitchFamily="34" charset="0"/>
              </a:rPr>
              <a:t>Продовжується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формування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Національної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системи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затверджено</a:t>
            </a:r>
            <a:r>
              <a:rPr lang="ru-RU" sz="1800" dirty="0">
                <a:solidFill>
                  <a:srgbClr val="002060"/>
                </a:solidFill>
                <a:latin typeface="Arial" panose="020B0604020202020204" pitchFamily="34" charset="0"/>
                <a:cs typeface="Arial" panose="020B0604020202020204" pitchFamily="34" charset="0"/>
              </a:rPr>
              <a:t> в </a:t>
            </a:r>
            <a:r>
              <a:rPr lang="ru-RU" sz="1800" dirty="0" err="1">
                <a:solidFill>
                  <a:srgbClr val="002060"/>
                </a:solidFill>
                <a:latin typeface="Arial" panose="020B0604020202020204" pitchFamily="34" charset="0"/>
                <a:cs typeface="Arial" panose="020B0604020202020204" pitchFamily="34" charset="0"/>
              </a:rPr>
              <a:t>країні</a:t>
            </a:r>
            <a:r>
              <a:rPr lang="ru-RU" sz="1800" dirty="0">
                <a:solidFill>
                  <a:srgbClr val="002060"/>
                </a:solidFill>
                <a:latin typeface="Arial" panose="020B0604020202020204" pitchFamily="34" charset="0"/>
                <a:cs typeface="Arial" panose="020B0604020202020204" pitchFamily="34" charset="0"/>
              </a:rPr>
              <a:t> станом на 01.10.2025 року 468 </a:t>
            </a:r>
            <a:r>
              <a:rPr lang="ru-RU" sz="1800" dirty="0" err="1">
                <a:solidFill>
                  <a:srgbClr val="002060"/>
                </a:solidFill>
                <a:latin typeface="Arial" panose="020B0604020202020204" pitchFamily="34" charset="0"/>
                <a:cs typeface="Arial" panose="020B0604020202020204" pitchFamily="34" charset="0"/>
              </a:rPr>
              <a:t>професійних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стандартів</a:t>
            </a:r>
            <a:r>
              <a:rPr lang="ru-RU" sz="1800" dirty="0">
                <a:solidFill>
                  <a:srgbClr val="002060"/>
                </a:solidFill>
                <a:latin typeface="Arial" panose="020B0604020202020204" pitchFamily="34" charset="0"/>
                <a:cs typeface="Arial" panose="020B0604020202020204" pitchFamily="34" charset="0"/>
              </a:rPr>
              <a:t> (ПС); </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 подано до </a:t>
            </a:r>
            <a:r>
              <a:rPr lang="ru-RU" sz="1800" dirty="0" err="1">
                <a:solidFill>
                  <a:srgbClr val="002060"/>
                </a:solidFill>
                <a:latin typeface="Arial" panose="020B0604020202020204" pitchFamily="34" charset="0"/>
                <a:cs typeface="Arial" panose="020B0604020202020204" pitchFamily="34" charset="0"/>
              </a:rPr>
              <a:t>НАКу</a:t>
            </a:r>
            <a:r>
              <a:rPr lang="ru-RU" sz="1800" dirty="0">
                <a:solidFill>
                  <a:srgbClr val="002060"/>
                </a:solidFill>
                <a:latin typeface="Arial" panose="020B0604020202020204" pitchFamily="34" charset="0"/>
                <a:cs typeface="Arial" panose="020B0604020202020204" pitchFamily="34" charset="0"/>
              </a:rPr>
              <a:t> 479 </a:t>
            </a:r>
            <a:r>
              <a:rPr lang="ru-RU" sz="1800" dirty="0" err="1">
                <a:solidFill>
                  <a:srgbClr val="002060"/>
                </a:solidFill>
                <a:latin typeface="Arial" panose="020B0604020202020204" pitchFamily="34" charset="0"/>
                <a:cs typeface="Arial" panose="020B0604020202020204" pitchFamily="34" charset="0"/>
              </a:rPr>
              <a:t>актуальних</a:t>
            </a:r>
            <a:r>
              <a:rPr lang="ru-RU" sz="1800" dirty="0">
                <a:solidFill>
                  <a:srgbClr val="002060"/>
                </a:solidFill>
                <a:latin typeface="Arial" panose="020B0604020202020204" pitchFamily="34" charset="0"/>
                <a:cs typeface="Arial" panose="020B0604020202020204" pitchFamily="34" charset="0"/>
              </a:rPr>
              <a:t> заявок на </a:t>
            </a:r>
            <a:r>
              <a:rPr lang="ru-RU" sz="1800" dirty="0" err="1">
                <a:solidFill>
                  <a:srgbClr val="002060"/>
                </a:solidFill>
                <a:latin typeface="Arial" panose="020B0604020202020204" pitchFamily="34" charset="0"/>
                <a:cs typeface="Arial" panose="020B0604020202020204" pitchFamily="34" charset="0"/>
              </a:rPr>
              <a:t>розроблення</a:t>
            </a:r>
            <a:r>
              <a:rPr lang="ru-RU" sz="1800" dirty="0">
                <a:solidFill>
                  <a:srgbClr val="002060"/>
                </a:solidFill>
                <a:latin typeface="Arial" panose="020B0604020202020204" pitchFamily="34" charset="0"/>
                <a:cs typeface="Arial" panose="020B0604020202020204" pitchFamily="34" charset="0"/>
              </a:rPr>
              <a:t> ПС;</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здійснюють</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оцінювання</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присвоєння</a:t>
            </a:r>
            <a:r>
              <a:rPr lang="ru-RU" sz="1800" dirty="0">
                <a:solidFill>
                  <a:srgbClr val="002060"/>
                </a:solidFill>
                <a:latin typeface="Arial" panose="020B0604020202020204" pitchFamily="34" charset="0"/>
                <a:cs typeface="Arial" panose="020B0604020202020204" pitchFamily="34" charset="0"/>
              </a:rPr>
              <a:t> 574 </a:t>
            </a:r>
            <a:r>
              <a:rPr lang="ru-RU" sz="1800" dirty="0" err="1">
                <a:solidFill>
                  <a:srgbClr val="002060"/>
                </a:solidFill>
                <a:latin typeface="Arial" panose="020B0604020202020204" pitchFamily="34" charset="0"/>
                <a:cs typeface="Arial" panose="020B0604020202020204" pitchFamily="34" charset="0"/>
              </a:rPr>
              <a:t>професійних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186 </a:t>
            </a:r>
            <a:r>
              <a:rPr lang="ru-RU" sz="1800" dirty="0" err="1">
                <a:solidFill>
                  <a:srgbClr val="002060"/>
                </a:solidFill>
                <a:latin typeface="Arial" panose="020B0604020202020204" pitchFamily="34" charset="0"/>
                <a:cs typeface="Arial" panose="020B0604020202020204" pitchFamily="34" charset="0"/>
              </a:rPr>
              <a:t>кваліфікаційних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центрів</a:t>
            </a:r>
            <a:r>
              <a:rPr lang="ru-RU" sz="18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7. </a:t>
            </a:r>
            <a:r>
              <a:rPr lang="ru-RU" sz="1800" dirty="0" err="1">
                <a:solidFill>
                  <a:srgbClr val="002060"/>
                </a:solidFill>
                <a:latin typeface="Arial" panose="020B0604020202020204" pitchFamily="34" charset="0"/>
                <a:cs typeface="Arial" panose="020B0604020202020204" pitchFamily="34" charset="0"/>
              </a:rPr>
              <a:t>Поряд</a:t>
            </a:r>
            <a:r>
              <a:rPr lang="ru-RU" sz="1800" dirty="0">
                <a:solidFill>
                  <a:srgbClr val="002060"/>
                </a:solidFill>
                <a:latin typeface="Arial" panose="020B0604020202020204" pitchFamily="34" charset="0"/>
                <a:cs typeface="Arial" panose="020B0604020202020204" pitchFamily="34" charset="0"/>
              </a:rPr>
              <a:t> з </a:t>
            </a:r>
            <a:r>
              <a:rPr lang="ru-RU" sz="1800" dirty="0" err="1">
                <a:solidFill>
                  <a:srgbClr val="002060"/>
                </a:solidFill>
                <a:latin typeface="Arial" panose="020B0604020202020204" pitchFamily="34" charset="0"/>
                <a:cs typeface="Arial" panose="020B0604020202020204" pitchFamily="34" charset="0"/>
              </a:rPr>
              <a:t>цим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проблемним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питанням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подальшої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гармонізації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вітчизняних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з аналогами в ЄС та </a:t>
            </a:r>
            <a:r>
              <a:rPr lang="ru-RU" sz="1800" dirty="0" err="1">
                <a:solidFill>
                  <a:srgbClr val="002060"/>
                </a:solidFill>
                <a:latin typeface="Arial" panose="020B0604020202020204" pitchFamily="34" charset="0"/>
                <a:cs typeface="Arial" panose="020B0604020202020204" pitchFamily="34" charset="0"/>
              </a:rPr>
              <a:t>навпаки</a:t>
            </a:r>
            <a:r>
              <a:rPr lang="ru-RU" sz="1800" dirty="0">
                <a:solidFill>
                  <a:srgbClr val="002060"/>
                </a:solidFill>
                <a:latin typeface="Arial" panose="020B0604020202020204" pitchFamily="34" charset="0"/>
                <a:cs typeface="Arial" panose="020B0604020202020204" pitchFamily="34" charset="0"/>
              </a:rPr>
              <a:t>, є </a:t>
            </a:r>
            <a:r>
              <a:rPr lang="ru-RU" sz="1800" dirty="0" err="1">
                <a:solidFill>
                  <a:srgbClr val="002060"/>
                </a:solidFill>
                <a:latin typeface="Arial" panose="020B0604020202020204" pitchFamily="34" charset="0"/>
                <a:cs typeface="Arial" panose="020B0604020202020204" pitchFamily="34" charset="0"/>
              </a:rPr>
              <a:t>їх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невизначеність</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розпорошеність</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Можна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стверджувати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що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повні</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часткові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розподіляються</a:t>
            </a:r>
            <a:r>
              <a:rPr lang="ru-RU" sz="1800" dirty="0">
                <a:solidFill>
                  <a:srgbClr val="002060"/>
                </a:solidFill>
                <a:latin typeface="Arial" panose="020B0604020202020204" pitchFamily="34" charset="0"/>
                <a:cs typeface="Arial" panose="020B0604020202020204" pitchFamily="34" charset="0"/>
              </a:rPr>
              <a:t> на </a:t>
            </a:r>
            <a:r>
              <a:rPr lang="ru-RU" sz="1800" dirty="0" err="1">
                <a:solidFill>
                  <a:srgbClr val="002060"/>
                </a:solidFill>
                <a:latin typeface="Arial" panose="020B0604020202020204" pitchFamily="34" charset="0"/>
                <a:cs typeface="Arial" panose="020B0604020202020204" pitchFamily="34" charset="0"/>
              </a:rPr>
              <a:t>такі</a:t>
            </a:r>
            <a:r>
              <a:rPr lang="ru-RU" sz="1800" dirty="0">
                <a:solidFill>
                  <a:srgbClr val="002060"/>
                </a:solidFill>
                <a:latin typeface="Arial" panose="020B0604020202020204" pitchFamily="34" charset="0"/>
                <a:cs typeface="Arial" panose="020B0604020202020204" pitchFamily="34" charset="0"/>
              </a:rPr>
              <a:t> типи за </a:t>
            </a:r>
            <a:r>
              <a:rPr lang="ru-RU" sz="1800" dirty="0" err="1">
                <a:solidFill>
                  <a:srgbClr val="002060"/>
                </a:solidFill>
                <a:latin typeface="Arial" panose="020B0604020202020204" pitchFamily="34" charset="0"/>
                <a:cs typeface="Arial" panose="020B0604020202020204" pitchFamily="34" charset="0"/>
              </a:rPr>
              <a:t>походженням</a:t>
            </a:r>
            <a:r>
              <a:rPr lang="ru-RU" sz="1800" dirty="0">
                <a:solidFill>
                  <a:srgbClr val="002060"/>
                </a:solidFill>
                <a:latin typeface="Arial" panose="020B0604020202020204" pitchFamily="34" charset="0"/>
                <a:cs typeface="Arial" panose="020B0604020202020204" pitchFamily="34" charset="0"/>
              </a:rPr>
              <a:t>, а </a:t>
            </a:r>
            <a:r>
              <a:rPr lang="ru-RU" sz="1800" dirty="0" err="1">
                <a:solidFill>
                  <a:srgbClr val="002060"/>
                </a:solidFill>
                <a:latin typeface="Arial" panose="020B0604020202020204" pitchFamily="34" charset="0"/>
                <a:cs typeface="Arial" panose="020B0604020202020204" pitchFamily="34" charset="0"/>
              </a:rPr>
              <a:t>саме</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визнані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кваліфікаційними</a:t>
            </a:r>
            <a:r>
              <a:rPr lang="ru-RU" sz="1800" dirty="0">
                <a:solidFill>
                  <a:srgbClr val="002060"/>
                </a:solidFill>
                <a:latin typeface="Arial" panose="020B0604020202020204" pitchFamily="34" charset="0"/>
                <a:cs typeface="Arial" panose="020B0604020202020204" pitchFamily="34" charset="0"/>
              </a:rPr>
              <a:t> центрами; закладами </a:t>
            </a:r>
            <a:r>
              <a:rPr lang="ru-RU" sz="1800" dirty="0" err="1">
                <a:solidFill>
                  <a:srgbClr val="002060"/>
                </a:solidFill>
                <a:latin typeface="Arial" panose="020B0604020202020204" pitchFamily="34" charset="0"/>
                <a:cs typeface="Arial" panose="020B0604020202020204" pitchFamily="34" charset="0"/>
              </a:rPr>
              <a:t>професійної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іншими</a:t>
            </a:r>
            <a:r>
              <a:rPr lang="ru-RU" sz="1800" dirty="0">
                <a:solidFill>
                  <a:srgbClr val="002060"/>
                </a:solidFill>
                <a:latin typeface="Arial" panose="020B0604020202020204" pitchFamily="34" charset="0"/>
                <a:cs typeface="Arial" panose="020B0604020202020204" pitchFamily="34" charset="0"/>
              </a:rPr>
              <a:t> провайдерами </a:t>
            </a:r>
            <a:r>
              <a:rPr lang="ru-RU" sz="1800" dirty="0" err="1">
                <a:solidFill>
                  <a:srgbClr val="002060"/>
                </a:solidFill>
                <a:latin typeface="Arial" panose="020B0604020202020204" pitchFamily="34" charset="0"/>
                <a:cs typeface="Arial" panose="020B0604020202020204" pitchFamily="34" charset="0"/>
              </a:rPr>
              <a:t>освітніх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послуг</a:t>
            </a:r>
            <a:r>
              <a:rPr lang="ru-RU" sz="1800" dirty="0">
                <a:solidFill>
                  <a:srgbClr val="002060"/>
                </a:solidFill>
                <a:latin typeface="Arial" panose="020B0604020202020204" pitchFamily="34" charset="0"/>
                <a:cs typeface="Arial" panose="020B0604020202020204" pitchFamily="34" charset="0"/>
              </a:rPr>
              <a:t>) до </a:t>
            </a:r>
            <a:r>
              <a:rPr lang="ru-RU" sz="1800" dirty="0" err="1">
                <a:solidFill>
                  <a:srgbClr val="002060"/>
                </a:solidFill>
                <a:latin typeface="Arial" panose="020B0604020202020204" pitchFamily="34" charset="0"/>
                <a:cs typeface="Arial" panose="020B0604020202020204" pitchFamily="34" charset="0"/>
              </a:rPr>
              <a:t>набрання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чинності</a:t>
            </a:r>
            <a:r>
              <a:rPr lang="ru-RU" sz="1800" dirty="0">
                <a:solidFill>
                  <a:srgbClr val="002060"/>
                </a:solidFill>
                <a:latin typeface="Arial" panose="020B0604020202020204" pitchFamily="34" charset="0"/>
                <a:cs typeface="Arial" panose="020B0604020202020204" pitchFamily="34" charset="0"/>
              </a:rPr>
              <a:t> ЗУ "Про </a:t>
            </a:r>
            <a:r>
              <a:rPr lang="ru-RU" sz="1800" dirty="0" err="1">
                <a:solidFill>
                  <a:srgbClr val="002060"/>
                </a:solidFill>
                <a:latin typeface="Arial" panose="020B0604020202020204" pitchFamily="34" charset="0"/>
                <a:cs typeface="Arial" panose="020B0604020202020204" pitchFamily="34" charset="0"/>
              </a:rPr>
              <a:t>професійну</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освіту</a:t>
            </a:r>
            <a:r>
              <a:rPr lang="ru-RU" sz="1800" dirty="0">
                <a:solidFill>
                  <a:srgbClr val="002060"/>
                </a:solidFill>
                <a:latin typeface="Arial" panose="020B0604020202020204" pitchFamily="34" charset="0"/>
                <a:cs typeface="Arial" panose="020B0604020202020204" pitchFamily="34" charset="0"/>
              </a:rPr>
              <a:t>"; центрами </a:t>
            </a:r>
            <a:r>
              <a:rPr lang="ru-RU" sz="1800" dirty="0" err="1">
                <a:solidFill>
                  <a:srgbClr val="002060"/>
                </a:solidFill>
                <a:latin typeface="Arial" panose="020B0604020202020204" pitchFamily="34" charset="0"/>
                <a:cs typeface="Arial" panose="020B0604020202020204" pitchFamily="34" charset="0"/>
              </a:rPr>
              <a:t>професійної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ДСЗ; ЗВО "за </a:t>
            </a:r>
            <a:r>
              <a:rPr lang="ru-RU" sz="1800" dirty="0" err="1">
                <a:solidFill>
                  <a:srgbClr val="002060"/>
                </a:solidFill>
                <a:latin typeface="Arial" panose="020B0604020202020204" pitchFamily="34" charset="0"/>
                <a:cs typeface="Arial" panose="020B0604020202020204" pitchFamily="34" charset="0"/>
              </a:rPr>
              <a:t>регульованими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професіями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іншими</a:t>
            </a:r>
            <a:r>
              <a:rPr lang="ru-RU" sz="1800" dirty="0">
                <a:solidFill>
                  <a:srgbClr val="002060"/>
                </a:solidFill>
                <a:latin typeface="Arial" panose="020B0604020202020204" pitchFamily="34" charset="0"/>
                <a:cs typeface="Arial" panose="020B0604020202020204" pitchFamily="34" charset="0"/>
              </a:rPr>
              <a:t> провайдерами з </a:t>
            </a:r>
            <a:r>
              <a:rPr lang="ru-RU" sz="1800" dirty="0" err="1">
                <a:solidFill>
                  <a:srgbClr val="002060"/>
                </a:solidFill>
                <a:latin typeface="Arial" panose="020B0604020202020204" pitchFamily="34" charset="0"/>
                <a:cs typeface="Arial" panose="020B0604020202020204" pitchFamily="34" charset="0"/>
              </a:rPr>
              <a:t>оцінювання</a:t>
            </a:r>
            <a:r>
              <a:rPr lang="ru-RU" sz="1800" dirty="0">
                <a:solidFill>
                  <a:srgbClr val="002060"/>
                </a:solidFill>
                <a:latin typeface="Arial" panose="020B0604020202020204" pitchFamily="34" charset="0"/>
                <a:cs typeface="Arial" panose="020B0604020202020204" pitchFamily="34" charset="0"/>
              </a:rPr>
              <a:t> за "</a:t>
            </a:r>
            <a:r>
              <a:rPr lang="ru-RU" sz="1800" dirty="0" err="1">
                <a:solidFill>
                  <a:srgbClr val="002060"/>
                </a:solidFill>
                <a:latin typeface="Arial" panose="020B0604020202020204" pitchFamily="34" charset="0"/>
                <a:cs typeface="Arial" panose="020B0604020202020204" pitchFamily="34" charset="0"/>
              </a:rPr>
              <a:t>регульованими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професіями</a:t>
            </a:r>
            <a:r>
              <a:rPr lang="ru-RU" sz="1800" dirty="0">
                <a:solidFill>
                  <a:srgbClr val="002060"/>
                </a:solidFill>
                <a:latin typeface="Arial" panose="020B0604020202020204" pitchFamily="34" charset="0"/>
                <a:cs typeface="Arial" panose="020B0604020202020204" pitchFamily="34" charset="0"/>
              </a:rPr>
              <a:t>"; ЗВО за </a:t>
            </a:r>
            <a:r>
              <a:rPr lang="ru-RU" sz="1800" dirty="0" err="1">
                <a:solidFill>
                  <a:srgbClr val="002060"/>
                </a:solidFill>
                <a:latin typeface="Arial" panose="020B0604020202020204" pitchFamily="34" charset="0"/>
                <a:cs typeface="Arial" panose="020B0604020202020204" pitchFamily="34" charset="0"/>
              </a:rPr>
              <a:t>присвоєнням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при </a:t>
            </a:r>
            <a:r>
              <a:rPr lang="ru-RU" sz="1800" dirty="0" err="1">
                <a:solidFill>
                  <a:srgbClr val="002060"/>
                </a:solidFill>
                <a:latin typeface="Arial" panose="020B0604020202020204" pitchFamily="34" charset="0"/>
                <a:cs typeface="Arial" panose="020B0604020202020204" pitchFamily="34" charset="0"/>
              </a:rPr>
              <a:t>відсутності</a:t>
            </a:r>
            <a:r>
              <a:rPr lang="ru-RU" sz="1800" dirty="0">
                <a:solidFill>
                  <a:srgbClr val="002060"/>
                </a:solidFill>
                <a:latin typeface="Arial" panose="020B0604020202020204" pitchFamily="34" charset="0"/>
                <a:cs typeface="Arial" panose="020B0604020202020204" pitchFamily="34" charset="0"/>
              </a:rPr>
              <a:t> ПС у </a:t>
            </a:r>
            <a:r>
              <a:rPr lang="ru-RU" sz="1800" dirty="0" err="1">
                <a:solidFill>
                  <a:srgbClr val="002060"/>
                </a:solidFill>
                <a:latin typeface="Arial" panose="020B0604020202020204" pitchFamily="34" charset="0"/>
                <a:cs typeface="Arial" panose="020B0604020202020204" pitchFamily="34" charset="0"/>
              </a:rPr>
              <a:t>розрізі</a:t>
            </a:r>
            <a:r>
              <a:rPr lang="ru-RU" sz="1800" dirty="0">
                <a:solidFill>
                  <a:srgbClr val="002060"/>
                </a:solidFill>
                <a:latin typeface="Arial" panose="020B0604020202020204" pitchFamily="34" charset="0"/>
                <a:cs typeface="Arial" panose="020B0604020202020204" pitchFamily="34" charset="0"/>
              </a:rPr>
              <a:t> кожного ЗВО; закладами </a:t>
            </a:r>
            <a:r>
              <a:rPr lang="ru-RU" sz="1800" dirty="0" err="1">
                <a:solidFill>
                  <a:srgbClr val="002060"/>
                </a:solidFill>
                <a:latin typeface="Arial" panose="020B0604020202020204" pitchFamily="34" charset="0"/>
                <a:cs typeface="Arial" panose="020B0604020202020204" pitchFamily="34" charset="0"/>
              </a:rPr>
              <a:t>фахової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передвищої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за "</a:t>
            </a:r>
            <a:r>
              <a:rPr lang="ru-RU" sz="1800" dirty="0" err="1">
                <a:solidFill>
                  <a:srgbClr val="002060"/>
                </a:solidFill>
                <a:latin typeface="Arial" panose="020B0604020202020204" pitchFamily="34" charset="0"/>
                <a:cs typeface="Arial" panose="020B0604020202020204" pitchFamily="34" charset="0"/>
              </a:rPr>
              <a:t>регульованими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професіями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тощо</a:t>
            </a: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154955" y="3237722"/>
            <a:ext cx="3508308" cy="1272143"/>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pPr>
              <a:spcBef>
                <a:spcPts val="400"/>
              </a:spcBef>
            </a:pPr>
            <a:r>
              <a:rPr lang="uk-UA"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Аналітична</a:t>
            </a:r>
            <a:r>
              <a:rPr lang="ru-RU" sz="1400" b="1" dirty="0">
                <a:solidFill>
                  <a:srgbClr val="002060"/>
                </a:solidFill>
                <a:latin typeface="Arial" panose="020B0604020202020204" pitchFamily="34" charset="0"/>
                <a:cs typeface="Arial" panose="020B0604020202020204" pitchFamily="34" charset="0"/>
              </a:rPr>
              <a:t> записка «</a:t>
            </a:r>
            <a:r>
              <a:rPr lang="ru-RU" sz="1400" b="1" dirty="0" err="1">
                <a:solidFill>
                  <a:srgbClr val="002060"/>
                </a:solidFill>
                <a:latin typeface="Arial" panose="020B0604020202020204" pitchFamily="34" charset="0"/>
                <a:cs typeface="Arial" panose="020B0604020202020204" pitchFamily="34" charset="0"/>
              </a:rPr>
              <a:t>Аналіз</a:t>
            </a:r>
            <a:r>
              <a:rPr lang="ru-RU" sz="1400" b="1" dirty="0">
                <a:solidFill>
                  <a:srgbClr val="002060"/>
                </a:solidFill>
                <a:latin typeface="Arial" panose="020B0604020202020204" pitchFamily="34" charset="0"/>
                <a:cs typeface="Arial" panose="020B0604020202020204" pitchFamily="34" charset="0"/>
              </a:rPr>
              <a:t> стану </a:t>
            </a:r>
            <a:r>
              <a:rPr lang="ru-RU" sz="1400" b="1" dirty="0" err="1">
                <a:solidFill>
                  <a:srgbClr val="002060"/>
                </a:solidFill>
                <a:latin typeface="Arial" panose="020B0604020202020204" pitchFamily="34" charset="0"/>
                <a:cs typeface="Arial" panose="020B0604020202020204" pitchFamily="34" charset="0"/>
              </a:rPr>
              <a:t>міграційних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процесів</a:t>
            </a:r>
            <a:r>
              <a:rPr lang="ru-RU" sz="1400" b="1" dirty="0">
                <a:solidFill>
                  <a:srgbClr val="002060"/>
                </a:solidFill>
                <a:latin typeface="Arial" panose="020B0604020202020204" pitchFamily="34" charset="0"/>
                <a:cs typeface="Arial" panose="020B0604020202020204" pitchFamily="34" charset="0"/>
              </a:rPr>
              <a:t> в </a:t>
            </a:r>
            <a:r>
              <a:rPr lang="ru-RU" sz="1400" b="1" dirty="0" err="1">
                <a:solidFill>
                  <a:srgbClr val="002060"/>
                </a:solidFill>
                <a:latin typeface="Arial" panose="020B0604020202020204" pitchFamily="34" charset="0"/>
                <a:cs typeface="Arial" panose="020B0604020202020204" pitchFamily="34" charset="0"/>
              </a:rPr>
              <a:t>Україні</a:t>
            </a:r>
            <a:r>
              <a:rPr lang="ru-RU" sz="1400" b="1" dirty="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hlinkClick r:id="rId3"/>
              </a:rPr>
              <a:t>https://horizon.iea.gov.ua</a:t>
            </a:r>
            <a:r>
              <a:rPr lang="ru-RU" sz="1400" b="1" dirty="0">
                <a:solidFill>
                  <a:srgbClr val="002060"/>
                </a:solidFill>
                <a:latin typeface="Arial" panose="020B0604020202020204" pitchFamily="34" charset="0"/>
                <a:cs typeface="Arial" panose="020B0604020202020204" pitchFamily="34" charset="0"/>
              </a:rPr>
              <a:t>).   </a:t>
            </a:r>
          </a:p>
          <a:p>
            <a:pPr>
              <a:spcBef>
                <a:spcPts val="400"/>
              </a:spcBef>
            </a:pPr>
            <a:endParaRPr lang="ru-RU" sz="1400" b="1" dirty="0">
              <a:solidFill>
                <a:srgbClr val="002060"/>
              </a:solidFill>
              <a:latin typeface="Arial" panose="020B0604020202020204" pitchFamily="34" charset="0"/>
              <a:cs typeface="Arial" panose="020B0604020202020204" pitchFamily="34" charset="0"/>
            </a:endParaRPr>
          </a:p>
        </p:txBody>
      </p:sp>
      <p:pic>
        <p:nvPicPr>
          <p:cNvPr id="9" name="Рисунок 8" descr="Изображение выглядит как мультфильм, иллюстрация, дизайн, искусство&#10;&#10;Автоматически созданное описание">
            <a:extLst>
              <a:ext uri="{FF2B5EF4-FFF2-40B4-BE49-F238E27FC236}">
                <a16:creationId xmlns:a16="http://schemas.microsoft.com/office/drawing/2014/main" id="{2F90FD83-6C05-4EEA-8D4F-78FE99EC2BC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54955" y="285750"/>
            <a:ext cx="3464391" cy="2330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820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345233" y="177282"/>
            <a:ext cx="8322905" cy="1408921"/>
          </a:xfrm>
        </p:spPr>
        <p:txBody>
          <a:bodyPr anchor="b">
            <a:noAutofit/>
          </a:bodyPr>
          <a:lstStyle/>
          <a:p>
            <a:r>
              <a:rPr lang="en-US" sz="2400" b="1" dirty="0">
                <a:solidFill>
                  <a:srgbClr val="002060"/>
                </a:solidFill>
                <a:latin typeface="Arial" panose="020B0604020202020204" pitchFamily="34" charset="0"/>
                <a:cs typeface="Arial" panose="020B0604020202020204" pitchFamily="34" charset="0"/>
              </a:rPr>
              <a:t>V. </a:t>
            </a:r>
            <a:r>
              <a:rPr lang="uk-UA" sz="2400" b="1" dirty="0">
                <a:solidFill>
                  <a:srgbClr val="002060"/>
                </a:solidFill>
                <a:latin typeface="Arial" panose="020B0604020202020204" pitchFamily="34" charset="0"/>
                <a:cs typeface="Arial" panose="020B0604020202020204" pitchFamily="34" charset="0"/>
              </a:rPr>
              <a:t>Співставлення вітчизняних кваліфікацій з відповідниками ЄС </a:t>
            </a:r>
            <a:br>
              <a:rPr lang="uk-UA" sz="2400" b="1" dirty="0">
                <a:solidFill>
                  <a:srgbClr val="002060"/>
                </a:solidFill>
                <a:latin typeface="Arial" panose="020B0604020202020204" pitchFamily="34" charset="0"/>
                <a:cs typeface="Arial" panose="020B0604020202020204" pitchFamily="34" charset="0"/>
              </a:rPr>
            </a:br>
            <a:r>
              <a:rPr lang="uk-UA" sz="2400" b="1" dirty="0">
                <a:solidFill>
                  <a:srgbClr val="002060"/>
                </a:solidFill>
                <a:latin typeface="Arial" panose="020B0604020202020204" pitchFamily="34" charset="0"/>
                <a:cs typeface="Arial" panose="020B0604020202020204" pitchFamily="34" charset="0"/>
              </a:rPr>
              <a:t>через Європейська багатомовна класифікація навичок, компетенцій та занять (</a:t>
            </a:r>
            <a:r>
              <a:rPr lang="en-US" sz="2400" b="1" dirty="0">
                <a:solidFill>
                  <a:srgbClr val="002060"/>
                </a:solidFill>
                <a:latin typeface="Arial" panose="020B0604020202020204" pitchFamily="34" charset="0"/>
                <a:cs typeface="Arial" panose="020B0604020202020204" pitchFamily="34" charset="0"/>
              </a:rPr>
              <a:t>ESCO) </a:t>
            </a:r>
            <a:endParaRPr lang="en-US" sz="20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528737" y="1819468"/>
            <a:ext cx="7113034" cy="4264091"/>
          </a:xfrm>
        </p:spPr>
        <p:txBody>
          <a:bodyPr>
            <a:normAutofit lnSpcReduction="10000"/>
          </a:bodyPr>
          <a:lstStyle/>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1. Для </a:t>
            </a:r>
            <a:r>
              <a:rPr lang="ru-RU" sz="1800" dirty="0" err="1">
                <a:solidFill>
                  <a:srgbClr val="002060"/>
                </a:solidFill>
                <a:latin typeface="Arial" panose="020B0604020202020204" pitchFamily="34" charset="0"/>
                <a:cs typeface="Arial" panose="020B0604020202020204" pitchFamily="34" charset="0"/>
              </a:rPr>
              <a:t>проведення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співставлення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вітчизняних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аналогами в </a:t>
            </a:r>
            <a:r>
              <a:rPr lang="en-US" sz="1800" dirty="0">
                <a:solidFill>
                  <a:srgbClr val="002060"/>
                </a:solidFill>
                <a:latin typeface="Arial" panose="020B0604020202020204" pitchFamily="34" charset="0"/>
                <a:cs typeface="Arial" panose="020B0604020202020204" pitchFamily="34" charset="0"/>
              </a:rPr>
              <a:t>ESCO, </a:t>
            </a:r>
            <a:r>
              <a:rPr lang="ru-RU" sz="1800" dirty="0">
                <a:solidFill>
                  <a:srgbClr val="002060"/>
                </a:solidFill>
                <a:latin typeface="Arial" panose="020B0604020202020204" pitchFamily="34" charset="0"/>
                <a:cs typeface="Arial" panose="020B0604020202020204" pitchFamily="34" charset="0"/>
              </a:rPr>
              <a:t>перш за все, треба </a:t>
            </a:r>
            <a:r>
              <a:rPr lang="ru-RU" sz="1800" dirty="0" err="1">
                <a:solidFill>
                  <a:srgbClr val="002060"/>
                </a:solidFill>
                <a:latin typeface="Arial" panose="020B0604020202020204" pitchFamily="34" charset="0"/>
                <a:cs typeface="Arial" panose="020B0604020202020204" pitchFamily="34" charset="0"/>
              </a:rPr>
              <a:t>сформувати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їх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опис</a:t>
            </a:r>
            <a:r>
              <a:rPr lang="ru-RU" sz="1800" dirty="0">
                <a:solidFill>
                  <a:srgbClr val="002060"/>
                </a:solidFill>
                <a:latin typeface="Arial" panose="020B0604020202020204" pitchFamily="34" charset="0"/>
                <a:cs typeface="Arial" panose="020B0604020202020204" pitchFamily="34" charset="0"/>
              </a:rPr>
              <a:t> у </a:t>
            </a:r>
            <a:r>
              <a:rPr lang="ru-RU" sz="1800" dirty="0" err="1">
                <a:solidFill>
                  <a:srgbClr val="002060"/>
                </a:solidFill>
                <a:latin typeface="Arial" panose="020B0604020202020204" pitchFamily="34" charset="0"/>
                <a:cs typeface="Arial" panose="020B0604020202020204" pitchFamily="34" charset="0"/>
              </a:rPr>
              <a:t>порівняльному</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форматі</a:t>
            </a:r>
            <a:r>
              <a:rPr lang="ru-RU" sz="1800" dirty="0">
                <a:solidFill>
                  <a:srgbClr val="002060"/>
                </a:solidFill>
                <a:latin typeface="Arial" panose="020B0604020202020204" pitchFamily="34" charset="0"/>
                <a:cs typeface="Arial" panose="020B0604020202020204" pitchFamily="34" charset="0"/>
              </a:rPr>
              <a:t>. А </a:t>
            </a:r>
            <a:r>
              <a:rPr lang="ru-RU" sz="1800" dirty="0" err="1">
                <a:solidFill>
                  <a:srgbClr val="002060"/>
                </a:solidFill>
                <a:latin typeface="Arial" panose="020B0604020202020204" pitchFamily="34" charset="0"/>
                <a:cs typeface="Arial" panose="020B0604020202020204" pitchFamily="34" charset="0"/>
              </a:rPr>
              <a:t>саме</a:t>
            </a:r>
            <a:r>
              <a:rPr lang="ru-RU" sz="1800" dirty="0">
                <a:solidFill>
                  <a:srgbClr val="002060"/>
                </a:solidFill>
                <a:latin typeface="Arial" panose="020B0604020202020204" pitchFamily="34" charset="0"/>
                <a:cs typeface="Arial" panose="020B0604020202020204" pitchFamily="34" charset="0"/>
              </a:rPr>
              <a:t>: </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І. </a:t>
            </a:r>
            <a:r>
              <a:rPr lang="ru-RU" sz="1800" dirty="0" err="1">
                <a:solidFill>
                  <a:srgbClr val="002060"/>
                </a:solidFill>
                <a:latin typeface="Arial" panose="020B0604020202020204" pitchFamily="34" charset="0"/>
                <a:cs typeface="Arial" panose="020B0604020202020204" pitchFamily="34" charset="0"/>
              </a:rPr>
              <a:t>Загальні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положення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Назва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Мета. Код. Тип. </a:t>
            </a:r>
            <a:r>
              <a:rPr lang="ru-RU" sz="1800" dirty="0" err="1">
                <a:solidFill>
                  <a:srgbClr val="002060"/>
                </a:solidFill>
                <a:latin typeface="Arial" panose="020B0604020202020204" pitchFamily="34" charset="0"/>
                <a:cs typeface="Arial" panose="020B0604020202020204" pitchFamily="34" charset="0"/>
              </a:rPr>
              <a:t>Рівень</a:t>
            </a:r>
            <a:r>
              <a:rPr lang="ru-RU" sz="1800" dirty="0">
                <a:solidFill>
                  <a:srgbClr val="002060"/>
                </a:solidFill>
                <a:latin typeface="Arial" panose="020B0604020202020204" pitchFamily="34" charset="0"/>
                <a:cs typeface="Arial" panose="020B0604020202020204" pitchFamily="34" charset="0"/>
              </a:rPr>
              <a:t> НРК/ЄРК. </a:t>
            </a:r>
            <a:r>
              <a:rPr lang="ru-RU" sz="1800" dirty="0" err="1">
                <a:solidFill>
                  <a:srgbClr val="002060"/>
                </a:solidFill>
                <a:latin typeface="Arial" panose="020B0604020202020204" pitchFamily="34" charset="0"/>
                <a:cs typeface="Arial" panose="020B0604020202020204" pitchFamily="34" charset="0"/>
              </a:rPr>
              <a:t>Обсяг</a:t>
            </a:r>
            <a:r>
              <a:rPr lang="ru-RU" sz="1800" dirty="0">
                <a:solidFill>
                  <a:srgbClr val="002060"/>
                </a:solidFill>
                <a:latin typeface="Arial" panose="020B0604020202020204" pitchFamily="34" charset="0"/>
                <a:cs typeface="Arial" panose="020B0604020202020204" pitchFamily="34" charset="0"/>
              </a:rPr>
              <a:t> (в кредитах).  Орган, </a:t>
            </a:r>
            <a:r>
              <a:rPr lang="ru-RU" sz="1800" dirty="0" err="1">
                <a:solidFill>
                  <a:srgbClr val="002060"/>
                </a:solidFill>
                <a:latin typeface="Arial" panose="020B0604020202020204" pitchFamily="34" charset="0"/>
                <a:cs typeface="Arial" panose="020B0604020202020204" pitchFamily="34" charset="0"/>
              </a:rPr>
              <a:t>який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присвоює</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кваліфікацію</a:t>
            </a:r>
            <a:r>
              <a:rPr lang="ru-RU" sz="1800" dirty="0">
                <a:solidFill>
                  <a:srgbClr val="002060"/>
                </a:solidFill>
                <a:latin typeface="Arial" panose="020B0604020202020204" pitchFamily="34" charset="0"/>
                <a:cs typeface="Arial" panose="020B0604020202020204" pitchFamily="34" charset="0"/>
              </a:rPr>
              <a:t>. Орган, </a:t>
            </a:r>
            <a:r>
              <a:rPr lang="ru-RU" sz="1800" dirty="0" err="1">
                <a:solidFill>
                  <a:srgbClr val="002060"/>
                </a:solidFill>
                <a:latin typeface="Arial" panose="020B0604020202020204" pitchFamily="34" charset="0"/>
                <a:cs typeface="Arial" panose="020B0604020202020204" pitchFamily="34" charset="0"/>
              </a:rPr>
              <a:t>який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здійснює</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навчання</a:t>
            </a:r>
            <a:r>
              <a:rPr lang="ru-RU" sz="1800" dirty="0">
                <a:solidFill>
                  <a:srgbClr val="002060"/>
                </a:solidFill>
                <a:latin typeface="Arial" panose="020B0604020202020204" pitchFamily="34" charset="0"/>
                <a:cs typeface="Arial" panose="020B0604020202020204" pitchFamily="34" charset="0"/>
              </a:rPr>
              <a:t> (тип закладу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тощо</a:t>
            </a:r>
            <a:r>
              <a:rPr lang="ru-RU" sz="1800" dirty="0">
                <a:solidFill>
                  <a:srgbClr val="002060"/>
                </a:solidFill>
                <a:latin typeface="Arial" panose="020B0604020202020204" pitchFamily="34" charset="0"/>
                <a:cs typeface="Arial" panose="020B0604020202020204" pitchFamily="34" charset="0"/>
              </a:rPr>
              <a:t>). Орган, </a:t>
            </a:r>
            <a:r>
              <a:rPr lang="ru-RU" sz="1800" dirty="0" err="1">
                <a:solidFill>
                  <a:srgbClr val="002060"/>
                </a:solidFill>
                <a:latin typeface="Arial" panose="020B0604020202020204" pitchFamily="34" charset="0"/>
                <a:cs typeface="Arial" panose="020B0604020202020204" pitchFamily="34" charset="0"/>
              </a:rPr>
              <a:t>який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здійснює</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зовнішнє</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забезпечення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якості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Доступ до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наявність</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регулювання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законодавчо-нормативними</a:t>
            </a:r>
            <a:r>
              <a:rPr lang="ru-RU" sz="1800" dirty="0">
                <a:solidFill>
                  <a:srgbClr val="002060"/>
                </a:solidFill>
                <a:latin typeface="Arial" panose="020B0604020202020204" pitchFamily="34" charset="0"/>
                <a:cs typeface="Arial" panose="020B0604020202020204" pitchFamily="34" charset="0"/>
              </a:rPr>
              <a:t> актами). </a:t>
            </a:r>
            <a:r>
              <a:rPr lang="ru-RU" sz="1800" dirty="0" err="1">
                <a:solidFill>
                  <a:srgbClr val="002060"/>
                </a:solidFill>
                <a:latin typeface="Arial" panose="020B0604020202020204" pitchFamily="34" charset="0"/>
                <a:cs typeface="Arial" panose="020B0604020202020204" pitchFamily="34" charset="0"/>
              </a:rPr>
              <a:t>Джерело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інформації</a:t>
            </a:r>
            <a:r>
              <a:rPr lang="ru-RU" sz="1800" dirty="0">
                <a:solidFill>
                  <a:srgbClr val="002060"/>
                </a:solidFill>
                <a:latin typeface="Arial" panose="020B0604020202020204" pitchFamily="34" charset="0"/>
                <a:cs typeface="Arial" panose="020B0604020202020204" pitchFamily="34" charset="0"/>
              </a:rPr>
              <a:t> про </a:t>
            </a:r>
            <a:r>
              <a:rPr lang="ru-RU" sz="1800" dirty="0" err="1">
                <a:solidFill>
                  <a:srgbClr val="002060"/>
                </a:solidFill>
                <a:latin typeface="Arial" panose="020B0604020202020204" pitchFamily="34" charset="0"/>
                <a:cs typeface="Arial" panose="020B0604020202020204" pitchFamily="34" charset="0"/>
              </a:rPr>
              <a:t>кваліфікацію</a:t>
            </a:r>
            <a:r>
              <a:rPr lang="ru-RU" sz="1800" dirty="0">
                <a:solidFill>
                  <a:srgbClr val="002060"/>
                </a:solidFill>
                <a:latin typeface="Arial" panose="020B0604020202020204" pitchFamily="34" charset="0"/>
                <a:cs typeface="Arial" panose="020B0604020202020204" pitchFamily="34" charset="0"/>
              </a:rPr>
              <a:t>. Дата </a:t>
            </a:r>
            <a:r>
              <a:rPr lang="ru-RU" sz="1800" dirty="0" err="1">
                <a:solidFill>
                  <a:srgbClr val="002060"/>
                </a:solidFill>
                <a:latin typeface="Arial" panose="020B0604020202020204" pitchFamily="34" charset="0"/>
                <a:cs typeface="Arial" panose="020B0604020202020204" pitchFamily="34" charset="0"/>
              </a:rPr>
              <a:t>затвердження</a:t>
            </a:r>
            <a:r>
              <a:rPr lang="ru-RU" sz="1800" dirty="0">
                <a:solidFill>
                  <a:srgbClr val="002060"/>
                </a:solidFill>
                <a:latin typeface="Arial" panose="020B0604020202020204" pitchFamily="34" charset="0"/>
                <a:cs typeface="Arial" panose="020B0604020202020204" pitchFamily="34" charset="0"/>
              </a:rPr>
              <a:t> та орган, </a:t>
            </a:r>
            <a:r>
              <a:rPr lang="ru-RU" sz="1800" dirty="0" err="1">
                <a:solidFill>
                  <a:srgbClr val="002060"/>
                </a:solidFill>
                <a:latin typeface="Arial" panose="020B0604020202020204" pitchFamily="34" charset="0"/>
                <a:cs typeface="Arial" panose="020B0604020202020204" pitchFamily="34" charset="0"/>
              </a:rPr>
              <a:t>що</a:t>
            </a:r>
            <a:r>
              <a:rPr lang="ru-RU" sz="1800" dirty="0">
                <a:solidFill>
                  <a:srgbClr val="002060"/>
                </a:solidFill>
                <a:latin typeface="Arial" panose="020B0604020202020204" pitchFamily="34" charset="0"/>
                <a:cs typeface="Arial" panose="020B0604020202020204" pitchFamily="34" charset="0"/>
              </a:rPr>
              <a:t> затвердив. </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ІІ. </a:t>
            </a:r>
            <a:r>
              <a:rPr lang="ru-RU" sz="1800" dirty="0" err="1">
                <a:solidFill>
                  <a:srgbClr val="002060"/>
                </a:solidFill>
                <a:latin typeface="Arial" panose="020B0604020202020204" pitchFamily="34" charset="0"/>
                <a:cs typeface="Arial" panose="020B0604020202020204" pitchFamily="34" charset="0"/>
              </a:rPr>
              <a:t>Профіль</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Міжнародна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класифікація</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ISCED-F (</a:t>
            </a:r>
            <a:r>
              <a:rPr lang="ru-RU" sz="1800" dirty="0" err="1">
                <a:solidFill>
                  <a:srgbClr val="002060"/>
                </a:solidFill>
                <a:latin typeface="Arial" panose="020B0604020202020204" pitchFamily="34" charset="0"/>
                <a:cs typeface="Arial" panose="020B0604020202020204" pitchFamily="34" charset="0"/>
              </a:rPr>
              <a:t>посилання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Назва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професії</a:t>
            </a:r>
            <a:r>
              <a:rPr lang="ru-RU" sz="1800" dirty="0">
                <a:solidFill>
                  <a:srgbClr val="002060"/>
                </a:solidFill>
                <a:latin typeface="Arial" panose="020B0604020202020204" pitchFamily="34" charset="0"/>
                <a:cs typeface="Arial" panose="020B0604020202020204" pitchFamily="34" charset="0"/>
              </a:rPr>
              <a:t> та код (</a:t>
            </a:r>
            <a:r>
              <a:rPr lang="ru-RU" sz="1800" dirty="0" err="1">
                <a:solidFill>
                  <a:srgbClr val="002060"/>
                </a:solidFill>
                <a:latin typeface="Arial" panose="020B0604020202020204" pitchFamily="34" charset="0"/>
                <a:cs typeface="Arial" panose="020B0604020202020204" pitchFamily="34" charset="0"/>
              </a:rPr>
              <a:t>згідно</a:t>
            </a:r>
            <a:r>
              <a:rPr lang="ru-RU" sz="1800" dirty="0">
                <a:solidFill>
                  <a:srgbClr val="002060"/>
                </a:solidFill>
                <a:latin typeface="Arial" panose="020B0604020202020204" pitchFamily="34" charset="0"/>
                <a:cs typeface="Arial" panose="020B0604020202020204" pitchFamily="34" charset="0"/>
              </a:rPr>
              <a:t> з </a:t>
            </a:r>
            <a:r>
              <a:rPr lang="ru-RU" sz="1800" dirty="0" err="1">
                <a:solidFill>
                  <a:srgbClr val="002060"/>
                </a:solidFill>
                <a:latin typeface="Arial" panose="020B0604020202020204" pitchFamily="34" charset="0"/>
                <a:cs typeface="Arial" panose="020B0604020202020204" pitchFamily="34" charset="0"/>
              </a:rPr>
              <a:t>Класифікатором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a:t>
            </a:r>
            <a:r>
              <a:rPr lang="ru-RU" sz="1800" dirty="0">
                <a:solidFill>
                  <a:srgbClr val="002060"/>
                </a:solidFill>
                <a:latin typeface="Arial" panose="020B0604020202020204" pitchFamily="34" charset="0"/>
                <a:cs typeface="Arial" panose="020B0604020202020204" pitchFamily="34" charset="0"/>
              </a:rPr>
              <a:t> ДК 003:2010) (за потреби). </a:t>
            </a:r>
            <a:r>
              <a:rPr lang="ru-RU" sz="1800" dirty="0" err="1">
                <a:solidFill>
                  <a:srgbClr val="002060"/>
                </a:solidFill>
                <a:latin typeface="Arial" panose="020B0604020202020204" pitchFamily="34" charset="0"/>
                <a:cs typeface="Arial" panose="020B0604020202020204" pitchFamily="34" charset="0"/>
              </a:rPr>
              <a:t>Назва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професії</a:t>
            </a:r>
            <a:r>
              <a:rPr lang="ru-RU" sz="1800" dirty="0">
                <a:solidFill>
                  <a:srgbClr val="002060"/>
                </a:solidFill>
                <a:latin typeface="Arial" panose="020B0604020202020204" pitchFamily="34" charset="0"/>
                <a:cs typeface="Arial" panose="020B0604020202020204" pitchFamily="34" charset="0"/>
              </a:rPr>
              <a:t>(й) та код за </a:t>
            </a:r>
            <a:r>
              <a:rPr lang="en-US" sz="1800" dirty="0">
                <a:solidFill>
                  <a:srgbClr val="002060"/>
                </a:solidFill>
                <a:latin typeface="Arial" panose="020B0604020202020204" pitchFamily="34" charset="0"/>
                <a:cs typeface="Arial" panose="020B0604020202020204" pitchFamily="34" charset="0"/>
              </a:rPr>
              <a:t>ESCO (</a:t>
            </a:r>
            <a:r>
              <a:rPr lang="ru-RU" sz="1800" dirty="0" err="1">
                <a:solidFill>
                  <a:srgbClr val="002060"/>
                </a:solidFill>
                <a:latin typeface="Arial" panose="020B0604020202020204" pitchFamily="34" charset="0"/>
                <a:cs typeface="Arial" panose="020B0604020202020204" pitchFamily="34" charset="0"/>
              </a:rPr>
              <a:t>включно</a:t>
            </a:r>
            <a:r>
              <a:rPr lang="ru-RU" sz="1800" dirty="0">
                <a:solidFill>
                  <a:srgbClr val="002060"/>
                </a:solidFill>
                <a:latin typeface="Arial" panose="020B0604020202020204" pitchFamily="34" charset="0"/>
                <a:cs typeface="Arial" panose="020B0604020202020204" pitchFamily="34" charset="0"/>
              </a:rPr>
              <a:t> з 4 знаками коду за </a:t>
            </a:r>
            <a:r>
              <a:rPr lang="en-US" sz="1800" dirty="0">
                <a:solidFill>
                  <a:srgbClr val="002060"/>
                </a:solidFill>
                <a:latin typeface="Arial" panose="020B0604020202020204" pitchFamily="34" charset="0"/>
                <a:cs typeface="Arial" panose="020B0604020202020204" pitchFamily="34" charset="0"/>
              </a:rPr>
              <a:t>ISCO </a:t>
            </a:r>
            <a:r>
              <a:rPr lang="ru-RU" sz="1800" dirty="0">
                <a:solidFill>
                  <a:srgbClr val="002060"/>
                </a:solidFill>
                <a:latin typeface="Arial" panose="020B0604020202020204" pitchFamily="34" charset="0"/>
                <a:cs typeface="Arial" panose="020B0604020202020204" pitchFamily="34" charset="0"/>
              </a:rPr>
              <a:t>з </a:t>
            </a:r>
            <a:r>
              <a:rPr lang="ru-RU" sz="1800" dirty="0" err="1">
                <a:solidFill>
                  <a:srgbClr val="002060"/>
                </a:solidFill>
                <a:latin typeface="Arial" panose="020B0604020202020204" pitchFamily="34" charset="0"/>
                <a:cs typeface="Arial" panose="020B0604020202020204" pitchFamily="34" charset="0"/>
              </a:rPr>
              <a:t>посиланнями</a:t>
            </a:r>
            <a:r>
              <a:rPr lang="ru-RU" sz="1800" dirty="0">
                <a:solidFill>
                  <a:srgbClr val="002060"/>
                </a:solidFill>
                <a:latin typeface="Arial" panose="020B0604020202020204" pitchFamily="34" charset="0"/>
                <a:cs typeface="Arial" panose="020B0604020202020204" pitchFamily="34" charset="0"/>
              </a:rPr>
              <a:t>). Сфера </a:t>
            </a:r>
            <a:r>
              <a:rPr lang="ru-RU" sz="1800" dirty="0" err="1">
                <a:solidFill>
                  <a:srgbClr val="002060"/>
                </a:solidFill>
                <a:latin typeface="Arial" panose="020B0604020202020204" pitchFamily="34" charset="0"/>
                <a:cs typeface="Arial" panose="020B0604020202020204" pitchFamily="34" charset="0"/>
              </a:rPr>
              <a:t>професійної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діяльності</a:t>
            </a:r>
            <a:r>
              <a:rPr lang="ru-RU" sz="1800" dirty="0">
                <a:solidFill>
                  <a:srgbClr val="002060"/>
                </a:solidFill>
                <a:latin typeface="Arial" panose="020B0604020202020204" pitchFamily="34" charset="0"/>
                <a:cs typeface="Arial" panose="020B0604020202020204" pitchFamily="34" charset="0"/>
              </a:rPr>
              <a:t> за КВЕД ДК 009:2010 (за потреби). </a:t>
            </a: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120549" y="3564294"/>
            <a:ext cx="3508308" cy="1867178"/>
          </a:xfrm>
          <a:prstGeom prst="rect">
            <a:avLst/>
          </a:prstGeom>
          <a:noFill/>
        </p:spPr>
        <p:txBody>
          <a:bodyPr wrap="square">
            <a:spAutoFit/>
          </a:bodyPr>
          <a:lstStyle/>
          <a:p>
            <a:r>
              <a:rPr lang="ru-RU" sz="1400" b="1" dirty="0">
                <a:solidFill>
                  <a:srgbClr val="002060"/>
                </a:solidFill>
                <a:latin typeface="Arial" panose="020B0604020202020204" pitchFamily="34" charset="0"/>
                <a:cs typeface="Arial" panose="020B0604020202020204" pitchFamily="34" charset="0"/>
              </a:rPr>
              <a:t>До </a:t>
            </a:r>
            <a:r>
              <a:rPr lang="ru-RU" sz="1400" b="1" dirty="0" err="1">
                <a:solidFill>
                  <a:srgbClr val="002060"/>
                </a:solidFill>
                <a:latin typeface="Arial" panose="020B0604020202020204" pitchFamily="34" charset="0"/>
                <a:cs typeface="Arial" panose="020B0604020202020204" pitchFamily="34" charset="0"/>
              </a:rPr>
              <a:t>відома</a:t>
            </a:r>
            <a:r>
              <a:rPr lang="ru-RU" sz="1400" b="1" dirty="0">
                <a:solidFill>
                  <a:srgbClr val="002060"/>
                </a:solidFill>
                <a:latin typeface="Arial" panose="020B0604020202020204" pitchFamily="34" charset="0"/>
                <a:cs typeface="Arial" panose="020B0604020202020204" pitchFamily="34" charset="0"/>
              </a:rPr>
              <a:t>:</a:t>
            </a:r>
          </a:p>
          <a:p>
            <a:endParaRPr lang="ru-RU" sz="1400" b="1" dirty="0">
              <a:solidFill>
                <a:srgbClr val="002060"/>
              </a:solidFill>
              <a:latin typeface="Arial" panose="020B0604020202020204" pitchFamily="34" charset="0"/>
              <a:cs typeface="Arial" panose="020B0604020202020204" pitchFamily="34" charset="0"/>
            </a:endParaRPr>
          </a:p>
          <a:p>
            <a:r>
              <a:rPr lang="ru-RU" sz="1400" b="1" dirty="0" err="1">
                <a:solidFill>
                  <a:srgbClr val="002060"/>
                </a:solidFill>
                <a:latin typeface="Arial" panose="020B0604020202020204" pitchFamily="34" charset="0"/>
                <a:cs typeface="Arial" panose="020B0604020202020204" pitchFamily="34" charset="0"/>
              </a:rPr>
              <a:t>Європейська</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багатомовна</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класифікація</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навичок</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компетенцій</a:t>
            </a:r>
            <a:r>
              <a:rPr lang="ru-RU" sz="1400" b="1" dirty="0">
                <a:solidFill>
                  <a:srgbClr val="002060"/>
                </a:solidFill>
                <a:latin typeface="Arial" panose="020B0604020202020204" pitchFamily="34" charset="0"/>
                <a:cs typeface="Arial" panose="020B0604020202020204" pitchFamily="34" charset="0"/>
              </a:rPr>
              <a:t> та занять (ESCO)</a:t>
            </a:r>
          </a:p>
          <a:p>
            <a:r>
              <a:rPr lang="ru-RU" sz="1400" b="1" dirty="0">
                <a:solidFill>
                  <a:srgbClr val="002060"/>
                </a:solidFill>
                <a:latin typeface="Arial" panose="020B0604020202020204" pitchFamily="34" charset="0"/>
                <a:cs typeface="Arial" panose="020B0604020202020204" pitchFamily="34" charset="0"/>
              </a:rPr>
              <a:t>(</a:t>
            </a:r>
            <a:r>
              <a:rPr lang="ru-RU" sz="1400" b="1" dirty="0">
                <a:solidFill>
                  <a:srgbClr val="002060"/>
                </a:solidFill>
                <a:latin typeface="Arial" panose="020B0604020202020204" pitchFamily="34" charset="0"/>
                <a:cs typeface="Arial" panose="020B0604020202020204" pitchFamily="34" charset="0"/>
                <a:hlinkClick r:id="rId3"/>
              </a:rPr>
              <a:t>https://esco.ec.europa.eu/uk/classification</a:t>
            </a:r>
            <a:r>
              <a:rPr lang="ru-RU" sz="1400" b="1" dirty="0">
                <a:solidFill>
                  <a:srgbClr val="002060"/>
                </a:solidFill>
                <a:latin typeface="Arial" panose="020B0604020202020204" pitchFamily="34" charset="0"/>
                <a:cs typeface="Arial" panose="020B0604020202020204" pitchFamily="34" charset="0"/>
              </a:rPr>
              <a:t>)   </a:t>
            </a:r>
          </a:p>
          <a:p>
            <a:pPr>
              <a:spcBef>
                <a:spcPts val="400"/>
              </a:spcBef>
            </a:pPr>
            <a:endParaRPr lang="ru-RU" sz="1400" b="1" dirty="0">
              <a:solidFill>
                <a:srgbClr val="002060"/>
              </a:solidFill>
              <a:latin typeface="Arial" panose="020B0604020202020204" pitchFamily="34" charset="0"/>
              <a:cs typeface="Arial" panose="020B0604020202020204" pitchFamily="34" charset="0"/>
            </a:endParaRPr>
          </a:p>
        </p:txBody>
      </p:sp>
      <p:pic>
        <p:nvPicPr>
          <p:cNvPr id="10" name="Рисунок 9" descr="Изображение выглядит как Шрифт, логотип, текст, Графика&#10;&#10;Содержимое, созданное искусственным интеллектом, может быть неверным.">
            <a:extLst>
              <a:ext uri="{FF2B5EF4-FFF2-40B4-BE49-F238E27FC236}">
                <a16:creationId xmlns:a16="http://schemas.microsoft.com/office/drawing/2014/main" id="{46FC496A-825E-46FC-99BD-6A227F715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150" y="261258"/>
            <a:ext cx="3633107" cy="2789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183201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2485</TotalTime>
  <Words>2226</Words>
  <Application>Microsoft Office PowerPoint</Application>
  <PresentationFormat>Широкий екран</PresentationFormat>
  <Paragraphs>121</Paragraphs>
  <Slides>13</Slides>
  <Notes>2</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13</vt:i4>
      </vt:variant>
    </vt:vector>
  </HeadingPairs>
  <TitlesOfParts>
    <vt:vector size="19" baseType="lpstr">
      <vt:lpstr>Arial</vt:lpstr>
      <vt:lpstr>Calibri</vt:lpstr>
      <vt:lpstr>Calibri Light</vt:lpstr>
      <vt:lpstr>Times New Roman</vt:lpstr>
      <vt:lpstr>Wingdings</vt:lpstr>
      <vt:lpstr>Office 2013 - 2022 Theme</vt:lpstr>
      <vt:lpstr>                              Реалізація Проєкту SKILLS4JUSTICE в Україні  «ПАРТНЕРСТВО НАВИЧОК ДЛЯ СТІЙКОЇ ТА СПРАВЕДЛИВОЇ МІГРАЦІЇ»  Сергій Мельник, координатор команди від ДНУ «Інститут освітньої аналітики»   Воркшоп 27-28 листопада 2025 року в Ужгородському національному університеті </vt:lpstr>
      <vt:lpstr>І. Загальна інформація про Проєкт</vt:lpstr>
      <vt:lpstr>ІІ. Виконання робіт за WP4: біженці від війни</vt:lpstr>
      <vt:lpstr>   ІІІ. Проведення досліджень в Україні за WP4 стосовно внутрішньо/вимушено переміщених осіб (ВПО)</vt:lpstr>
      <vt:lpstr>ІV. Окремі характеристики стану ринку праці та ринку освітніх послуг</vt:lpstr>
      <vt:lpstr>ІV. Окремі характеристики стану ринку праці та ринку освітніх послуг (продовження)</vt:lpstr>
      <vt:lpstr>ІV. Окремі характеристики стану ринку праці та ринку освітніх послуг (продовження)</vt:lpstr>
      <vt:lpstr>ІV. Окремі характеристики стану ринку праці та ринку освітніх послуг (продовження)</vt:lpstr>
      <vt:lpstr>V. Співставлення вітчизняних кваліфікацій з відповідниками ЄС  через Європейська багатомовна класифікація навичок, компетенцій та занять (ESCO) </vt:lpstr>
      <vt:lpstr>V. Співставлення вітчизняних кваліфікацій з відповідниками ЄС  через Європейська багатомовна класифікація навичок, компетенцій та занять (ESCO) (продовження) </vt:lpstr>
      <vt:lpstr>VІ. Ключові висновки </vt:lpstr>
      <vt:lpstr>VІІ. Пропозиції </vt:lpstr>
      <vt:lpstr>      ДЯКУЄМО!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PW 3</dc:title>
  <dc:creator>Vidmantas Tutlys</dc:creator>
  <cp:lastModifiedBy>Sergii Melnyk</cp:lastModifiedBy>
  <cp:revision>147</cp:revision>
  <dcterms:created xsi:type="dcterms:W3CDTF">2024-09-08T14:32:13Z</dcterms:created>
  <dcterms:modified xsi:type="dcterms:W3CDTF">2025-11-18T14:09:00Z</dcterms:modified>
</cp:coreProperties>
</file>