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2" r:id="rId2"/>
    <p:sldId id="294" r:id="rId3"/>
    <p:sldId id="274" r:id="rId4"/>
    <p:sldId id="278" r:id="rId5"/>
    <p:sldId id="277" r:id="rId6"/>
    <p:sldId id="279" r:id="rId7"/>
    <p:sldId id="280" r:id="rId8"/>
    <p:sldId id="281" r:id="rId9"/>
    <p:sldId id="282" r:id="rId10"/>
    <p:sldId id="283" r:id="rId11"/>
    <p:sldId id="26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6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A23369-C675-4800-8C9F-011ED90FDAB7}" v="26" dt="2024-11-05T07:48:03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3" autoAdjust="0"/>
    <p:restoredTop sz="94961" autoAdjust="0"/>
  </p:normalViewPr>
  <p:slideViewPr>
    <p:cSldViewPr snapToGrid="0">
      <p:cViewPr varScale="1">
        <p:scale>
          <a:sx n="112" d="100"/>
          <a:sy n="112" d="100"/>
        </p:scale>
        <p:origin x="9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87BFF-BC76-4D12-849E-E8FC94424C6B}" type="datetimeFigureOut">
              <a:rPr lang="ru-RU" smtClean="0"/>
              <a:t>16.12.2025</a:t>
            </a:fld>
            <a:endParaRPr lang="ru-RU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1B51C-84C4-4657-ACDB-7CCA512665F5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64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93647-690E-4C76-89BD-7F53D1EEE182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21208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1B51C-84C4-4657-ACDB-7CCA512665F5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641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1B51C-84C4-4657-ACDB-7CCA512665F5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121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1B51C-84C4-4657-ACDB-7CCA512665F5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311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1B51C-84C4-4657-ACDB-7CCA512665F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228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1B51C-84C4-4657-ACDB-7CCA512665F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162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1B51C-84C4-4657-ACDB-7CCA512665F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289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1B51C-84C4-4657-ACDB-7CCA512665F5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48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1B51C-84C4-4657-ACDB-7CCA512665F5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317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1B51C-84C4-4657-ACDB-7CCA512665F5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152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1B51C-84C4-4657-ACDB-7CCA512665F5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80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1B51C-84C4-4657-ACDB-7CCA512665F5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0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4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9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7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1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7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6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5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2BA91-10F9-464C-B326-19804577C354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7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horizon.iea.gov.ua/%D1%80%D0%B5%D0%B7%D1%83%D0%BB%D1%8C%D1%82%D0%B0%D1%82%D0%B8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rizon.iea.gov.ua/%D1%80%D0%B5%D0%B7%D1%83%D0%BB%D1%8C%D1%82%D0%B0%D1%82%D0%B8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rizon.iea.gov.ua/%D1%80%D0%B5%D0%B7%D1%83%D0%BB%D1%8C%D1%82%D0%B0%D1%82%D0%B8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rizon.iea.gov.ua/%D1%80%D0%B5%D0%B7%D1%83%D0%BB%D1%8C%D1%82%D0%B0%D1%82%D0%B8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rizon.iea.gov.ua/%D1%80%D0%B5%D0%B7%D1%83%D0%BB%D1%8C%D1%82%D0%B0%D1%82%D0%B8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rizon.iea.gov.ua/%D1%80%D0%B5%D0%B7%D1%83%D0%BB%D1%8C%D1%82%D0%B0%D1%82%D0%B8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rizon.iea.gov.ua/%D1%80%D0%B5%D0%B7%D1%83%D0%BB%D1%8C%D1%82%D0%B0%D1%82%D0%B8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rizon.iea.gov.ua/%D1%80%D0%B5%D0%B7%D1%83%D0%BB%D1%8C%D1%82%D0%B0%D1%82%D0%B8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rizon.iea.gov.ua/%D1%80%D0%B5%D0%B7%D1%83%D0%BB%D1%8C%D1%82%D0%B0%D1%82%D0%B8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rizon.iea.gov.ua/%D1%80%D0%B5%D0%B7%D1%83%D0%BB%D1%8C%D1%82%D0%B0%D1%82%D0%B8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skills4justice.e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rizon.iea.gov.ua/%D1%80%D0%B5%D0%B7%D1%83%D0%BB%D1%8C%D1%82%D0%B0%D1%82%D0%B8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rizon.iea.gov.ua/%D1%80%D0%B5%D0%B7%D1%83%D0%BB%D1%8C%D1%82%D0%B0%D1%82%D0%B8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orizon.iea.gov.ua/%D1%80%D0%B5%D0%B7%D1%83%D0%BB%D1%8C%D1%82%D0%B0%D1%82%D0%B8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horizon.iea.gov.ua/%D1%80%D0%B5%D0%B7%D1%83%D0%BB%D1%8C%D1%82%D0%B0%D1%82%D0%B8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horizon.iea.gov.ua/%D1%80%D0%B5%D0%B7%D1%83%D0%BB%D1%8C%D1%82%D0%B0%D1%82%D0%B8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horizon.iea.gov.ua/%D1%80%D0%B5%D0%B7%D1%83%D0%BB%D1%8C%D1%82%D0%B0%D1%82%D0%B8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horizon.iea.gov.ua/%D1%80%D0%B5%D0%B7%D1%83%D0%BB%D1%8C%D1%82%D0%B0%D1%82%D0%B8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horizon.iea.gov.ua/%D1%80%D0%B5%D0%B7%D1%83%D0%BB%D1%8C%D1%82%D0%B0%D1%82%D0%B8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horizon.iea.gov.ua/%D1%80%D0%B5%D0%B7%D1%83%D0%BB%D1%8C%D1%82%D0%B0%D1%82%D0%B8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D973-96AE-6B2B-095C-3E7134C9D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066" y="4304371"/>
            <a:ext cx="10897986" cy="17841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br>
              <a:rPr lang="uk-UA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uk-UA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uk-UA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uk-UA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uk-UA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uk-UA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uk-UA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uk-UA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uk-UA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uk-UA" sz="1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uk-UA" sz="20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uk-UA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 соціологічного опитування біженців та ВПО: причини, соціальна підтримка, зайнятість, навчання та мотивація до повернення</a:t>
            </a:r>
            <a:br>
              <a:rPr lang="uk-UA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pc="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Сергій Мельник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координатор Проєкту від ДНУ «Інститут освітньої аналітики»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t-LT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D88954-45D0-4361-BAA1-052D563F0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415" y="153427"/>
            <a:ext cx="6647170" cy="406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52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65" y="326225"/>
            <a:ext cx="7301346" cy="582702"/>
          </a:xfrm>
        </p:spPr>
        <p:txBody>
          <a:bodyPr anchor="b">
            <a:norm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ІІІ. ПІДСУМОК №1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C356F-8A82-49C9-AC53-2B8DFAC9E2C8}"/>
              </a:ext>
            </a:extLst>
          </p:cNvPr>
          <p:cNvSpPr txBox="1"/>
          <p:nvPr/>
        </p:nvSpPr>
        <p:spPr>
          <a:xfrm>
            <a:off x="517465" y="944395"/>
            <a:ext cx="7433355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Більшість біженців від війни продемонстрували всьому світу і нам з вами свою високу професійно-кваліфікаційну та регіональну мобільність, соціальну, громадську, мовну інтеграцію до країн переміщення. Без належного сприяння з боку Вітчизни, яка охоплена полум’ям війни.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Цей феномен демонструє унікальність українців у контексті наявності в нас ментальних та надбаних знань, умінь та навичок, які спрацьовують в екстремальних та адаптивних умовах, що мало які народи та нації  здатні продемонструвати. Це свідчить і про освітні, кваліфікаційні, професійні та підприємницькі надбання та практики, отримані у різні часи. 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Від третини до половини мігрантів повертатиметься додому за певних умов. Частина з них робитиме це самодостатньо без патерналістських очікувань. А от із рештою потенційних поверненців слід уже зараз адресно та персоніфіковано працювати.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Глобальною подією в країнах Європи є завершення формування новітніх та потужних українських діаспор. В умовах запровадженого множинного громадянства для українців ці утворення можуть та повинні стати вогнищами ідеологічної та пропагандистської діяльності України в таких країнах концентрованого перебування наших мігрантів як Німеччина, Польща, Чехія та Італія.  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Важливим завданням для нас постає гармонізація вітчизняних та європейських систем визнання різних типів професійних кваліфікацій.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64964-A34A-42FD-A41D-95AF23A99788}"/>
              </a:ext>
            </a:extLst>
          </p:cNvPr>
          <p:cNvSpPr txBox="1"/>
          <p:nvPr/>
        </p:nvSpPr>
        <p:spPr>
          <a:xfrm rot="10800000" flipV="1">
            <a:off x="8924369" y="4336157"/>
            <a:ext cx="31520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113">
              <a:spcAft>
                <a:spcPts val="10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До відома: Аналітичний звіт за результатами опитування громадян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У</a:t>
            </a: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країни працездатного віку, зайнятих у країнах прибуття, які планують за певних обставин повернутися на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Б</a:t>
            </a: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атьківщину за посиланням: </a:t>
            </a:r>
            <a:r>
              <a:rPr lang="en-U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2"/>
              </a:rPr>
              <a:t>https://horizon.iea.gov.ua/%D1%80%D0%B5%D0%B7%D1%83%D0%BB%D1%8C%D1%82%D0%B0%D1%82%D0%B8/</a:t>
            </a:r>
            <a:r>
              <a:rPr lang="uk-UA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5BC3C7-A2E8-2750-59D0-BC7AD469C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69" y="372541"/>
            <a:ext cx="2911246" cy="254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622FCEF-28A2-5962-EC9E-A7FEEE1183A0}"/>
              </a:ext>
            </a:extLst>
          </p:cNvPr>
          <p:cNvGrpSpPr/>
          <p:nvPr/>
        </p:nvGrpSpPr>
        <p:grpSpPr>
          <a:xfrm>
            <a:off x="8924369" y="3093634"/>
            <a:ext cx="3267630" cy="1001865"/>
            <a:chOff x="8001687" y="3425120"/>
            <a:chExt cx="3650274" cy="1016433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60EFA157-A6A8-61AD-8FE7-365AACAC2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1687" y="3425120"/>
              <a:ext cx="3650274" cy="34174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1480958-3B60-B672-21C7-BEBB5A295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1687" y="3886575"/>
              <a:ext cx="2216727" cy="554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3733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34535"/>
            <a:ext cx="6894576" cy="789945"/>
          </a:xfrm>
        </p:spPr>
        <p:txBody>
          <a:bodyPr anchor="b">
            <a:noAutofit/>
          </a:bodyPr>
          <a:lstStyle/>
          <a:p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Анкетування внутрішньо/вимушено переміщених осіб (ВПО)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017" y="1225547"/>
            <a:ext cx="7189785" cy="52979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Опитано 388 осіб з 18 регіонів країни, переважно з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Дніпропетровської, Чернівецької, Київської, Івано-Франківскої та Запорізька областей і міста Києва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Критерії відбору: громадяни України; наявний статус ВПО; вік від 18 до 65 років; наявність роботи в період, не менше 3 місяців з 2014 по 2025 роки; наявність мотивації до повернення (за певних умов) додому. Середня тривалість анкетування – близько 70 хвилин.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Три четвертих опитаних проанкетовано у форматі офлайн.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Більшість респондентів мають юридичний статус ВПО; мають право на офіційну зайнятість, а дві третини працевлаштовані на різних умовах та режимах праці.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Наявний високий рівень тривалості перебування у регіонах переміщення, що демонструє стабільність умов їхнього мешкання на новому місці, закріплення в громадах, родинні зв’язки тощо.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Значна частина респондентів перебуває в шлюбі (має дітей, родину), що створює умови для сталого соціального укорінення в громаді. Задоволеність умовами проживання в громаді відносно висока, а умовами соціального забезпечення – помірна.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Причини переміщення здебільшого пов’язані з війною, однак у багатьох з респондентів є також додаткові чинники (сімейні, житлові, освітні тощо).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uk-UA" sz="14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1894394-C680-4F41-CB31-77FF9FFC13BE}"/>
              </a:ext>
            </a:extLst>
          </p:cNvPr>
          <p:cNvGrpSpPr/>
          <p:nvPr/>
        </p:nvGrpSpPr>
        <p:grpSpPr>
          <a:xfrm>
            <a:off x="8131708" y="3208763"/>
            <a:ext cx="3445166" cy="1006397"/>
            <a:chOff x="8001687" y="3425120"/>
            <a:chExt cx="3445166" cy="10063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660291-0D2D-6C72-20CC-A0779F1A0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1687" y="3425120"/>
              <a:ext cx="3445166" cy="341745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1687" y="3886574"/>
              <a:ext cx="2216727" cy="544943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одежда, небо, человек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AA5207D-3A8F-2593-DC29-D93486C7B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08" y="491002"/>
            <a:ext cx="3690275" cy="2497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937B9B-5C25-4381-BC64-F5454B997E50}"/>
              </a:ext>
            </a:extLst>
          </p:cNvPr>
          <p:cNvSpPr txBox="1"/>
          <p:nvPr/>
        </p:nvSpPr>
        <p:spPr>
          <a:xfrm rot="10800000" flipV="1">
            <a:off x="8131708" y="4435998"/>
            <a:ext cx="35081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відома: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Аналітичний звіт за результатами опитування внутрішньо/вимушено переміщених громадян України працездатного віку (ВПО) за посиланням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https://horizon.iea.gov.ua/%D1%80%D0%B5%D0%B7%D1%83%D0%BB%D1%8C%D1%82%D0%B0%D1%82%D0%B8/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3547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98" y="287791"/>
            <a:ext cx="6894576" cy="448886"/>
          </a:xfrm>
        </p:spPr>
        <p:txBody>
          <a:bodyPr anchor="b">
            <a:noAutofit/>
          </a:bodyPr>
          <a:lstStyle/>
          <a:p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53 ключові результати анкетування ВПО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98" y="736677"/>
            <a:ext cx="7319902" cy="58335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8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Загальна характеристика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Регіон походження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51,2% опитаних є вихідцями з Донецької (39,9%) та Луганської (11,3%), ще 35,3% – із Запорізької (13,4%), Херсонської (13,9%) та Харківської (8,0%) областей. Майже всі  респонденти представляють найбільш постраждалі від війни території.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Вікова структура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більше половини опитаних (51,4%) – представники найбільш працеактивної вікової групи 35-54 роки.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Тривалість статусу ВПО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майже три чверті респондентів перебувають у статусі ВПО від 1 до 3 років (286 осіб, 73,9% вибірки), тобто отримали його саме з початку активної фази війни. 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4. Статева структура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переважають жінки, які становлять 69,3 %.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5. Сімейний стан: 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Найпоширенішою моделлю є сім’я з однією дитиною (142 особи – 36,6 %), дещо меншою є частка родин із двома дітьми (125 осіб, або 32,2 %).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Близько чверті (98 осіб – 25,3 %) –  не мають дітей.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Тимчасові повернення до домівок на підконтрольних Україні територіях: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лише 53 особи (13,9 %) беруть участь у такій формі переміщення.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7. Рівень наявної (до переміщення) освіти: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244 особи або 63,6% мають вищу чи фахову передвищу освіту.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8. Наявна освіта за галузями знань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бізнес, адміністрування та право – 28,6; інженерія, виробництво та будівництво – 22,7%; освіта – 17,3%.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1894394-C680-4F41-CB31-77FF9FFC13BE}"/>
              </a:ext>
            </a:extLst>
          </p:cNvPr>
          <p:cNvGrpSpPr/>
          <p:nvPr/>
        </p:nvGrpSpPr>
        <p:grpSpPr>
          <a:xfrm>
            <a:off x="8389416" y="2929223"/>
            <a:ext cx="3445166" cy="999553"/>
            <a:chOff x="8001687" y="3425120"/>
            <a:chExt cx="3445166" cy="9995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660291-0D2D-6C72-20CC-A0779F1A0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1687" y="3425120"/>
              <a:ext cx="3445166" cy="341745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1687" y="3886575"/>
              <a:ext cx="2216727" cy="538098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одежда, небо, человек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AA5207D-3A8F-2593-DC29-D93486C7B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16" y="287791"/>
            <a:ext cx="3544079" cy="23985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937B9B-5C25-4381-BC64-F5454B997E50}"/>
              </a:ext>
            </a:extLst>
          </p:cNvPr>
          <p:cNvSpPr txBox="1"/>
          <p:nvPr/>
        </p:nvSpPr>
        <p:spPr>
          <a:xfrm rot="10800000" flipV="1">
            <a:off x="8326384" y="4171628"/>
            <a:ext cx="35081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відома: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Аналітичний звіт за результатами опитування внутрішньо/вимушено переміщених громадян України працездатного віку (ВПО) за посиланням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https://horizon.iea.gov.ua/%D1%80%D0%B5%D0%B7%D1%83%D0%BB%D1%8C%D1%82%D0%B0%D1%82%D0%B8/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680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27" y="256826"/>
            <a:ext cx="6894576" cy="557561"/>
          </a:xfrm>
        </p:spPr>
        <p:txBody>
          <a:bodyPr anchor="b">
            <a:noAutofit/>
          </a:bodyPr>
          <a:lstStyle/>
          <a:p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53 ключові результати анкетування ВПО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48" y="931894"/>
            <a:ext cx="7189785" cy="566928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8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Нове навчання та нова освіта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9. Частка респондентів, яка пройшла різні форми навчання в новому місці перебування: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32,7% ВПО пройшли навчання за новим місцем проживання.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10. Визнання дипломів та інших документів про освіту: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частка респондентів, які так чи інакше стикалися з проблемами визнання дипломів, становить 10,3%.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Професійна підготовка в новому регіоні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основні інституції та форми навчання:  половина опитаних (49,7%) так чи інакше навчались на новому місці проживання. Основні провайдери освітніх послуг для них – навчання на новому робочому місці (80 відповідей); в ЗВО (57) та закладах П(ПТ)О – 37 осіб відповідно.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12. Сприяння в профадаптації ВПО з боку роботодавців: 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38,7% (150 осіб) жодних форм навчання чи адаптації на робочому місці не спостерігали, але п’ята частина опитаних (20,4%) мала таку можливість. Близько 11,0% скористалися схемою наставництва, ще стільки ж пройшли внутрішню професійно-технічну підготовку або перебували під постійним контролем за роботою Десята частина переселенців (10,1%) ініціювала самостійне навчання.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Питання щодо визнання цих нових навичок та компетентностей.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uk-UA" sz="16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1894394-C680-4F41-CB31-77FF9FFC13BE}"/>
              </a:ext>
            </a:extLst>
          </p:cNvPr>
          <p:cNvGrpSpPr/>
          <p:nvPr/>
        </p:nvGrpSpPr>
        <p:grpSpPr>
          <a:xfrm>
            <a:off x="8313786" y="2849097"/>
            <a:ext cx="3445166" cy="998073"/>
            <a:chOff x="8001687" y="3425120"/>
            <a:chExt cx="3445166" cy="9980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660291-0D2D-6C72-20CC-A0779F1A0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1687" y="3425120"/>
              <a:ext cx="3445166" cy="341745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1687" y="3886574"/>
              <a:ext cx="2216727" cy="536619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одежда, небо, человек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AA5207D-3A8F-2593-DC29-D93486C7B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786" y="401792"/>
            <a:ext cx="3508198" cy="23742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937B9B-5C25-4381-BC64-F5454B997E50}"/>
              </a:ext>
            </a:extLst>
          </p:cNvPr>
          <p:cNvSpPr txBox="1"/>
          <p:nvPr/>
        </p:nvSpPr>
        <p:spPr>
          <a:xfrm rot="10800000" flipV="1">
            <a:off x="8250754" y="4081911"/>
            <a:ext cx="3508198" cy="1883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відома: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Аналітичний звіт за результатами опитування внутрішньо/вимушено переміщених громадян України працездатного віку (ВПО) за посиланням</a:t>
            </a:r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https://horizon.iea.gov.ua/%D1%80%D0%B5%D0%B7%D1%83%D0%BB%D1%8C%D1%82%D0%B0%D1%82%D0%B8/</a:t>
            </a:r>
            <a:r>
              <a:rPr lang="uk-UA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5089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45" y="305728"/>
            <a:ext cx="6894576" cy="509915"/>
          </a:xfrm>
        </p:spPr>
        <p:txBody>
          <a:bodyPr anchor="b">
            <a:noAutofit/>
          </a:bodyPr>
          <a:lstStyle/>
          <a:p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53 ключові результати анкетування ВПО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44" y="847898"/>
            <a:ext cx="7581479" cy="586878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8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Зайнятість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13. Зайнятість ВПО: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65,2 % переселенців мають роботу (офіційно, неофіційно або як самозайняті). Найвищий рівень зайнятості опитаних у Дніпропетровській (84,7 %), Запорізькій (80,6%) та Вінницькій (75,0 %) областях і в столиці – 65,4 %. У Львівській (33,3%), Івано-Франківській (38,7 %) та Київській (42,0 %) областях він помітно нижчий.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14. Професійна структура: 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найбільша кількість респондентів працює у сфері менеджменту та економіки (74 особи; 19,1%), обіймає виробничі або робітничі посади чи робочі місця (48 осіб; 12,4%), а також працює у сфері медицини та лабораторної діяльності (14 осіб; 3,6%). Значну частку становлять також державні службовці, працівники сфери безпеки та соціального захисту (18 осіб; 4,6%), а також сфери освіти (54 особи; 13,9%).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15. Галузева приналежність зайнятих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спостерігається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концентрація ВПО переважно у галузі освіти (79 осіб; 20,4%), переробній промисловості (34 особи; 8,8%), сфері послуг (29 осіб; 7,5% ) та добувній промисловості (26 осіб, 6,7%).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16.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Закріплення респондентів за постійним місцем роботи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протягом останніх п’яти років майже половина опитаних працювала тільки на одному місці роботи в регіоні поточного проживання (180 осіб; 46,4%).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17. Зміна професійної діяльності: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більшість респондентів не змінювали професію після переїзду – 206 осіб (53,0%).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1894394-C680-4F41-CB31-77FF9FFC13BE}"/>
              </a:ext>
            </a:extLst>
          </p:cNvPr>
          <p:cNvGrpSpPr/>
          <p:nvPr/>
        </p:nvGrpSpPr>
        <p:grpSpPr>
          <a:xfrm>
            <a:off x="8193270" y="2929223"/>
            <a:ext cx="3445166" cy="999553"/>
            <a:chOff x="8001687" y="3425120"/>
            <a:chExt cx="3445166" cy="9995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660291-0D2D-6C72-20CC-A0779F1A0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1687" y="3425120"/>
              <a:ext cx="3445166" cy="341745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1687" y="3886575"/>
              <a:ext cx="2216727" cy="538098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одежда, небо, человек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AA5207D-3A8F-2593-DC29-D93486C7B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270" y="305728"/>
            <a:ext cx="3755712" cy="2541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937B9B-5C25-4381-BC64-F5454B997E50}"/>
              </a:ext>
            </a:extLst>
          </p:cNvPr>
          <p:cNvSpPr txBox="1"/>
          <p:nvPr/>
        </p:nvSpPr>
        <p:spPr>
          <a:xfrm rot="10800000" flipV="1">
            <a:off x="8130238" y="4179935"/>
            <a:ext cx="35081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відома: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Аналітичний звіт за результатами опитування внутрішньо/вимушено переміщених громадян України працездатного віку (ВПО) за посиланням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https://horizon.iea.gov.ua/%D1%80%D0%B5%D0%B7%D1%83%D0%BB%D1%8C%D1%82%D0%B0%D1%82%D0%B8/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4051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55" y="108988"/>
            <a:ext cx="6894576" cy="606829"/>
          </a:xfrm>
        </p:spPr>
        <p:txBody>
          <a:bodyPr anchor="b">
            <a:noAutofit/>
          </a:bodyPr>
          <a:lstStyle/>
          <a:p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53 ключові результати анкетування ВПО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55" y="715817"/>
            <a:ext cx="7344244" cy="6109855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  <a:tabLst>
                <a:tab pos="4878388" algn="l"/>
              </a:tabLst>
            </a:pPr>
            <a:r>
              <a:rPr lang="uk-UA" sz="18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Пошук роботи та умови праці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18. Тип трудового договору та форма найму: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понад половина опитаних мають стабільний трудовий договір – 201 особа (51,8%). 268 осіб (69,0%) працюють на робочому місці  повний робочий день.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19. Пошук роботи: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57,5% респондентів знайшли роботу після прибуття до нового регіону. Половина з них витратила на це до півроку часу. Основними джерелами інформації про вакансії/вільні робочі місця   були друзі та рідні, а також оголошення в різних ЗМІ. Лише 6,7% (18 з 270 надавших відповідь) скористалися послугами центрів зайнятості.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Це проблема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Рівень задоволеності поточними умовами праці: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Понад дві третини опитаних (68,5%), з тих, хто дав відповідь на поставлене питання, загалом задоволені своєю роботою.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21. Загальна оцінка умов зайнятості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понад дві третини респондентів (199 з 290 осіб, які відповіли на це питання, або ж 68,6%) відзначають себе як такі, що задоволених роботою в цілому.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22. Оплата праці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47,4% опитаних повністю або частково погоджуються з твердженням, що їхня оплата праці є справедливою.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23. Шкідливі та важкі умови праці: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32,9% респондентів погодилися з твердженням про високий ризик для їхньої безпеки на робочому місці.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Проблема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24.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Інформованість респондентів щодо техніки безпеки та охорони праці на робочому місці: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91,8% опитаних підтвердили наявність достатньої інформації з вказаного питання.</a:t>
            </a:r>
          </a:p>
          <a:p>
            <a:pPr marL="0" indent="0">
              <a:spcBef>
                <a:spcPts val="600"/>
              </a:spcBef>
              <a:buNone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1894394-C680-4F41-CB31-77FF9FFC13BE}"/>
              </a:ext>
            </a:extLst>
          </p:cNvPr>
          <p:cNvGrpSpPr/>
          <p:nvPr/>
        </p:nvGrpSpPr>
        <p:grpSpPr>
          <a:xfrm>
            <a:off x="7970171" y="3331652"/>
            <a:ext cx="3445166" cy="1017323"/>
            <a:chOff x="8001687" y="3425120"/>
            <a:chExt cx="3445166" cy="10173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660291-0D2D-6C72-20CC-A0779F1A0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1687" y="3425120"/>
              <a:ext cx="3445166" cy="341745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1687" y="3886574"/>
              <a:ext cx="2216727" cy="555869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одежда, небо, человек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AA5207D-3A8F-2593-DC29-D93486C7B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399" y="535607"/>
            <a:ext cx="3755712" cy="2541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937B9B-5C25-4381-BC64-F5454B997E50}"/>
              </a:ext>
            </a:extLst>
          </p:cNvPr>
          <p:cNvSpPr txBox="1"/>
          <p:nvPr/>
        </p:nvSpPr>
        <p:spPr>
          <a:xfrm rot="10800000" flipV="1">
            <a:off x="7938655" y="4503322"/>
            <a:ext cx="35081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відома: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Аналітичний звіт за результатами опитування внутрішньо/вимушено переміщених громадян України працездатного віку (ВПО) за посиланням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https://horizon.iea.gov.ua/%D1%80%D0%B5%D0%B7%D1%83%D0%BB%D1%8C%D1%82%D0%B0%D1%82%D0%B8/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9121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79" y="51673"/>
            <a:ext cx="6894576" cy="640080"/>
          </a:xfrm>
        </p:spPr>
        <p:txBody>
          <a:bodyPr anchor="b">
            <a:noAutofit/>
          </a:bodyPr>
          <a:lstStyle/>
          <a:p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53 ключові результати анкетування ВПО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679" y="870983"/>
            <a:ext cx="7398326" cy="586878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8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Соціально-трудові відносини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25.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Соціальне визнання та повага на робочому місці: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81,1% опитаних погоджуються з твердженням, що їх цінують і шанують у трудовому колективі.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26.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Об’єктивність оцінювання результатів трудової діяльності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69,9% опитаних повністю або частково погоджуються з тим, що результати їх трудової діяльності оцінюються об’єктивно.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27.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Баланс між професійними обов’язками та особистим життям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65,0% респондентів погодилися з твердженням, що мають можливість присвятити достатньо часу власному життю та родині.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28.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Членство у професійних профспілкових організаціях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Частка респондентів, які підтвердили своє членство у профспілках, дорівнює 31,8%. Найвищі значення зафіксовано у Миколаївській та Луганській областях (100,0%), а також на Полтавщині (66,7%). Водночас у ряді регіонів, зокрема в Закарпатській, Харківській та Одеській областях, рівень членства практично нульовий. Найбільш активно членами профспілок себе визнає молодь 18–24 років (41,7%), чоловіки виявляють вищу активність (43,8%).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29.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Вплив статусу ВПО на відчуття професійної стабільності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63,1% респондентів погоджуються з твердженням, що вони не бояться звільнення через наявність в них статусу ВПО.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1894394-C680-4F41-CB31-77FF9FFC13BE}"/>
              </a:ext>
            </a:extLst>
          </p:cNvPr>
          <p:cNvGrpSpPr/>
          <p:nvPr/>
        </p:nvGrpSpPr>
        <p:grpSpPr>
          <a:xfrm>
            <a:off x="8313786" y="2807343"/>
            <a:ext cx="3445166" cy="998033"/>
            <a:chOff x="8001687" y="3425120"/>
            <a:chExt cx="3445166" cy="9980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660291-0D2D-6C72-20CC-A0779F1A0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1687" y="3425120"/>
              <a:ext cx="3445166" cy="341745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1687" y="3886574"/>
              <a:ext cx="2216727" cy="536579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одежда, небо, человек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AA5207D-3A8F-2593-DC29-D93486C7B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786" y="371713"/>
            <a:ext cx="3508198" cy="23742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937B9B-5C25-4381-BC64-F5454B997E50}"/>
              </a:ext>
            </a:extLst>
          </p:cNvPr>
          <p:cNvSpPr txBox="1"/>
          <p:nvPr/>
        </p:nvSpPr>
        <p:spPr>
          <a:xfrm rot="10800000" flipV="1">
            <a:off x="8250754" y="4111990"/>
            <a:ext cx="35081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Довідково: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Аналітичний звіт за результатами опитування внутрішньо/вимушено переміщених громадян України працездатного віку (ВПО) за посиланням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https://horizon.iea.gov.ua/%D1%80%D0%B5%D0%B7%D1%83%D0%BB%D1%8C%D1%82%D0%B0%D1%82%D0%B8/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6207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97" y="288236"/>
            <a:ext cx="6894576" cy="500182"/>
          </a:xfrm>
        </p:spPr>
        <p:txBody>
          <a:bodyPr anchor="b">
            <a:noAutofit/>
          </a:bodyPr>
          <a:lstStyle/>
          <a:p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53 ключові результати анкетування ВПО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97" y="901626"/>
            <a:ext cx="7398326" cy="586878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Участь у соціальному житті та реалізації громадянських прав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30.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Участь у заходах, організованих представниками регіону походження: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частка таких участників складає 45,2%. Найвищі показники мають респонденти із Закарпатської, Одеської, Тернопільської, Харківської (100,0%) та Львівської (83,3 %) областей. Це свідчить про активність земляцтв і високий рівень їхньої самоорганізації.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31.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Залученість респондентів до місцевих соціальних і культурних заходів: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долучаються до таких заходів 42,4% опитаних. Найвищий рівень залученості демонструють респонденти із Закарпатської, Одеської, Сумської та Тернопільської (100,0%), а також Івано-Франківської (59,3%), Полтавської (60,0%) і Чернівецької (56,9%) областей.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32. Участь у волонтерській діяльності та роботі благодійних організацій: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лише 28,2% респондентів заявили, що хоча б раз на місяць займаються волонтерством або беруть участь у діяльності благодійних чи неприбуткових організацій. Найвищі показники зафіксовано серед респондентів із Закарпатської та Тернопільської (100,0%), а також серед мешканців Запорізької (50,0%)  областей. Натомість у ряді регіонів, зокрема у Харківській, Хмельницькій та Одеській областях, випадки системної волонтерської діяльності зовсім відсутні.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33.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Можливість возз’єднання з родиною у місці проживання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близько третини переселенців визнають реальність залучення членів родини до спільного проживання.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1894394-C680-4F41-CB31-77FF9FFC13BE}"/>
              </a:ext>
            </a:extLst>
          </p:cNvPr>
          <p:cNvGrpSpPr/>
          <p:nvPr/>
        </p:nvGrpSpPr>
        <p:grpSpPr>
          <a:xfrm>
            <a:off x="8233737" y="2863078"/>
            <a:ext cx="3445166" cy="972941"/>
            <a:chOff x="8001687" y="3425120"/>
            <a:chExt cx="3445166" cy="9729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660291-0D2D-6C72-20CC-A0779F1A0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1687" y="3425120"/>
              <a:ext cx="3445166" cy="341745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1687" y="3886574"/>
              <a:ext cx="2216727" cy="511487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одежда, небо, человек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AA5207D-3A8F-2593-DC29-D93486C7B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37" y="288236"/>
            <a:ext cx="3674777" cy="24870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937B9B-5C25-4381-BC64-F5454B997E50}"/>
              </a:ext>
            </a:extLst>
          </p:cNvPr>
          <p:cNvSpPr txBox="1"/>
          <p:nvPr/>
        </p:nvSpPr>
        <p:spPr>
          <a:xfrm rot="10800000" flipV="1">
            <a:off x="8170705" y="4082729"/>
            <a:ext cx="35081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відома: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Аналітичний звіт за результатами опитування внутрішньо/вимушено переміщених громадян України працездатного віку (ВПО) за посиланням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https://horizon.iea.gov.ua/%D1%80%D0%B5%D0%B7%D1%83%D0%BB%D1%8C%D1%82%D0%B0%D1%82%D0%B8/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3179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12" y="390391"/>
            <a:ext cx="6894576" cy="565671"/>
          </a:xfrm>
        </p:spPr>
        <p:txBody>
          <a:bodyPr anchor="b">
            <a:noAutofit/>
          </a:bodyPr>
          <a:lstStyle/>
          <a:p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53 ключові результати анкетування ВПО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12" y="975422"/>
            <a:ext cx="7398326" cy="551154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Соціальний захист та прояви дискримінації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34.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Оцінка достатності послуг по догляду за дітьми: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40,5% респондентів вважають такі послуги достатніми.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Відносна проблема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35.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Оцінка достатності послуг по догляду за літніми членами родини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лише 29,8% опитаних дають високу оцінку організації такої послуги в громаді.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Проблема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36.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Оцінка власної активності у захисті прав ВПО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47,8% опитаних вважають, що вони активно захищають свої права як ВПО.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37.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Загальна оцінка рівня дискримінації ВПО: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74,6% респондентів погодилися із твердженням, що вони не зазнавали дискримінації як ВПО.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38.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Випадки дискримінації ВПО за мовною ознакою: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11,7% респондентів погодилися з твердженням, що зазнають дискримінації за мовною ознакою.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39.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Випадки дискримінації за культурною та релігійною ознаками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3,8% респондентів прямо вказали на наявність такої дискримінації.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40.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Випадки дискримінації за етнічною ознакою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2,4% респондентів погодилися з твердженням про її наявність.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41.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Випадки дискримінації за регіональною ознакою походження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15,6% опитаних повідомили про наявність дискримінації через регіон, з якого вони були вимушено переселитися.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1894394-C680-4F41-CB31-77FF9FFC13BE}"/>
              </a:ext>
            </a:extLst>
          </p:cNvPr>
          <p:cNvGrpSpPr/>
          <p:nvPr/>
        </p:nvGrpSpPr>
        <p:grpSpPr>
          <a:xfrm>
            <a:off x="8251901" y="2970281"/>
            <a:ext cx="3445166" cy="988401"/>
            <a:chOff x="8001687" y="3425120"/>
            <a:chExt cx="3445166" cy="9884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660291-0D2D-6C72-20CC-A0779F1A0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1687" y="3425120"/>
              <a:ext cx="3445166" cy="341745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1687" y="3886574"/>
              <a:ext cx="2216727" cy="526947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одежда, небо, человек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AA5207D-3A8F-2593-DC29-D93486C7B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901" y="390391"/>
            <a:ext cx="3592385" cy="2431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937B9B-5C25-4381-BC64-F5454B997E50}"/>
              </a:ext>
            </a:extLst>
          </p:cNvPr>
          <p:cNvSpPr txBox="1"/>
          <p:nvPr/>
        </p:nvSpPr>
        <p:spPr>
          <a:xfrm rot="10800000" flipV="1">
            <a:off x="8188869" y="4224541"/>
            <a:ext cx="35081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відома: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Аналітичний звіт за результатами опитування внутрішньо/вимушено переміщених громадян України працездатного віку (ВПО) за посиланням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https://horizon.iea.gov.ua/%D1%80%D0%B5%D0%B7%D1%83%D0%BB%D1%8C%D1%82%D0%B0%D1%82%D0%B8/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0492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143025"/>
            <a:ext cx="6894576" cy="615141"/>
          </a:xfrm>
        </p:spPr>
        <p:txBody>
          <a:bodyPr anchor="b">
            <a:noAutofit/>
          </a:bodyPr>
          <a:lstStyle/>
          <a:p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53 ключові результати анкетування ВПО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75" y="944157"/>
            <a:ext cx="7701568" cy="56239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Мотивація та умови для повернення ВПО додому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42. Відсутність загрози від війни та її наслідків: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частка респондентів, які погоджуються з цим твердженням, сягає 84,6%.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43.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Наявність власного житла, до якого можна повертатися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82,5% погодилися або повністю погодилися з відповідним твердженням.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44.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Компенсація витрат на переїзд, житлово-побутове та соціальне облаштування: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61,9% опитаних підтримують таку умову.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45.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Наявність роботи за професією, за якою працювали до переміщення: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64,5% опитаних підтримують такий підхід.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Проблема.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46.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Наявність роботи за професією, за якою працювали у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країні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переміщення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Більш як половина респондентів (55,5%) зазначила, що наявність відповідної роботи була б вагомим фактором у прийнятті рішення щодо повернення.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47.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Категорична відмова/згода від/до повернення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дві третини опитаних ВПО на сьогодні однозначно (але за певних умов) розглядають можливість повернення додому.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48.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Інституції, що мають забезпечувати підтримку ВПО: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Держава – 96% опитаних ставлять саме на пріоритетну роль держави;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Регіональна влада – 85 % респондентів зазначають цей рівень підтримки;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Громадські організації та волонтери – 41% опитаних вважають, що саме ця інституція має відігравати провідну роль.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1894394-C680-4F41-CB31-77FF9FFC13BE}"/>
              </a:ext>
            </a:extLst>
          </p:cNvPr>
          <p:cNvGrpSpPr/>
          <p:nvPr/>
        </p:nvGrpSpPr>
        <p:grpSpPr>
          <a:xfrm>
            <a:off x="8239959" y="2863145"/>
            <a:ext cx="3445166" cy="1015405"/>
            <a:chOff x="8001687" y="3425120"/>
            <a:chExt cx="3445166" cy="10154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660291-0D2D-6C72-20CC-A0779F1A0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1687" y="3425120"/>
              <a:ext cx="3445166" cy="341745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1687" y="3886575"/>
              <a:ext cx="2216727" cy="553950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одежда, небо, человек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AA5207D-3A8F-2593-DC29-D93486C7B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750" y="305728"/>
            <a:ext cx="3592385" cy="2431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937B9B-5C25-4381-BC64-F5454B997E50}"/>
              </a:ext>
            </a:extLst>
          </p:cNvPr>
          <p:cNvSpPr txBox="1"/>
          <p:nvPr/>
        </p:nvSpPr>
        <p:spPr>
          <a:xfrm rot="10800000" flipV="1">
            <a:off x="8208443" y="4210975"/>
            <a:ext cx="35081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відома: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Аналітичний звіт за результатами опитування внутрішньо/вимушено переміщених громадян України працездатного віку (ВПО) за посиланням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https://horizon.iea.gov.ua/%D1%80%D0%B5%D0%B7%D1%83%D0%BB%D1%8C%D1%82%D0%B0%D1%82%D0%B8/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631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34EB4D-2A07-5BAA-35D3-9570B215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FC85-C2F1-6E36-0AB8-2CF1A0EF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32" y="149629"/>
            <a:ext cx="6894576" cy="665018"/>
          </a:xfrm>
        </p:spPr>
        <p:txBody>
          <a:bodyPr anchor="b">
            <a:normAutofit fontScale="90000"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І. Загальна інформація про анкетування трудових мігрантів та біженців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D3D10C7-16F8-AA8C-A972-2668C244C068}"/>
              </a:ext>
            </a:extLst>
          </p:cNvPr>
          <p:cNvGrpSpPr/>
          <p:nvPr/>
        </p:nvGrpSpPr>
        <p:grpSpPr>
          <a:xfrm>
            <a:off x="8924370" y="3093634"/>
            <a:ext cx="3084023" cy="1001865"/>
            <a:chOff x="8001687" y="3425120"/>
            <a:chExt cx="3445166" cy="1016433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988AEA62-6891-128B-FC16-E12FB3D49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1687" y="3425120"/>
              <a:ext cx="3445166" cy="34174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A28D72F-E53A-F1F7-AAED-34C9F9138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1687" y="3886575"/>
              <a:ext cx="2216727" cy="55497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06B7D0D-4FFA-CAF8-2B2E-AB491E757056}"/>
              </a:ext>
            </a:extLst>
          </p:cNvPr>
          <p:cNvSpPr txBox="1"/>
          <p:nvPr/>
        </p:nvSpPr>
        <p:spPr>
          <a:xfrm>
            <a:off x="156117" y="1647645"/>
            <a:ext cx="8090736" cy="4626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Опитано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осіб із 17 країн світу, переважно з Німеччини, Італії та Польщі.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Критерії відбору респондентів: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Громадяни України. Наявний статус біженця чи тимчасового перебування. Вік від 18 до 65 років.Наявність роботи протягом періоду не менше 3 місяців між 2014 та 2025 роками.Наявність мотивації до повернення на Батьківщину (за певних умов).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Середня тривалість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анкетування становила близько 90 хвилин. Четверта частина опитаних пройшла анкетування у форматі офлайн.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Більшість опитаних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(показники понад 50%): Жінки (81,6%). Мають вищу освіту (79,1%). Є отримувачами тимчасового захисту (61,1%). Є біженцями від війни та перебувають за кордоном від 1 до 3 років (73,3%). Мешкали до переїзду в Києві, Харківській та Донецькій областях (63,9%). Перебувають в активному працездатному віці (35–54 роки), </a:t>
            </a: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Значна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частина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половини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Одружені (заміжні) (51,2%). Короткотерміново відвідують Україну (55,8%).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Третина респондентів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(показники близько 30-40%): Не має дітей (29,1%). Мешкає самостійно/без інших членів родини (31,4%). Крім війни, вказали на економічну кризу в Україні як причину виїзду (31,7%). Навчалися в Україні за галуззю знань «Бізнес, адміністрування та право» (30,2%).Не проходили жодної професійної підготовки в країні перебування (39,5%).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F79FA9-3729-4310-E73E-3577DF5833C6}"/>
              </a:ext>
            </a:extLst>
          </p:cNvPr>
          <p:cNvSpPr txBox="1"/>
          <p:nvPr/>
        </p:nvSpPr>
        <p:spPr>
          <a:xfrm>
            <a:off x="8813476" y="4354906"/>
            <a:ext cx="30840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відома: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детальна інформація про Проєкт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SKILLS4JUSTICE 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посиланням: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https://skills4justice.eu/</a:t>
            </a: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870E0C-FB70-340A-34C8-98547E1495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70" y="390993"/>
            <a:ext cx="2911246" cy="254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4447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141316"/>
            <a:ext cx="6894576" cy="615141"/>
          </a:xfrm>
        </p:spPr>
        <p:txBody>
          <a:bodyPr anchor="b">
            <a:noAutofit/>
          </a:bodyPr>
          <a:lstStyle/>
          <a:p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53 ключові результати анкетування ВПО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200" y="836351"/>
            <a:ext cx="7419165" cy="565933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Вимоги до влади та оцінювання підтримки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49. Вимоги: </a:t>
            </a:r>
            <a:r>
              <a:rPr lang="uk-UA" sz="1600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Необхідність розроблення спеціалізованих програм підтримки ВПО.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216 респондентів (58,2%) повністю погодилися з тим, що Україні необхідна окрема програма, яка б передбачала компенсаційну, фінансово-матеріальну, соціальну й освітню підтримку ВПО.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Диференціація ВПО для пріоритетностого надання їм допомоги.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242 особи (66,5%) підтримали цей адресний підхід. Але третина - ні.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Проблема.</a:t>
            </a: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Готовність ВПО застосовувати нові знання та навички після повернення додому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Дві третини респондентів (64,9%) умотивовані на такі дії.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50.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Оцінка загального рівня  підтримки респондентів як ВПО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6,12 бала за 10-ти бальною шкалою.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51.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Оцінка рівня  підтримки респондентів державними органами влади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5,07 бала.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52. Оцінка рівня  підтримки респондентів регіональними органами влади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5,58 бала.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53.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Оцінка рівня  підтримки респондентів </a:t>
            </a: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громадськими організаціями та волонтерами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6,98 бала.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Найвищі середні оцінки загальної підтримки ВПО зафіксовано у Сумській (9,33 бала) та Івано-Франківській (7,26 бала) областях. Дуже високі бали громадським організаціям та волонтерам виставили респонденти із Закарпатської (10,00 балів) та Запорізької (8,43 бала) областей.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1894394-C680-4F41-CB31-77FF9FFC13BE}"/>
              </a:ext>
            </a:extLst>
          </p:cNvPr>
          <p:cNvGrpSpPr/>
          <p:nvPr/>
        </p:nvGrpSpPr>
        <p:grpSpPr>
          <a:xfrm>
            <a:off x="8248633" y="2970281"/>
            <a:ext cx="3445166" cy="988401"/>
            <a:chOff x="8001687" y="3425120"/>
            <a:chExt cx="3445166" cy="9884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660291-0D2D-6C72-20CC-A0779F1A0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1687" y="3425120"/>
              <a:ext cx="3445166" cy="341745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1687" y="3886574"/>
              <a:ext cx="2216727" cy="526947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одежда, небо, человек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AA5207D-3A8F-2593-DC29-D93486C7B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54" y="305728"/>
            <a:ext cx="3685928" cy="2494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937B9B-5C25-4381-BC64-F5454B997E50}"/>
              </a:ext>
            </a:extLst>
          </p:cNvPr>
          <p:cNvSpPr txBox="1"/>
          <p:nvPr/>
        </p:nvSpPr>
        <p:spPr>
          <a:xfrm rot="10800000" flipV="1">
            <a:off x="8185601" y="4202239"/>
            <a:ext cx="35081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відома: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Аналітичний звіт за результатами опитування внутрішньо/вимушено переміщених громадян України працездатного віку (ВПО) за посиланням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https://horizon.iea.gov.ua/%D1%80%D0%B5%D0%B7%D1%83%D0%BB%D1%8C%D1%82%D0%B0%D1%82%D0%B8/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6842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0" y="66500"/>
            <a:ext cx="6894576" cy="615141"/>
          </a:xfrm>
        </p:spPr>
        <p:txBody>
          <a:bodyPr anchor="b">
            <a:noAutofit/>
          </a:bodyPr>
          <a:lstStyle/>
          <a:p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І. ПІДСУМОК №2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81" y="702120"/>
            <a:ext cx="7671519" cy="610985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ВПО в Україні майже стільки ж, скільки мігрантів за її межами. Але на відміну від біженців ця категорія з одного боку менш мобільна, рішуча, компетентна, матеріально та родинно забезпечена, а з іншого, більш патріотична, відважна та терпляча.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Стосовно чисельності ВПО спостерігається пряма закономірність – із затягуванням війни їх обсяг невпинно зростає (наприклад, із серпня 2025 року з нових прифронтових територій евакуйовано близько 200 тисяч ВПО), але чисельність в країні помітно не збільшується. Така ж частка внутрішніх мігрантів «перевтілюється» у категорію біженців від війни до близького та дальнього зарубіжжя.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3. 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Та все ж мотивація до бажання повернутися після війни додому в ВПО вдвічі-втричі вища, ніж у біженців. Навіть не дивлячись на те, що за кордоном приймаючі країни надавали та поки що надають нашим співвітчизникам набагато більше різнопланової підтримки, ніж рідна ненька Україна.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4. 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Величезним викликом для органів влади всіх рівнів, наших міжнародних та зарубіжних партнерів уже давно постало питання облаштування життєзабезпечення та підтримки ВПО в нових регіонах переміщення. Мабуть треба у повний голос говорити про створення нових сучасних інноваційних міст та селищ, робочих місць та об’єктів інфраструктури, а не про заселення забутих поліських сіл.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5. 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Це торкається й повернення ВПО додому. Не в зруйновані вщент 28 міст та сотні селищ Сходу та Півдня, не на відбудову старопомислових центрів на догоду олігархам, а в новітні ойкумени з чистим повітрям. 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AutoNum type="arabicPeriod"/>
            </a:pPr>
            <a:endParaRPr lang="uk-UA" sz="16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1894394-C680-4F41-CB31-77FF9FFC13BE}"/>
              </a:ext>
            </a:extLst>
          </p:cNvPr>
          <p:cNvGrpSpPr/>
          <p:nvPr/>
        </p:nvGrpSpPr>
        <p:grpSpPr>
          <a:xfrm>
            <a:off x="8263053" y="2827445"/>
            <a:ext cx="3445166" cy="952817"/>
            <a:chOff x="8001687" y="3425120"/>
            <a:chExt cx="3445166" cy="9528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660291-0D2D-6C72-20CC-A0779F1A0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1687" y="3425120"/>
              <a:ext cx="3445166" cy="341745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1687" y="3886574"/>
              <a:ext cx="2216727" cy="491363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одежда, небо, человек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AA5207D-3A8F-2593-DC29-D93486C7B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53" y="315477"/>
            <a:ext cx="3603535" cy="24388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937B9B-5C25-4381-BC64-F5454B997E50}"/>
              </a:ext>
            </a:extLst>
          </p:cNvPr>
          <p:cNvSpPr txBox="1"/>
          <p:nvPr/>
        </p:nvSpPr>
        <p:spPr>
          <a:xfrm rot="10800000" flipV="1">
            <a:off x="8231537" y="4103703"/>
            <a:ext cx="35081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відома: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Аналітичний звіт за результатами опитування внутрішньо/вимушено переміщених громадян України працездатного віку (ВПО) за посиланням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https://horizon.iea.gov.ua/%D1%80%D0%B5%D0%B7%D1%83%D0%BB%D1%8C%D1%82%D0%B0%D1%82%D0%B8/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443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25EC38-AEB3-9559-F10A-F80758A79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6FD93-5B6E-3DE3-F788-C1292F53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854" y="2895974"/>
            <a:ext cx="6068292" cy="1066052"/>
          </a:xfrm>
        </p:spPr>
        <p:txBody>
          <a:bodyPr anchor="b">
            <a:normAutofit/>
          </a:bodyPr>
          <a:lstStyle/>
          <a:p>
            <a:r>
              <a:rPr lang="uk-UA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ДЯКУЄМО!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F2804-CD73-823B-858B-1F6E16F7A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055" y="434108"/>
            <a:ext cx="7832713" cy="812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6CB0D3-9F57-42DD-9878-20C264540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4" y="434108"/>
            <a:ext cx="3060188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1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23" y="180848"/>
            <a:ext cx="7309658" cy="714895"/>
          </a:xfrm>
        </p:spPr>
        <p:txBody>
          <a:bodyPr anchor="b">
            <a:normAutofit fontScale="90000"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ІІ. 47 ключових результатів анкетування біженців від війни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9B9336-FCA5-20E6-07EB-077D35C88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370" y="3636665"/>
            <a:ext cx="2288578" cy="5784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EC356F-8A82-49C9-AC53-2B8DFAC9E2C8}"/>
              </a:ext>
            </a:extLst>
          </p:cNvPr>
          <p:cNvSpPr txBox="1"/>
          <p:nvPr/>
        </p:nvSpPr>
        <p:spPr>
          <a:xfrm>
            <a:off x="525523" y="1044841"/>
            <a:ext cx="7626018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Зайнятість</a:t>
            </a:r>
          </a:p>
          <a:p>
            <a:pPr lvl="0"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Право на працю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практично всі респонденти (84; 97,7%) мають дозвіл працювати у країні переміщення.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Сфера роботи: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54 особи (62,8%) зайняті у приватному секторі, 13 осіб (15,1%) – самозайняті, 10 осіб (11,6%) – працюють у держсекторі.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Професійний розріз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зайняті за професіями сфери виробництва (14 осіб, 16,3%), охорони здоров’я, догляду та інших видів соціальної сфери (11 осіб, 12,8%), бізнесу, менеджменту, фінансів та економіки (9 осіб, 10,5%).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Постійність роботи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дві третини респондентів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останні п’ять років працювали на одному робочому місці.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Професійна мобільність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47 осіб (54,6%) мають поточну професійну зайнятість відмінну від тієї, що була в Україні.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Відповідність отриманої в Україні освіти вимогам їхньої поточної роботи в країні перебування: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 як третина опитаних (37,2%) працює у сфері, суміжній або відповідній  їхній попередній освіті.</a:t>
            </a:r>
            <a:endParaRPr lang="uk-UA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Форма найму на роботу: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осіб (65,1%) працюють за строковими, випробовувальними або безстроковими договорами.</a:t>
            </a:r>
          </a:p>
          <a:p>
            <a:pPr lvl="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Тривалість робочого тижня: 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особи (63,9%) зайняті повний час, 14,4% –  понаднормово. </a:t>
            </a:r>
            <a:endParaRPr lang="uk-UA" sz="1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64964-A34A-42FD-A41D-95AF23A99788}"/>
              </a:ext>
            </a:extLst>
          </p:cNvPr>
          <p:cNvSpPr txBox="1"/>
          <p:nvPr/>
        </p:nvSpPr>
        <p:spPr>
          <a:xfrm rot="10800000" flipV="1">
            <a:off x="8856869" y="4421345"/>
            <a:ext cx="32190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113">
              <a:spcAft>
                <a:spcPts val="10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До відома: Аналітичний звіт за результатами опитування громадян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У</a:t>
            </a: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країни працездатного віку, зайнятих у країнах прибуття, які планують за певних обставин повернутися на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Б</a:t>
            </a: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атьківщину за посиланням: </a:t>
            </a:r>
            <a:r>
              <a:rPr lang="en-U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3"/>
              </a:rPr>
              <a:t>https://horizon.iea.gov.ua/%D1%80%D0%B5%D0%B7%D1%83%D0%BB%D1%8C%D1%82%D0%B0%D1%82%D0%B8/</a:t>
            </a:r>
            <a:r>
              <a:rPr lang="uk-UA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206069-BF3E-4C2E-5CF6-AB071A940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70" y="390993"/>
            <a:ext cx="2911246" cy="254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86620EB-B1B1-8824-A23C-1E1AD50BC32C}"/>
              </a:ext>
            </a:extLst>
          </p:cNvPr>
          <p:cNvGrpSpPr/>
          <p:nvPr/>
        </p:nvGrpSpPr>
        <p:grpSpPr>
          <a:xfrm>
            <a:off x="8924370" y="3093634"/>
            <a:ext cx="3084023" cy="1001865"/>
            <a:chOff x="8001687" y="3425120"/>
            <a:chExt cx="3445166" cy="1016433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03818FB5-AF8A-1B5A-70EB-DAA1AC88F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1687" y="3425120"/>
              <a:ext cx="3445166" cy="341745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84D6375-2EE1-1B72-7103-11E3E779B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1687" y="3886575"/>
              <a:ext cx="2216727" cy="554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094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84" y="222672"/>
            <a:ext cx="6894576" cy="714895"/>
          </a:xfrm>
        </p:spPr>
        <p:txBody>
          <a:bodyPr anchor="b">
            <a:normAutofit fontScale="90000"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ІІ. 47 ключових результатів анкетування біженців від війни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C356F-8A82-49C9-AC53-2B8DFAC9E2C8}"/>
              </a:ext>
            </a:extLst>
          </p:cNvPr>
          <p:cNvSpPr txBox="1"/>
          <p:nvPr/>
        </p:nvSpPr>
        <p:spPr>
          <a:xfrm>
            <a:off x="444084" y="1082533"/>
            <a:ext cx="7527074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Пошук роботи та трудові права</a:t>
            </a:r>
          </a:p>
          <a:p>
            <a:pPr lvl="0"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Додаткова робота: 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особи (51,2%) мають додаткову роботу.</a:t>
            </a:r>
          </a:p>
          <a:p>
            <a:pPr lvl="0"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Період/час знаходження першої роботи у країні перебування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75 осіб (87,2%) знайшли перше місце роботи після прибуття до країни проживання.</a:t>
            </a:r>
          </a:p>
          <a:p>
            <a:pPr lvl="0"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Способи знаходження роботи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осіб (45,3%) зазначили, що знайшли роботу через знайомих.</a:t>
            </a:r>
          </a:p>
          <a:p>
            <a:pPr lvl="0"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Загальний рівень задоволення респондентів поточною роботою: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майже дві третини опитаних (62,7%) засвідчують високий рівень трудової інтеграції українців у країнах перебування. </a:t>
            </a:r>
          </a:p>
          <a:p>
            <a:pPr lvl="0"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Достатність у респондентів умінь, навичок та знань, щоб виконувати свою роботу: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чверті опитаних (75,6%) демонструють упевненість у своїй професійній спроможності. </a:t>
            </a:r>
          </a:p>
          <a:p>
            <a:pPr lvl="0"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Наявність у респондентів роботи, яка потребує більш низького за наявний рівня освіти та кваліфікації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майже половина респондентів (48,8%)  визнає факт зайнятості на посадах та робочих місцях, які не відповідають їхньому рівню кваліфікації.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Проблема. </a:t>
            </a:r>
          </a:p>
          <a:p>
            <a:pPr lvl="0"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Мотивація респондентів до відкриття власного бізнесу в країні перебування: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майже половина опитаних українців демонструють потенційний інтерес до власної підприємницької діяльності. </a:t>
            </a:r>
            <a:endParaRPr lang="uk-UA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64964-A34A-42FD-A41D-95AF23A99788}"/>
              </a:ext>
            </a:extLst>
          </p:cNvPr>
          <p:cNvSpPr txBox="1"/>
          <p:nvPr/>
        </p:nvSpPr>
        <p:spPr>
          <a:xfrm rot="10800000" flipV="1">
            <a:off x="8813583" y="4213493"/>
            <a:ext cx="31948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113">
              <a:spcAft>
                <a:spcPts val="10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До відома: Аналітичний звіт за результатами опитування громадян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У</a:t>
            </a: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країни працездатного віку, зайнятих у країнах прибуття, які планують за певних обставин повернутися на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Б</a:t>
            </a: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атьківщину за посиланням: </a:t>
            </a:r>
            <a:r>
              <a:rPr lang="en-U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2"/>
              </a:rPr>
              <a:t>https://horizon.iea.gov.ua/%D1%80%D0%B5%D0%B7%D1%83%D0%BB%D1%8C%D1%82%D0%B0%D1%82%D0%B8/</a:t>
            </a:r>
            <a:r>
              <a:rPr lang="uk-UA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89E664-5789-CCD9-298C-E963E18BF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70" y="390993"/>
            <a:ext cx="2911246" cy="254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C955FBE-5CC0-1DFF-22F5-88464566AA13}"/>
              </a:ext>
            </a:extLst>
          </p:cNvPr>
          <p:cNvGrpSpPr/>
          <p:nvPr/>
        </p:nvGrpSpPr>
        <p:grpSpPr>
          <a:xfrm>
            <a:off x="8924370" y="3093634"/>
            <a:ext cx="3084023" cy="1001865"/>
            <a:chOff x="8001687" y="3425120"/>
            <a:chExt cx="3445166" cy="1016433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534E5D03-2317-2282-17D5-5E2A87892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1687" y="3425120"/>
              <a:ext cx="3445166" cy="341745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135E8235-4700-EF3D-D07E-70C039D9F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1687" y="3886575"/>
              <a:ext cx="2216727" cy="554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28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91" y="192816"/>
            <a:ext cx="7301346" cy="839585"/>
          </a:xfrm>
        </p:spPr>
        <p:txBody>
          <a:bodyPr anchor="b">
            <a:normAutofit fontScale="90000"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ІІ. 47 ключових результатів анкетування біженців від війни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C356F-8A82-49C9-AC53-2B8DFAC9E2C8}"/>
              </a:ext>
            </a:extLst>
          </p:cNvPr>
          <p:cNvSpPr txBox="1"/>
          <p:nvPr/>
        </p:nvSpPr>
        <p:spPr>
          <a:xfrm>
            <a:off x="578091" y="1110460"/>
            <a:ext cx="7367848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 зайнятих в країнах перебування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Визнання дипломів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у 34 осіб (37,8%) дипломи не визнаються роботодавцями,  у 18 осіб (20,0%) – наявне часткове визнання, лише у 19 респондентів (21,1%) – повне визнання. </a:t>
            </a:r>
            <a:r>
              <a:rPr lang="uk-UA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Наявна суттєва проблема.</a:t>
            </a:r>
            <a:endParaRPr lang="uk-UA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Форми професійної підготовки: 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особи  (51,2%)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проходили жодної професійної підготовки. </a:t>
            </a:r>
          </a:p>
          <a:p>
            <a:pPr defTabSz="914400">
              <a:spcBef>
                <a:spcPts val="600"/>
              </a:spcBef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Участь роботодавців у професійно-трудовій адаптації біженців: 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переважають схеми наставництва (26 відповідей або 30,2%) та професійне навчання на робочому місці (21 відповідь або 24,4%).</a:t>
            </a:r>
          </a:p>
          <a:p>
            <a:pPr lvl="0" defTabSz="914400">
              <a:spcBef>
                <a:spcPts val="600"/>
              </a:spcBef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Володіння респондентами мовою країни перебування: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майже дві третини опитаних (62,8%) відчувають упевненість у своїх мовних навичках.</a:t>
            </a:r>
          </a:p>
          <a:p>
            <a:pPr lvl="0"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 Мовні курси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осіб (88,4%) підтверджують наявність доступних можливостей для вивчення мови.</a:t>
            </a:r>
          </a:p>
          <a:p>
            <a:pPr lvl="0" defTabSz="914400">
              <a:spcBef>
                <a:spcPts val="600"/>
              </a:spcBef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Навчання для використання технологічних нововведень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34 особи (39,5%) активно залучені або готові до процесів безперервного професійного вдосконалення, 57,0% зайнятих респондентів фактично залучені до формальних або неформальних процесів навчання у своїх компаніях.</a:t>
            </a:r>
            <a:endParaRPr lang="uk-UA" sz="1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64964-A34A-42FD-A41D-95AF23A99788}"/>
              </a:ext>
            </a:extLst>
          </p:cNvPr>
          <p:cNvSpPr txBox="1"/>
          <p:nvPr/>
        </p:nvSpPr>
        <p:spPr>
          <a:xfrm rot="10800000" flipV="1">
            <a:off x="8848397" y="4213493"/>
            <a:ext cx="30631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113">
              <a:spcAft>
                <a:spcPts val="10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До відома: Аналітичний звіт за результатами опитування громадян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У</a:t>
            </a: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країни працездатного віку, зайнятих у країнах прибуття, які планують за певних обставин повернутися на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Б</a:t>
            </a: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атьківщину за посиланням: </a:t>
            </a:r>
            <a:r>
              <a:rPr lang="en-U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2"/>
              </a:rPr>
              <a:t>https://horizon.iea.gov.ua/%D1%80%D0%B5%D0%B7%D1%83%D0%BB%D1%8C%D1%82%D0%B0%D1%82%D0%B8/</a:t>
            </a:r>
            <a:r>
              <a:rPr lang="uk-UA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A5A0FD-95F7-637E-9CA6-7A4F0A6E4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70" y="390993"/>
            <a:ext cx="2911246" cy="254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4783376-1149-0D21-7356-E0D39D7FA5F1}"/>
              </a:ext>
            </a:extLst>
          </p:cNvPr>
          <p:cNvGrpSpPr/>
          <p:nvPr/>
        </p:nvGrpSpPr>
        <p:grpSpPr>
          <a:xfrm>
            <a:off x="8924369" y="3093634"/>
            <a:ext cx="3267630" cy="1001865"/>
            <a:chOff x="8001687" y="3425120"/>
            <a:chExt cx="3650274" cy="1016433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A009E9E1-B11C-0493-7A14-E503DA14E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1687" y="3425120"/>
              <a:ext cx="3650274" cy="34174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4268D1A-EBCD-7712-4DBE-DACC91C48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1687" y="3886575"/>
              <a:ext cx="2216727" cy="554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429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7" y="124956"/>
            <a:ext cx="7301346" cy="839585"/>
          </a:xfrm>
        </p:spPr>
        <p:txBody>
          <a:bodyPr anchor="b">
            <a:normAutofit fontScale="90000"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ІІ. 47 ключових результатів анкетування біженців від війни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C356F-8A82-49C9-AC53-2B8DFAC9E2C8}"/>
              </a:ext>
            </a:extLst>
          </p:cNvPr>
          <p:cNvSpPr txBox="1"/>
          <p:nvPr/>
        </p:nvSpPr>
        <p:spPr>
          <a:xfrm>
            <a:off x="499627" y="1106809"/>
            <a:ext cx="7498892" cy="5239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Справедливість та соціально-трудові відносини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 Оплата прац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і: більшість опитаних українців за кордоном (54,6%) мають відчуття справедливості винагороди за працю.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 Важкі та шкідливі умови праці: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кожен п’ятий опитаний (21,0%) відчуває себе у небезпечних, потенційно вразливих умовах праці.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Поінформованість про техніку безпеки та охорону праці на робочому місці: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чверті респондентів підтвердили, що володіють необхідними знаннями для безпечної роботи. 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Статус мігранта і втрата роботи: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осіб (58,1%) почуваються захищеними на робочому місці й не сприймають свій статус мігранта як загрозу для втрати наявної роботи.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 Ставлення на роботі: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чотири із п’яти опитаних заявляють про повагу до них з боку колег і керівництва. 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 Оцінювання результатів роботи:</a:t>
            </a:r>
            <a:r>
              <a:rPr lang="uk-UA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майже дві третини опитаних (59,3%) загалом вважають, що система оцінювання їхньої праці є чесною, прозорою та неупередженою. 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 Наявність часу для відновлення трудового потенціалу: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майже дві третини опитаних (60,5%) задоволені співвідношенням між роботою та особистим часом.</a:t>
            </a:r>
            <a:endParaRPr lang="uk-UA" sz="1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64964-A34A-42FD-A41D-95AF23A99788}"/>
              </a:ext>
            </a:extLst>
          </p:cNvPr>
          <p:cNvSpPr txBox="1"/>
          <p:nvPr/>
        </p:nvSpPr>
        <p:spPr>
          <a:xfrm rot="10800000" flipV="1">
            <a:off x="8835600" y="4213493"/>
            <a:ext cx="30850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113">
              <a:spcAft>
                <a:spcPts val="10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До відома: Аналітичний звіт за результатами опитування громадян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У</a:t>
            </a: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країни працездатного віку, зайнятих у країнах прибуття, які планують за певних обставин повернутися на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Б</a:t>
            </a: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атьківщину за посиланням: </a:t>
            </a:r>
            <a:r>
              <a:rPr lang="en-U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2"/>
              </a:rPr>
              <a:t>https://horizon.iea.gov.ua/%D1%80%D0%B5%D0%B7%D1%83%D0%BB%D1%8C%D1%82%D0%B0%D1%82%D0%B8/</a:t>
            </a:r>
            <a:r>
              <a:rPr lang="uk-UA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802611-D97D-93DE-A693-8111A447A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69" y="372541"/>
            <a:ext cx="2911246" cy="254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8A2596E-FBCB-0536-A2D8-ABC9378045D2}"/>
              </a:ext>
            </a:extLst>
          </p:cNvPr>
          <p:cNvGrpSpPr/>
          <p:nvPr/>
        </p:nvGrpSpPr>
        <p:grpSpPr>
          <a:xfrm>
            <a:off x="8924369" y="3093634"/>
            <a:ext cx="3267630" cy="1001865"/>
            <a:chOff x="8001687" y="3425120"/>
            <a:chExt cx="3650274" cy="1016433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6A4B5C26-91B0-25E5-9FBE-94B5ECD9E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1687" y="3425120"/>
              <a:ext cx="3650274" cy="341745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55E7AF2-AF0C-8274-336D-51A545602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1687" y="3886575"/>
              <a:ext cx="2216727" cy="554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399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9" y="196453"/>
            <a:ext cx="7301346" cy="839585"/>
          </a:xfrm>
        </p:spPr>
        <p:txBody>
          <a:bodyPr anchor="b">
            <a:normAutofit fontScale="90000"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ІІ. 47 ключових результатів анкетування біженців від війни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C356F-8A82-49C9-AC53-2B8DFAC9E2C8}"/>
              </a:ext>
            </a:extLst>
          </p:cNvPr>
          <p:cNvSpPr txBox="1"/>
          <p:nvPr/>
        </p:nvSpPr>
        <p:spPr>
          <a:xfrm>
            <a:off x="501803" y="1255873"/>
            <a:ext cx="7582829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spcBef>
                <a:spcPts val="600"/>
              </a:spcBef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Участь у соціальному житті та громадянські права </a:t>
            </a:r>
            <a:endParaRPr lang="uk-UA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600"/>
              </a:spcBef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 Відчуття свободи у громаді: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майже дві третини респондентів (60,4%) мають високий рівень відчуття свободи й прийняття до суспільства, де вони мешкають.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 Участь у громадських заходах: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респондентів (43,0%) беруть участь у волонтерських чи благодійних ініціативах. 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 Можливості до перевезення членів родини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майже половина респондентів (45,4%) відчувають певну стабільність свого становища та здатність ініціювати возз’єднання сім’ї. 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 Послуги для дітей: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понад половина респондентів (55,8%) висловила задоволення якістю і доступом до послуг з дитячого догляду.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34. Послуги для осіб похилого віку: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майже половина респондентів (48,8%) продемонструвала позитивне ставлення до цього аспекту соціальної політики у країнах перебування.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35. Дискримінація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дві третини респондентів (62,8%) висловили чітко позитивну оцінку власного недискримінаційного досвіду перебування за кордоном.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 </a:t>
            </a:r>
            <a:r>
              <a:rPr lang="uk-UA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наявні елементи певних проявів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64964-A34A-42FD-A41D-95AF23A99788}"/>
              </a:ext>
            </a:extLst>
          </p:cNvPr>
          <p:cNvSpPr txBox="1"/>
          <p:nvPr/>
        </p:nvSpPr>
        <p:spPr>
          <a:xfrm rot="10800000" flipV="1">
            <a:off x="8867855" y="4213493"/>
            <a:ext cx="296775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113">
              <a:spcAft>
                <a:spcPts val="10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До відома: Аналітичний звіт за результатами опитування громадян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У</a:t>
            </a: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країни працездатного віку, зайнятих у країнах прибуття, які планують за певних обставин повернутися на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Б</a:t>
            </a: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атьківщину за посиланням: </a:t>
            </a:r>
            <a:r>
              <a:rPr lang="en-U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2"/>
              </a:rPr>
              <a:t>https://horizon.iea.gov.ua/%D1%80%D0%B5%D0%B7%D1%83%D0%BB%D1%8C%D1%82%D0%B0%D1%82%D0%B8/</a:t>
            </a:r>
            <a:r>
              <a:rPr lang="uk-UA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AFFEC5-AECE-3677-C17B-CA9445AAB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69" y="372541"/>
            <a:ext cx="2911246" cy="254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661F3C8-8C03-474F-4832-C3810A22EBFE}"/>
              </a:ext>
            </a:extLst>
          </p:cNvPr>
          <p:cNvGrpSpPr/>
          <p:nvPr/>
        </p:nvGrpSpPr>
        <p:grpSpPr>
          <a:xfrm>
            <a:off x="8924369" y="3093634"/>
            <a:ext cx="3267630" cy="1001865"/>
            <a:chOff x="8001687" y="3425120"/>
            <a:chExt cx="3650274" cy="1016433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C8DA5807-DDE7-78BF-AF9C-C966BAB24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1687" y="3425120"/>
              <a:ext cx="3650274" cy="341745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189819DC-FE6F-7071-EA0E-00B7A5B58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1687" y="3886575"/>
              <a:ext cx="2216727" cy="554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2654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5" y="181584"/>
            <a:ext cx="7301346" cy="839585"/>
          </a:xfrm>
        </p:spPr>
        <p:txBody>
          <a:bodyPr anchor="b">
            <a:normAutofit fontScale="90000"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ІІ. 47 ключових результатів анкетування біженців від війни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C356F-8A82-49C9-AC53-2B8DFAC9E2C8}"/>
              </a:ext>
            </a:extLst>
          </p:cNvPr>
          <p:cNvSpPr txBox="1"/>
          <p:nvPr/>
        </p:nvSpPr>
        <p:spPr>
          <a:xfrm>
            <a:off x="486885" y="1132681"/>
            <a:ext cx="7820774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spcBef>
                <a:spcPts val="600"/>
              </a:spcBef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Оцінка  респондентами їхньої підтримки в країнах перебування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 Загальний рівень підтримки: 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68,6% опитаних вважають, що отримали суттєву або достатню допомогу від приймаючої сторони.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Підтримка з боку державних органів влади: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ефективна, але формалізована допомога. Середній показник — 7,2 з 10 балів. 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Підтримка з боку регіональних органів влади: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важлива, але нерівномірна за рівнем залучення. Підтримка від місцевих чи регіональних органів влади оцінена респондентами трохи нижче, середній показник  складає 6,8 бала.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39. Підтримка з боку громадських організацій та волонтерів: 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найвищий рівень довіри й ефективності. Саме волонтерські та громадські ініціативи отримали від респондентів найвищий середній бал — 8,0 бала. </a:t>
            </a:r>
          </a:p>
          <a:p>
            <a:pPr algn="ctr" defTabSz="914400">
              <a:spcBef>
                <a:spcPts val="600"/>
              </a:spcBef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Мотивація до повернення на Батьківщину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 Безпека: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74,4% опитаних зазначили, що повернуться лише за умови повного припинення війни, відсутності будь-яких загроз і стабільного/довгострокового перемир’я. 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41. Наявність житла: 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чверті респондентів засвідчують потребу в житлі через  наявність на Батьківщині величезних їхніх втрат від масових руйнувань, окупації, крадіжки майна мародерами тощо.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64964-A34A-42FD-A41D-95AF23A99788}"/>
              </a:ext>
            </a:extLst>
          </p:cNvPr>
          <p:cNvSpPr txBox="1"/>
          <p:nvPr/>
        </p:nvSpPr>
        <p:spPr>
          <a:xfrm rot="10800000" flipV="1">
            <a:off x="8779765" y="4301943"/>
            <a:ext cx="31743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113">
              <a:spcAft>
                <a:spcPts val="10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До відома: Аналітичний звіт за результатами опитування громадян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У</a:t>
            </a: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країни працездатного віку, зайнятих у країнах прибуття, які планують за певних обставин повернутися на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Б</a:t>
            </a: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атьківщину за посиланням: </a:t>
            </a:r>
            <a:r>
              <a:rPr lang="en-U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2"/>
              </a:rPr>
              <a:t>https://horizon.iea.gov.ua/%D1%80%D0%B5%D0%B7%D1%83%D0%BB%D1%8C%D1%82%D0%B0%D1%82%D0%B8/</a:t>
            </a:r>
            <a:r>
              <a:rPr lang="uk-UA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4465CA-088E-5604-5A14-536C0471F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69" y="372541"/>
            <a:ext cx="2911246" cy="254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FB21E73-9ED8-E14F-50BD-1921C033E52A}"/>
              </a:ext>
            </a:extLst>
          </p:cNvPr>
          <p:cNvGrpSpPr/>
          <p:nvPr/>
        </p:nvGrpSpPr>
        <p:grpSpPr>
          <a:xfrm>
            <a:off x="8924369" y="3093634"/>
            <a:ext cx="3267630" cy="1001865"/>
            <a:chOff x="8001687" y="3425120"/>
            <a:chExt cx="3650274" cy="1016433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1877A19F-2F08-5744-D4C1-FC9FB488B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1687" y="3425120"/>
              <a:ext cx="3650274" cy="341745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D344963-DC09-160A-2879-5A98DC383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1687" y="3886575"/>
              <a:ext cx="2216727" cy="554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9632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57" y="200316"/>
            <a:ext cx="7301346" cy="839585"/>
          </a:xfrm>
        </p:spPr>
        <p:txBody>
          <a:bodyPr anchor="b">
            <a:normAutofit fontScale="90000"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ІІ. 47 ключових результатів анкетування біженців від війни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C356F-8A82-49C9-AC53-2B8DFAC9E2C8}"/>
              </a:ext>
            </a:extLst>
          </p:cNvPr>
          <p:cNvSpPr txBox="1"/>
          <p:nvPr/>
        </p:nvSpPr>
        <p:spPr>
          <a:xfrm>
            <a:off x="465557" y="1284171"/>
            <a:ext cx="7529869" cy="481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spcBef>
                <a:spcPts val="600"/>
              </a:spcBef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Мотивація та умови до повернення на Батьківщину 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 Наявність роботи: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бажають працевлаштовуватися при поверненні додому за попередньою професією (в Україні) вказало 52 респонденти (60,5%). Роботу за новою професією, здобутою у країні перебування, шукатимуть  35 опитаних або 40,7%.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Проблема.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43. Компенсація витрат на переїзд: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особа (36,0%) повністю або частково погодилася з цією умовою.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44. Подвійне/множинне громадянство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лише 34 особи (39,6%) повністю або частково з цим погодилися.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Хто повинен надавати підтримку при поверненні на Батьківщину:</a:t>
            </a:r>
          </a:p>
          <a:p>
            <a:pPr defTabSz="914400">
              <a:spcBef>
                <a:spcPts val="600"/>
              </a:spcBef>
            </a:pP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Державні органи влади – 61 особа або 70,9%. Регіональні органи влади –  51 особа або 59,3%.Громадські організації та волонтери – 26 опитаних або 30,2%. Ніхто – 27 осіб або </a:t>
            </a:r>
            <a:r>
              <a:rPr lang="uk-UA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31,4%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46. Потреба в окремій державній програмі для поверненців: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 осіб (81,4%) виказали нагальну потребу в цій програмі.</a:t>
            </a:r>
          </a:p>
          <a:p>
            <a:pPr defTabSz="914400">
              <a:spcBef>
                <a:spcPts val="600"/>
              </a:spcBef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47. Відношення до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визначення пріоритетності та розмірів допомоги біженцям: 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87,2% респондентів підтримують концепцію адресної допомоги.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64964-A34A-42FD-A41D-95AF23A99788}"/>
              </a:ext>
            </a:extLst>
          </p:cNvPr>
          <p:cNvSpPr txBox="1"/>
          <p:nvPr/>
        </p:nvSpPr>
        <p:spPr>
          <a:xfrm rot="10800000" flipV="1">
            <a:off x="8809548" y="4346547"/>
            <a:ext cx="31408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113">
              <a:spcAft>
                <a:spcPts val="10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До відома: Аналітичний звіт за результатами опитування громадян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У</a:t>
            </a: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країни працездатного віку, зайнятих у країнах прибуття, які планують за певних обставин повернутися на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Б</a:t>
            </a: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атьківщину за посиланням: </a:t>
            </a:r>
            <a:r>
              <a:rPr lang="en-U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2"/>
              </a:rPr>
              <a:t>https://horizon.iea.gov.ua/%D1%80%D0%B5%D0%B7%D1%83%D0%BB%D1%8C%D1%82%D0%B0%D1%82%D0%B8/</a:t>
            </a:r>
            <a:r>
              <a:rPr lang="uk-UA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D4FE5-9DF6-F19C-2CD0-95D6D5830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69" y="372541"/>
            <a:ext cx="2911246" cy="254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9902CBD-3D9B-3D16-D496-54D99E304EDD}"/>
              </a:ext>
            </a:extLst>
          </p:cNvPr>
          <p:cNvGrpSpPr/>
          <p:nvPr/>
        </p:nvGrpSpPr>
        <p:grpSpPr>
          <a:xfrm>
            <a:off x="8924369" y="3093634"/>
            <a:ext cx="3267630" cy="1001865"/>
            <a:chOff x="8001687" y="3425120"/>
            <a:chExt cx="3650274" cy="1016433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09446E51-A6A5-3F20-5D2A-7BAB206CD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1687" y="3425120"/>
              <a:ext cx="3650274" cy="34174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2EB8AEB-6AD5-B75E-9EBB-5D2ACF16E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1687" y="3886575"/>
              <a:ext cx="2216727" cy="554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6662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3202</TotalTime>
  <Words>5571</Words>
  <Application>Microsoft Office PowerPoint</Application>
  <PresentationFormat>Широкий екран</PresentationFormat>
  <Paragraphs>207</Paragraphs>
  <Slides>22</Slides>
  <Notes>12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2013 - 2022 Theme</vt:lpstr>
      <vt:lpstr>                               Результати соціологічного опитування біженців та ВПО: причини, соціальна підтримка, зайнятість, навчання та мотивація до повернення  Сергій Мельник, координатор Проєкту від ДНУ «Інститут освітньої аналітики» </vt:lpstr>
      <vt:lpstr>І. Загальна інформація про анкетування трудових мігрантів та біженців</vt:lpstr>
      <vt:lpstr>ІІ. 47 ключових результатів анкетування біженців від війни</vt:lpstr>
      <vt:lpstr>ІІ. 47 ключових результатів анкетування біженців від війни</vt:lpstr>
      <vt:lpstr>ІІ. 47 ключових результатів анкетування біженців від війни</vt:lpstr>
      <vt:lpstr>ІІ. 47 ключових результатів анкетування біженців від війни</vt:lpstr>
      <vt:lpstr>ІІ. 47 ключових результатів анкетування біженців від війни</vt:lpstr>
      <vt:lpstr>ІІ. 47 ключових результатів анкетування біженців від війни</vt:lpstr>
      <vt:lpstr>ІІ. 47 ключових результатів анкетування біженців від війни</vt:lpstr>
      <vt:lpstr>ІІІ. ПІДСУМОК №1</vt:lpstr>
      <vt:lpstr>   ІV. Анкетування внутрішньо/вимушено переміщених осіб (ВПО)</vt:lpstr>
      <vt:lpstr>   V. 53 ключові результати анкетування ВПО</vt:lpstr>
      <vt:lpstr>   V. 53 ключові результати анкетування ВПО</vt:lpstr>
      <vt:lpstr>   V. 53 ключові результати анкетування ВПО</vt:lpstr>
      <vt:lpstr>   V. 53 ключові результати анкетування ВПО</vt:lpstr>
      <vt:lpstr>   V. 53 ключові результати анкетування ВПО</vt:lpstr>
      <vt:lpstr>   V. 53 ключові результати анкетування ВПО</vt:lpstr>
      <vt:lpstr>   V. 53 ключові результати анкетування ВПО</vt:lpstr>
      <vt:lpstr>   V. 53 ключові результати анкетування ВПО</vt:lpstr>
      <vt:lpstr>   V. 53 ключові результати анкетування ВПО</vt:lpstr>
      <vt:lpstr>   VІ. ПІДСУМОК №2</vt:lpstr>
      <vt:lpstr>      ДЯКУЄМО!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PW 3</dc:title>
  <dc:creator>Vidmantas Tutlys</dc:creator>
  <cp:lastModifiedBy>Sergii Melnyk</cp:lastModifiedBy>
  <cp:revision>205</cp:revision>
  <dcterms:created xsi:type="dcterms:W3CDTF">2024-09-08T14:32:13Z</dcterms:created>
  <dcterms:modified xsi:type="dcterms:W3CDTF">2025-12-16T07:32:02Z</dcterms:modified>
</cp:coreProperties>
</file>