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57" r:id="rId3"/>
    <p:sldId id="263" r:id="rId4"/>
    <p:sldId id="274" r:id="rId5"/>
    <p:sldId id="275" r:id="rId6"/>
    <p:sldId id="278" r:id="rId7"/>
    <p:sldId id="279" r:id="rId8"/>
    <p:sldId id="264" r:id="rId9"/>
    <p:sldId id="276" r:id="rId10"/>
    <p:sldId id="265" r:id="rId11"/>
    <p:sldId id="266" r:id="rId12"/>
    <p:sldId id="273" r:id="rId13"/>
    <p:sldId id="28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23369-C675-4800-8C9F-011ED90FDAB7}" v="26" dt="2024-11-05T07:48:03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5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87BFF-BC76-4D12-849E-E8FC94424C6B}" type="datetimeFigureOut">
              <a:rPr lang="ru-RU" smtClean="0"/>
              <a:t>12.11.2025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1B51C-84C4-4657-ACDB-7CCA512665F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6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93647-690E-4C76-89BD-7F53D1EEE182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2120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2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98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41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21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50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7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BA91-10F9-464C-B326-19804577C35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" TargetMode="External"/><Relationship Id="rId5" Type="http://schemas.openxmlformats.org/officeDocument/2006/relationships/hyperlink" Target="https://loungeempreendedor.blogspot.com/2011/11/trabalho-em-equipe-maturidade.html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uanmaprz.blogspot.com/2020/02/principales-herramientas-de.html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co.ec.europa.eu/uk/classification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illdata.info/#skillfinder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horizon.iea.gov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" TargetMode="External"/><Relationship Id="rId5" Type="http://schemas.openxmlformats.org/officeDocument/2006/relationships/hyperlink" Target="https://iea.gov.ua/wp-content/uploads/2025/08/monoraph_melnyk-2024-full.pdf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" TargetMode="External"/><Relationship Id="rId5" Type="http://schemas.openxmlformats.org/officeDocument/2006/relationships/hyperlink" Target="https://iea.gov.ua/wp-content/uploads/2025/08/monoraph_melnyk-2024-full.pdf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" TargetMode="External"/><Relationship Id="rId5" Type="http://schemas.openxmlformats.org/officeDocument/2006/relationships/hyperlink" Target="https://iea.gov.ua/wp-content/uploads/2025/08/monoraph_melnyk-2024-full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tureskills.org.ua/" TargetMode="External"/><Relationship Id="rId3" Type="http://schemas.openxmlformats.org/officeDocument/2006/relationships/hyperlink" Target="https://osvitaveteraniv.gov.ua/" TargetMode="External"/><Relationship Id="rId7" Type="http://schemas.openxmlformats.org/officeDocument/2006/relationships/hyperlink" Target="https://europass.nqa.gov.ua/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guidance.nqa.gov.ua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svitprof.org.ua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profosvita.online/" TargetMode="External"/><Relationship Id="rId9" Type="http://schemas.openxmlformats.org/officeDocument/2006/relationships/hyperlink" Target="https://register.nqa.gov.u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register.nqa.gov.ua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horizon.iea.gov.u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horizon.iea.gov.ua/" TargetMode="External"/><Relationship Id="rId4" Type="http://schemas.openxmlformats.org/officeDocument/2006/relationships/hyperlink" Target="https://iea.gov.ua/wp-content/uploads/2025/08/monoraph_melnyk-2024-ful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D973-96AE-6B2B-095C-3E7134C9D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73" y="1662546"/>
            <a:ext cx="10307782" cy="23018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lt-LT" sz="40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D4A95-A300-B751-24B5-E04BFE5F3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98" y="4816929"/>
            <a:ext cx="10238853" cy="15757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Національні ринки праці та кваліфікацій у воєнний період: міграційний аспект»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Сергій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Мельник, координатор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ДНУ «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освітньої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аналітики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736" y="253093"/>
            <a:ext cx="6768193" cy="45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16" y="514928"/>
            <a:ext cx="6894576" cy="1154546"/>
          </a:xfrm>
        </p:spPr>
        <p:txBody>
          <a:bodyPr anchor="b">
            <a:norm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Ключові висновки</a:t>
            </a:r>
            <a:endParaRPr lang="en-US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16" y="1746423"/>
            <a:ext cx="6894576" cy="436798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Українська система підготовки кадрів в умовах війни оптимізувалася та стали працювати ефективніше, особливо у сфері освіти дорослих, короткотерміновій підготовці/перепідготовці, кооперації роботодавців з освітянами, знятті бюрократичних бар'єрів.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Відтік біженців та залучення населення до лав ЗСУ і ВПК зняли напругу на вітчизняному ринку праці.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Залучення трудових мігрантів до України не було актуальним і раніше, є небезпечним зараз, але буде дуже складним процесом у повоєнний період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Наслідки війни призводять до глобальних змін у розподілі продуктивних сил та розселенні населення, що потребуватиме не менш глобальних зусиль у створенні нової соціально-економічної формації.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Нагальним питанням поставатиме повернення частини біженців на Батьківщину, визнання їхніх нових кваліфікацій та застосування набутого досвіду та навичок у практичній діяльності</a:t>
            </a: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2" y="3205018"/>
            <a:ext cx="3731583" cy="369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4" y="3676075"/>
            <a:ext cx="2078182" cy="360216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стюм, человек, искусство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3FBFB93A-199E-5A13-1941-43D9BC081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6545" y="646545"/>
            <a:ext cx="3511019" cy="215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4"/>
          <p:cNvSpPr/>
          <p:nvPr/>
        </p:nvSpPr>
        <p:spPr>
          <a:xfrm>
            <a:off x="8146471" y="4395418"/>
            <a:ext cx="3528457" cy="12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>
              <a:spcBef>
                <a:spcPts val="400"/>
              </a:spcBef>
            </a:pPr>
            <a:r>
              <a:rPr lang="uk-UA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Довідково:</a:t>
            </a:r>
          </a:p>
          <a:p>
            <a:pPr indent="11113">
              <a:spcBef>
                <a:spcPts val="400"/>
              </a:spcBef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Аналітична записка «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стану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міграційних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https://horizon.iea.gov.ua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uk-UA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9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05" y="435234"/>
            <a:ext cx="6811045" cy="811676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Пропозиції  </a:t>
            </a:r>
            <a:endParaRPr lang="en-US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60605"/>
            <a:ext cx="6462594" cy="4605777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Гармонізація НСК з кращими аналогами в ЄС, зокрема її реформування та перехід на підходи щодо прогнозування, планування, оцінювання, розподілу та використання кваліфікацій на ринках праці. 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Орієнтир на укрупнення в рази закладів освіти за кластерним принципом та шляхом створення корпоративних університетів, </a:t>
            </a:r>
            <a:r>
              <a:rPr lang="uk-UA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хабів</a:t>
            </a: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міжнародних центрів.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Відмова від застарілих та бюрократичних підходів у формуванні змісту та методів навчання, переорієнтація (у воєнний та повоєнні періоди) на широкий спектр трансформації сегменту освіти дорослих.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нової, незалежної та прозорої системи внутрішнього та зовнішнього оцінювання якості освітніх послуг, визнання та присвоєння професійних кваліфікацій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Імплементація результатів досліджень у рамках </a:t>
            </a:r>
            <a:r>
              <a:rPr lang="uk-UA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SKILLS4JUSTICE </a:t>
            </a:r>
            <a:r>
              <a:rPr lang="uk-U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 </a:t>
            </a: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підготовку відповідних </a:t>
            </a:r>
            <a:r>
              <a:rPr lang="uk-UA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законодавчо-нормативного та методологічного спрямування, проведення інформаційного штурму серед профільних реалізаторів політик тощо.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FontTx/>
              <a:buChar char="-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2" y="2833006"/>
            <a:ext cx="3731583" cy="432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4" y="3347357"/>
            <a:ext cx="2078182" cy="44903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иллюстрация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D5E64D-E5E0-6A2B-9FD7-07DC456ED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38836" y="285750"/>
            <a:ext cx="3380510" cy="233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57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1" y="179614"/>
            <a:ext cx="7547957" cy="1527938"/>
          </a:xfrm>
        </p:spPr>
        <p:txBody>
          <a:bodyPr anchor="b"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Співставлення вітчизняних кваліфікацій з відповідниками ЄС </a:t>
            </a:r>
            <a:b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Європейська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багатомовна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навичок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компетенцій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занять 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05" y="1778924"/>
            <a:ext cx="6462594" cy="4846320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endParaRPr lang="uk-U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uk-U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FontTx/>
              <a:buChar char="-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FontTx/>
              <a:buChar char="-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074" y="3558276"/>
            <a:ext cx="2094262" cy="40821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7BBA163-46D1-4D43-A78D-63B71A30E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11" y="2934385"/>
            <a:ext cx="3731583" cy="3429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Шрифт, логотип, текс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82853A-6A66-FA5D-323A-438016D08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261258"/>
            <a:ext cx="3633107" cy="239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кутник 3"/>
          <p:cNvSpPr/>
          <p:nvPr/>
        </p:nvSpPr>
        <p:spPr>
          <a:xfrm>
            <a:off x="640005" y="1895302"/>
            <a:ext cx="69578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Для проведення співставлення вітчизняних кваліфікацій аналогами в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перш за все, треба сформувати їх опис у порівняльному форматі. А саме: </a:t>
            </a:r>
          </a:p>
          <a:p>
            <a:pPr marL="277813" indent="42863">
              <a:lnSpc>
                <a:spcPct val="100000"/>
              </a:lnSpc>
              <a:buNone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 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 положення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Назва кваліфікації.  Мета. Код. Тип. Рівень НРК/ЄРК. Обсяг (в кредитах).  Орган, який присвоює кваліфікацію. Орган, який здійснює навчання (тип закладу освіти тощо). Орган, який здійснює зовнішнє забезпечення якості кваліфікації. Доступ до кваліфікації (наявність регулювання законодавчо-нормативними актами). Джерело інформації про кваліфікацію. Дата затвердження та орган, що затвердив. </a:t>
            </a:r>
          </a:p>
          <a:p>
            <a:pPr marL="277813" indent="42863">
              <a:lnSpc>
                <a:spcPct val="100000"/>
              </a:lnSpc>
              <a:buNone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Профіль кваліфікації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Міжнародна класифікація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ISCED-F (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посилання). Назва професії та код (згідно з Класифікатором професій ДК 003:2010) (за потреби). Назва професії(й) та код за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 (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включно з 4 знаками коду за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ISCO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посиланнями). Сфера професійної діяльності за КВЕД ДК 009:2010 (за потреби).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 rot="10800000" flipV="1">
            <a:off x="8179723" y="4490829"/>
            <a:ext cx="3374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indent="42863">
              <a:lnSpc>
                <a:spcPct val="100000"/>
              </a:lnSpc>
              <a:buNone/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</a:t>
            </a:r>
          </a:p>
          <a:p>
            <a:pPr marL="277813" indent="42863">
              <a:lnSpc>
                <a:spcPct val="100000"/>
              </a:lnSpc>
              <a:buNone/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Європейська багатомовна класифікація навичок, компетенцій та занять 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7813" indent="42863">
              <a:lnSpc>
                <a:spcPct val="100000"/>
              </a:lnSpc>
              <a:buNone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https://esco.ec.europa.eu/uk/classification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5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05" y="179614"/>
            <a:ext cx="6811045" cy="1067296"/>
          </a:xfrm>
        </p:spPr>
        <p:txBody>
          <a:bodyPr anchor="b"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Співставлення вітчизняних кваліфікацій з відповідниками ЄС </a:t>
            </a:r>
            <a:b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(продовження)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05" y="1298117"/>
            <a:ext cx="6462594" cy="4755915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endParaRPr lang="uk-U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uk-U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FontTx/>
              <a:buChar char="-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FontTx/>
              <a:buChar char="-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074" y="3584120"/>
            <a:ext cx="2094262" cy="40821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7BBA163-46D1-4D43-A78D-63B71A30E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2" y="2947307"/>
            <a:ext cx="3731583" cy="3429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40006" y="1543050"/>
            <a:ext cx="69037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ІІІ. Результати навчання.  Перелік результатів навчання. Перелік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компетентностей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кожної компетентності зазначаються одна або декілька відповідних позицій щодо вимог до знань та умінь/навичок  співставних з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ESCO).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 та присвоєння кваліфікації.   Допуск до оцінювання/ кваліфікаційної атестації. Методи оцінювання. Документ, що підтверджує здобуття кваліфікації. Можливості отримання додаткових (пов'язаних) кваліфікацій (документів).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Пов’язані кваліфікації.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 Нормативна база/Зовнішні вимоги.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Інша інформація.</a:t>
            </a:r>
          </a:p>
          <a:p>
            <a:pPr>
              <a:lnSpc>
                <a:spcPct val="100000"/>
              </a:lnSpc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 подальшому цю інформацію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співставляють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Розділом ІІІ «Результати навчання» з відповідниками в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допомогою наявних інструментів. Один із найефективніших –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передового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орієнтована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(Додаток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SkillData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 Builder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текст, снимок экрана, графический дизайн, ш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630D31-3533-132D-CEC7-FBAC1F836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57" y="767443"/>
            <a:ext cx="3682093" cy="171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4"/>
          <p:cNvSpPr/>
          <p:nvPr/>
        </p:nvSpPr>
        <p:spPr>
          <a:xfrm flipH="1">
            <a:off x="7887514" y="3982997"/>
            <a:ext cx="3803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</a:t>
            </a:r>
          </a:p>
          <a:p>
            <a:endParaRPr lang="uk-UA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SkillData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 Builder.</a:t>
            </a:r>
          </a:p>
          <a:p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https://skilldata.info/#skillfinder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329547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5EC38-AEB3-9559-F10A-F80758A79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FD93-5B6E-3DE3-F788-C1292F53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508" y="2842054"/>
            <a:ext cx="6068292" cy="1066052"/>
          </a:xfrm>
        </p:spPr>
        <p:txBody>
          <a:bodyPr anchor="b">
            <a:normAutofit/>
          </a:bodyPr>
          <a:lstStyle/>
          <a:p>
            <a:r>
              <a:rPr lang="uk-UA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ДЯКУЄМО!</a:t>
            </a:r>
            <a:endPara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F2804-CD73-823B-858B-1F6E16F7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055" y="434108"/>
            <a:ext cx="7832713" cy="812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CB0D3-9F57-42DD-9878-20C26454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434108"/>
            <a:ext cx="3060188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344204"/>
            <a:ext cx="6894576" cy="720437"/>
          </a:xfrm>
        </p:spPr>
        <p:txBody>
          <a:bodyPr anchor="b"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Війна та люди</a:t>
            </a:r>
            <a:endParaRPr lang="en-US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39273"/>
            <a:ext cx="7018713" cy="50697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1.Фактично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розділилися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 2022 року та у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жорстокий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воєнний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Довоєнні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стратегії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втратили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нагальність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Падіння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обсягів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ВВП,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робочих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місць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зайнятості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споживання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війну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впали на третину-половину.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фактично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втрачені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потребуватимуть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абсолютно нового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технологічного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відновлення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металургія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видобувна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промисловість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неатомна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енергетика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важке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машинобудування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промисловість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будівельних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матеріалів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k-UA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 воєнний період кардинально змінилася й сама структура зайнятості, перш за все, у виробничій сфері. При відносному скороченні видів економічної діяльності бюджетного спрямування (освіта, наука, охорона здоров’я, державне управління, комунальна, соціальна та побутова сфери) та суттєвому згортанні чисельності працівників в індустрії, агросекторі, </a:t>
            </a:r>
            <a:r>
              <a:rPr lang="uk-UA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готельно</a:t>
            </a:r>
            <a:r>
              <a:rPr lang="uk-UA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-ресторанному комплексі тощо,  на порядок зросла частка військових, службовців оборонних секторів та працівників ВПК.</a:t>
            </a:r>
          </a:p>
          <a:p>
            <a:pPr marL="0" indent="0">
              <a:buNone/>
            </a:pPr>
            <a:r>
              <a:rPr lang="uk-UA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Відбулися глобальні обсяги переміщення працездатного населення до інших регіонів країни та за її межі. Вони торкаються третини громадян країни в цілому та цієї їхньої категорії, зокрема. Не менш помітним стала й трансформація розміщення виробничих сил та робочих місць у бік їхньої концентрації у західних областях України.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28" y="3482110"/>
            <a:ext cx="3995928" cy="424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4125255"/>
            <a:ext cx="2447637" cy="455982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8672944" y="4799510"/>
            <a:ext cx="2650836" cy="98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відома: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Платформа  ДНУ ІОА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https://horizon.iea.gov.ua/</a:t>
            </a:r>
            <a:r>
              <a:rPr lang="uk-UA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54C981-FFBE-451A-AE25-78476E6FA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562" y="344204"/>
            <a:ext cx="3995929" cy="27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7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0" y="398534"/>
            <a:ext cx="6894576" cy="785090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Окремі характеристики стану ринку праці та ринку освітніх послуг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50" y="1379764"/>
            <a:ext cx="6822902" cy="463563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140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спеціалізованої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стратегічних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спрямування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дозволило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стосовно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стану ринку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ринку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Зайнятість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ринок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втрат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Втрачено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робочої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мігрувало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стільки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 – в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середині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галузей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теперішній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є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найбільшими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споживачами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армія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комплекс, транспорт, сфера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 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сфера. Уже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25,0%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зайнятих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оборони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втрат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провайдерів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понесла 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згорнули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релоковані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перепрофільовані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призвело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суттєвого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втратили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потенціал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формального сектору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заклад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зруйновано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пошкоджено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(453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післяшкільні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коледжів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ЗВО 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підрозділами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переміщено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окупованих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прифронтових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AutoNum type="arabicPeriod"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3517557"/>
            <a:ext cx="3837711" cy="384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73" y="4057649"/>
            <a:ext cx="2216727" cy="49802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10800000" flipV="1">
            <a:off x="7772399" y="4700317"/>
            <a:ext cx="4033155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</a:t>
            </a:r>
          </a:p>
          <a:p>
            <a:pPr>
              <a:spcBef>
                <a:spcPts val="400"/>
              </a:spcBef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Ринки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воєнного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стану/ДНУ ІОА, 84 с. </a:t>
            </a:r>
          </a:p>
          <a:p>
            <a:pPr>
              <a:spcBef>
                <a:spcPts val="400"/>
              </a:spcBef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https://iea.gov.ua/wp-content/uploads/2025/08/monoraph_melnyk-2024-full.pdf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https://horizon.iea.gov.ua/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uk-UA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E34AA8-E708-431C-B7B4-217BBD738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1652" y="398534"/>
            <a:ext cx="4124316" cy="28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0" y="130630"/>
            <a:ext cx="6719736" cy="1154474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стану ринку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ринку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355270"/>
            <a:ext cx="6928509" cy="49796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 прогнозами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аналітиків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заходами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повоєнний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 «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повернути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не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3 млн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біженців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мігрантів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працездатного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малоймовірним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залучити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3 млн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мігрантів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проблемним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гіркий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досвід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ЄС.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й </a:t>
            </a:r>
            <a:r>
              <a:rPr lang="ru-RU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погляди на все </a:t>
            </a:r>
            <a:r>
              <a:rPr lang="ru-RU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випитаними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кваліфікаціями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повоєнної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відбудови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належать до таких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економічної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реабілітації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реабілітація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довкілля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енергозберігаючі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енерговідновлювальні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відтік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біженців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повному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обсязі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ЗСУ та оборонного комплексу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дозволили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року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два рази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знизити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напругу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національному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ринку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Влада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стейкголдери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зняли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бюрократичних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працевлаштування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дозволило,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вдвічі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скоротити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перепідготовки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робітничими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професіями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AutoNum type="arabicPeriod"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371850"/>
            <a:ext cx="3837711" cy="414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73" y="3935187"/>
            <a:ext cx="2216727" cy="52251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 rot="10800000" flipV="1">
            <a:off x="7772399" y="4743450"/>
            <a:ext cx="3837711" cy="1293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</a:t>
            </a:r>
          </a:p>
          <a:p>
            <a:pPr>
              <a:spcBef>
                <a:spcPts val="400"/>
              </a:spcBef>
            </a:pP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Ринки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воєнного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стану/ДНУ ІОА, 84 с. </a:t>
            </a:r>
          </a:p>
          <a:p>
            <a:pPr>
              <a:spcBef>
                <a:spcPts val="400"/>
              </a:spcBef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https://iea.gov.ua/wp-content/uploads/2025/08/monoraph_melnyk-2024-full.pdf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https://horizon.iea.gov.ua/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7706CD-B59A-45D5-8169-A9DA61848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378" y="411893"/>
            <a:ext cx="4234248" cy="26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0" y="-1"/>
            <a:ext cx="6894576" cy="1387929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стану ринку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ринку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50" y="1632308"/>
            <a:ext cx="6822902" cy="438309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Сфера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характеризується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зниженням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спонукає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останніх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заощаджувати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багатьма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закладами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орієнтації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регіональних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пожвавленням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попиту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ринку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два з половиною роки,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відреагували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провайдери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спростивши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мікрокваліфікаціями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суттєво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скоротивши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складністю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працевлаштуванням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 (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їхнього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працевлаштування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коливається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межах 35,0-40,0%), як через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територіях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підходящої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 і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складнощами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перенавчанні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колишніх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металургів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шахтарів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машинобудівників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аграріїв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сприянням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країн-партнерів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сучасними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для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ЗСУ та ВПК.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AutoNum type="arabicPeriod"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371850"/>
            <a:ext cx="3837711" cy="4520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73" y="3935187"/>
            <a:ext cx="2216727" cy="52251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10800000" flipV="1">
            <a:off x="7653326" y="4626838"/>
            <a:ext cx="415223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</a:t>
            </a:r>
          </a:p>
          <a:p>
            <a:pPr>
              <a:spcBef>
                <a:spcPts val="400"/>
              </a:spcBef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Ринки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воєнного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стану/ДНУ ІОА, 84 с. </a:t>
            </a:r>
          </a:p>
          <a:p>
            <a:pPr>
              <a:spcBef>
                <a:spcPts val="400"/>
              </a:spcBef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https://iea.gov.ua/wp-content/uploads/2025/08/monoraph_melnyk-2024-full.pdf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https://horizon.iea.gov.ua/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6FBB25-331D-4FFD-B2D2-8C00E942D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8194" y="296563"/>
            <a:ext cx="4317361" cy="24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0" y="-1"/>
            <a:ext cx="6894576" cy="1387929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стану ринку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ринку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50" y="1632308"/>
            <a:ext cx="6822902" cy="43830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інноваційно-інформаційні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запуск МЕ та ДСЗ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працевлаштування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перепідготовки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онлайн-Платформа «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https://osvitaveteraniv.gov.ua/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 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https://profosvita.online/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https://svitprof.org.ua/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EUROGUIDANCE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 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https://euroguidance.nqa.gov.ua/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https://europass.nqa.gov.ua/</a:t>
            </a: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Кваліфікаційна мапа України (Інститут професійної освіти). 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https://www.futureskills.org.ua/</a:t>
            </a: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 кваліфікацій (Національне агентство кваліфікацій) 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https://register.nqa.gov.ua/</a:t>
            </a: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AutoNum type="arabicPeriod"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400" y="3371850"/>
            <a:ext cx="3837711" cy="4520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6073" y="4011827"/>
            <a:ext cx="2216727" cy="52322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10800000" flipV="1">
            <a:off x="7653325" y="5290222"/>
            <a:ext cx="415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8E3A37-4F75-40A0-A68E-BC45B8C0C4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7880" y="304801"/>
            <a:ext cx="4152230" cy="27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6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0" y="-1"/>
            <a:ext cx="6894576" cy="1387929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стану ринку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ринку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49" y="1387928"/>
            <a:ext cx="6828299" cy="50787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Продовжується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затверджено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станом на 01.10.2025 року 468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професійних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стандартів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(ПС);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подано до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НАКу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479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актуальних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заявок на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розроблення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здійснюють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присвоєння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574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професійних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186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кваліфікаційних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центрів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цим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проблемним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питанням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подальшої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гармонізації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вітчизняних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професійних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аналогами в ЄС та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навпаки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невизначеність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розпорошеність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стверджувати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розподіляються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типи за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походженням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визнані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кваліфікаційними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центрами; закладами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провайдерами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до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набрання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чинності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 "Про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професійну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 центрами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ДСЗ; ЗВО "за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регульованими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професіями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провайдерами з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"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регульованими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професіями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 ЗВО за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присвоєнням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професійних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відсутності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 у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розрізі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кожного ЗВО; закладами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фахової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передвищої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"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регульованими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професіями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371850"/>
            <a:ext cx="3837711" cy="4520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73" y="3935187"/>
            <a:ext cx="2216727" cy="52251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10800000" flipV="1">
            <a:off x="7653325" y="5290222"/>
            <a:ext cx="415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ADD04-F8B8-4985-8100-2D39125BC51F}"/>
              </a:ext>
            </a:extLst>
          </p:cNvPr>
          <p:cNvSpPr txBox="1"/>
          <p:nvPr/>
        </p:nvSpPr>
        <p:spPr>
          <a:xfrm>
            <a:off x="7967844" y="4939883"/>
            <a:ext cx="3713410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 кваліфікацій/Національне агентство кваліфікацій (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https://register.nqa.gov.ua/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690FEF-1767-4266-BF9B-407584178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925" y="518985"/>
            <a:ext cx="4210629" cy="27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1257"/>
            <a:ext cx="6894576" cy="726622"/>
          </a:xfrm>
        </p:spPr>
        <p:txBody>
          <a:bodyPr anchor="b"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ІІІ. Результати інтерв’ювання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987879"/>
            <a:ext cx="7254784" cy="4978813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uk-UA" sz="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uk-UA" sz="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Для отримання більш достовірних та об'єктивних оцінок питання відповідності кваліфікацій ринкам праці нами в 2024 році було проведено інтерв'ювання 76 експертів за 5 видами анкет, що дозволило зробити такі узагальнені висновки: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uk-UA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Роботодавці</a:t>
            </a:r>
            <a:r>
              <a:rPr lang="uk-UA" sz="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вказують на існування щонайменше 53 дефіцитних для них професій, і така, ситуація характерна для всієї галузі; на регіональних ринках праці відсутні кваліфікації, за якими можна </a:t>
            </a:r>
            <a:r>
              <a:rPr lang="uk-UA" sz="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безпроблемно</a:t>
            </a:r>
            <a:r>
              <a:rPr lang="uk-UA" sz="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підібрати кадри; система освіти в певних регіонах до війни ефективно реагувала на зміни, але через бойові дії та евакуацію профільних закладів освіти ця ефективність суттєво знизилася. Зберігається давня потреба в оновленні освітніх програм та більш тісної співпраці з роботодавцями;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uk-UA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Провайдери</a:t>
            </a:r>
            <a:r>
              <a:rPr lang="uk-UA" sz="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 послуг</a:t>
            </a:r>
            <a:r>
              <a:rPr lang="uk-UA" sz="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стверджують, що основні виклики та проблеми включають: відсутність загальної орієнтовної освітньої програми для деяких кваліфікацій/професій, складнощі з проходженням виробничої практики на підприємствах, військовий стан, а також відсутність фінансування для навчання за частковими кваліфікаціями; вони активно співпрацюють із місцевими компаніями чи організаціями роботодавців для покращення відповідності наданих кваліфікацій вимогам до них з боку роботодавців; така співпраця суттєво допомагає створювати можливості для подальшого працевлаштування та професійної кар’єри випускників; середній рівень відсіву за останні 5 років учнів/студентів був несуттєвим, та коливався в межах 4,0-6,0%.</a:t>
            </a:r>
          </a:p>
          <a:p>
            <a:pPr marL="0" indent="0">
              <a:spcBef>
                <a:spcPts val="400"/>
              </a:spcBef>
              <a:buNone/>
            </a:pP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2" y="3205018"/>
            <a:ext cx="3731583" cy="369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4" y="3676075"/>
            <a:ext cx="2078182" cy="36021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10800000" flipH="1" flipV="1">
            <a:off x="8056605" y="4023012"/>
            <a:ext cx="33692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4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Ринки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воєнного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стану/ДНУ ІОА, 84 с. </a:t>
            </a:r>
          </a:p>
          <a:p>
            <a:pPr>
              <a:spcBef>
                <a:spcPts val="4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https://iea.gov.ua/wp-content/uploads/2025/08/monoraph_melnyk-2024-full.pdf) (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https://horizon.iea.gov.ua/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spcBef>
                <a:spcPts val="400"/>
              </a:spcBef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BAF385-D4F0-4736-BCE3-568C1305F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605" y="370703"/>
            <a:ext cx="3731741" cy="27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78941"/>
            <a:ext cx="6894576" cy="1079156"/>
          </a:xfrm>
        </p:spPr>
        <p:txBody>
          <a:bodyPr anchor="b"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ІІІ. Результати інтерв’ювання (продовження)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49186"/>
            <a:ext cx="7284720" cy="431750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Експерти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ЦОВВ та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соціальних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партнерів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регіонального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визначили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ситуацію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трудовою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міграцією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біженцями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катастрофічною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суттєвою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проблемою для ринку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зайнятості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виділили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політику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зайнятості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покращення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стану ринку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направленість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працевлаштування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військових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підтримується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установах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суспільстві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решта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розвинена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недостатньо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зазначають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НСК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відграють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роль,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першу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ілюструє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зв'язок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міжнародними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рамками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зазначають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достовірна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оперативна статистика ринку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важливим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оперативне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реагування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потреби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роботодавців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кваліфікаціях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вміннях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навичках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доцільність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розробником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 за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участю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освітян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роботодавців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участь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розробці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планів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перехід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ПС.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0291-0D2D-6C72-20CC-A0779F1A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2" y="3205018"/>
            <a:ext cx="3731583" cy="369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4" y="3676075"/>
            <a:ext cx="2078182" cy="36021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10800000" flipH="1" flipV="1">
            <a:off x="8213271" y="4194696"/>
            <a:ext cx="3330412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4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Ринки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воєнного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стану/ДНУ ІОА, 84 с. </a:t>
            </a:r>
          </a:p>
          <a:p>
            <a:pPr>
              <a:spcBef>
                <a:spcPts val="400"/>
              </a:spcBef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https://iea.gov.ua/wp-content/uploads/2025/08/monoraph_melnyk-2024-full.pdf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https://horizon.iea.gov.ua/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DB946-D834-466D-AD06-657EB8675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7178" y="280086"/>
            <a:ext cx="3962400" cy="27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6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1650</TotalTime>
  <Words>2520</Words>
  <Application>Microsoft Office PowerPoint</Application>
  <PresentationFormat>Широкий екран</PresentationFormat>
  <Paragraphs>129</Paragraphs>
  <Slides>14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2013 - 2022 Theme</vt:lpstr>
      <vt:lpstr>                           </vt:lpstr>
      <vt:lpstr>І. Війна та люди</vt:lpstr>
      <vt:lpstr>  ІІ. Окремі характеристики стану ринку праці та ринку освітніх послуг  </vt:lpstr>
      <vt:lpstr>  ІІ. Окремі характеристики стану ринку праці та ринку освітніх послуг (продовження) </vt:lpstr>
      <vt:lpstr>  ІІ. Окремі характеристики стану ринку праці та ринку освітніх послуг (продовження)</vt:lpstr>
      <vt:lpstr>  ІІ. Окремі характеристики стану ринку праці та ринку освітніх послуг (продовження)</vt:lpstr>
      <vt:lpstr>  ІІ. Окремі характеристики стану ринку праці та ринку освітніх послуг (продовження)</vt:lpstr>
      <vt:lpstr>ІІІ. Результати інтерв’ювання  </vt:lpstr>
      <vt:lpstr>ІІІ. Результати інтерв’ювання (продовження) </vt:lpstr>
      <vt:lpstr> ІV. Ключові висновки</vt:lpstr>
      <vt:lpstr>V. Пропозиції  </vt:lpstr>
      <vt:lpstr>V. Співставлення вітчизняних кваліфікацій з відповідниками ЄС  через Європейська багатомовна класифікація навичок, компетенцій та занять (ESCO) </vt:lpstr>
      <vt:lpstr>V. Співставлення вітчизняних кваліфікацій з відповідниками ЄС  через ESCO (продовження)</vt:lpstr>
      <vt:lpstr>      ДЯКУЄМО!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PW 3</dc:title>
  <dc:creator>Vidmantas Tutlys</dc:creator>
  <cp:lastModifiedBy>Sergii Melnyk</cp:lastModifiedBy>
  <cp:revision>116</cp:revision>
  <dcterms:created xsi:type="dcterms:W3CDTF">2024-09-08T14:32:13Z</dcterms:created>
  <dcterms:modified xsi:type="dcterms:W3CDTF">2025-11-12T09:25:14Z</dcterms:modified>
</cp:coreProperties>
</file>