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2" r:id="rId2"/>
    <p:sldId id="275" r:id="rId3"/>
    <p:sldId id="287" r:id="rId4"/>
    <p:sldId id="276" r:id="rId5"/>
    <p:sldId id="278" r:id="rId6"/>
    <p:sldId id="279" r:id="rId7"/>
    <p:sldId id="280" r:id="rId8"/>
    <p:sldId id="281" r:id="rId9"/>
    <p:sldId id="282" r:id="rId10"/>
    <p:sldId id="286" r:id="rId11"/>
    <p:sldId id="288" r:id="rId12"/>
    <p:sldId id="289" r:id="rId13"/>
    <p:sldId id="290" r:id="rId14"/>
    <p:sldId id="283" r:id="rId15"/>
    <p:sldId id="284"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23369-C675-4800-8C9F-011ED90FDAB7}" v="26" dt="2024-11-05T07:48:03.333"/>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1" autoAdjust="0"/>
    <p:restoredTop sz="94668"/>
  </p:normalViewPr>
  <p:slideViewPr>
    <p:cSldViewPr snapToGrid="0">
      <p:cViewPr varScale="1">
        <p:scale>
          <a:sx n="103" d="100"/>
          <a:sy n="103"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87BFF-BC76-4D12-849E-E8FC94424C6B}" type="datetimeFigureOut">
              <a:rPr lang="ru-RU" smtClean="0"/>
              <a:t>17.12.2025</a:t>
            </a:fld>
            <a:endParaRPr lang="ru-RU"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1B51C-84C4-4657-ACDB-7CCA512665F5}" type="slidenum">
              <a:rPr lang="ru-RU" smtClean="0"/>
              <a:t>‹№›</a:t>
            </a:fld>
            <a:endParaRPr lang="ru-RU" dirty="0"/>
          </a:p>
        </p:txBody>
      </p:sp>
    </p:spTree>
    <p:extLst>
      <p:ext uri="{BB962C8B-B14F-4D97-AF65-F5344CB8AC3E}">
        <p14:creationId xmlns:p14="http://schemas.microsoft.com/office/powerpoint/2010/main" val="224764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txBody>
          <a:bodyPr/>
          <a:lstStyle/>
          <a:p>
            <a:endParaRPr lang="ru-UA"/>
          </a:p>
        </p:txBody>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2293647-690E-4C76-89BD-7F53D1EEE182}" type="slidenum">
              <a:rPr lang="lt-LT" smtClean="0"/>
              <a:t>1</a:t>
            </a:fld>
            <a:endParaRPr lang="lt-LT" dirty="0"/>
          </a:p>
        </p:txBody>
      </p:sp>
    </p:spTree>
    <p:extLst>
      <p:ext uri="{BB962C8B-B14F-4D97-AF65-F5344CB8AC3E}">
        <p14:creationId xmlns:p14="http://schemas.microsoft.com/office/powerpoint/2010/main" val="13212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FA0E-16B7-D638-7F6F-46AC68EB3E3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7336250-11F1-C3CA-6A63-FDE553268B7C}"/>
              </a:ext>
            </a:extLst>
          </p:cNvPr>
          <p:cNvSpPr>
            <a:spLocks noGrp="1" noRot="1" noChangeAspect="1"/>
          </p:cNvSpPr>
          <p:nvPr>
            <p:ph type="sldImg"/>
          </p:nvPr>
        </p:nvSpPr>
        <p:spPr/>
        <p:txBody>
          <a:bodyPr/>
          <a:lstStyle/>
          <a:p>
            <a:endParaRPr lang="ru-UA"/>
          </a:p>
        </p:txBody>
      </p:sp>
      <p:sp>
        <p:nvSpPr>
          <p:cNvPr id="3" name="Місце для нотаток 2">
            <a:extLst>
              <a:ext uri="{FF2B5EF4-FFF2-40B4-BE49-F238E27FC236}">
                <a16:creationId xmlns:a16="http://schemas.microsoft.com/office/drawing/2014/main" id="{BF0CD382-0442-7BED-D563-BB074A9D3B74}"/>
              </a:ext>
            </a:extLst>
          </p:cNvPr>
          <p:cNvSpPr>
            <a:spLocks noGrp="1"/>
          </p:cNvSpPr>
          <p:nvPr>
            <p:ph type="body" idx="1"/>
          </p:nvPr>
        </p:nvSpPr>
        <p:spPr/>
        <p:txBody>
          <a:bodyPr/>
          <a:lstStyle/>
          <a:p>
            <a:r>
              <a:rPr lang="uk-UA" dirty="0"/>
              <a:t>п</a:t>
            </a:r>
            <a:endParaRPr lang="ru-RU" dirty="0"/>
          </a:p>
        </p:txBody>
      </p:sp>
      <p:sp>
        <p:nvSpPr>
          <p:cNvPr id="4" name="Місце для номера слайда 3">
            <a:extLst>
              <a:ext uri="{FF2B5EF4-FFF2-40B4-BE49-F238E27FC236}">
                <a16:creationId xmlns:a16="http://schemas.microsoft.com/office/drawing/2014/main" id="{64C7DF6A-E34F-44F2-6EDA-CF6D66714014}"/>
              </a:ext>
            </a:extLst>
          </p:cNvPr>
          <p:cNvSpPr>
            <a:spLocks noGrp="1"/>
          </p:cNvSpPr>
          <p:nvPr>
            <p:ph type="sldNum" sz="quarter" idx="10"/>
          </p:nvPr>
        </p:nvSpPr>
        <p:spPr/>
        <p:txBody>
          <a:bodyPr/>
          <a:lstStyle/>
          <a:p>
            <a:fld id="{39F1B51C-84C4-4657-ACDB-7CCA512665F5}" type="slidenum">
              <a:rPr lang="ru-RU" smtClean="0"/>
              <a:t>10</a:t>
            </a:fld>
            <a:endParaRPr lang="ru-RU" dirty="0"/>
          </a:p>
        </p:txBody>
      </p:sp>
    </p:spTree>
    <p:extLst>
      <p:ext uri="{BB962C8B-B14F-4D97-AF65-F5344CB8AC3E}">
        <p14:creationId xmlns:p14="http://schemas.microsoft.com/office/powerpoint/2010/main" val="422558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FA0E-16B7-D638-7F6F-46AC68EB3E3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7336250-11F1-C3CA-6A63-FDE553268B7C}"/>
              </a:ext>
            </a:extLst>
          </p:cNvPr>
          <p:cNvSpPr>
            <a:spLocks noGrp="1" noRot="1" noChangeAspect="1"/>
          </p:cNvSpPr>
          <p:nvPr>
            <p:ph type="sldImg"/>
          </p:nvPr>
        </p:nvSpPr>
        <p:spPr/>
        <p:txBody>
          <a:bodyPr/>
          <a:lstStyle/>
          <a:p>
            <a:endParaRPr lang="ru-UA"/>
          </a:p>
        </p:txBody>
      </p:sp>
      <p:sp>
        <p:nvSpPr>
          <p:cNvPr id="3" name="Місце для нотаток 2">
            <a:extLst>
              <a:ext uri="{FF2B5EF4-FFF2-40B4-BE49-F238E27FC236}">
                <a16:creationId xmlns:a16="http://schemas.microsoft.com/office/drawing/2014/main" id="{BF0CD382-0442-7BED-D563-BB074A9D3B74}"/>
              </a:ext>
            </a:extLst>
          </p:cNvPr>
          <p:cNvSpPr>
            <a:spLocks noGrp="1"/>
          </p:cNvSpPr>
          <p:nvPr>
            <p:ph type="body" idx="1"/>
          </p:nvPr>
        </p:nvSpPr>
        <p:spPr/>
        <p:txBody>
          <a:bodyPr/>
          <a:lstStyle/>
          <a:p>
            <a:r>
              <a:rPr lang="uk-UA" dirty="0"/>
              <a:t>п</a:t>
            </a:r>
            <a:endParaRPr lang="ru-RU" dirty="0"/>
          </a:p>
        </p:txBody>
      </p:sp>
      <p:sp>
        <p:nvSpPr>
          <p:cNvPr id="4" name="Місце для номера слайда 3">
            <a:extLst>
              <a:ext uri="{FF2B5EF4-FFF2-40B4-BE49-F238E27FC236}">
                <a16:creationId xmlns:a16="http://schemas.microsoft.com/office/drawing/2014/main" id="{64C7DF6A-E34F-44F2-6EDA-CF6D66714014}"/>
              </a:ext>
            </a:extLst>
          </p:cNvPr>
          <p:cNvSpPr>
            <a:spLocks noGrp="1"/>
          </p:cNvSpPr>
          <p:nvPr>
            <p:ph type="sldNum" sz="quarter" idx="10"/>
          </p:nvPr>
        </p:nvSpPr>
        <p:spPr/>
        <p:txBody>
          <a:bodyPr/>
          <a:lstStyle/>
          <a:p>
            <a:fld id="{39F1B51C-84C4-4657-ACDB-7CCA512665F5}" type="slidenum">
              <a:rPr lang="ru-RU" smtClean="0"/>
              <a:t>11</a:t>
            </a:fld>
            <a:endParaRPr lang="ru-RU" dirty="0"/>
          </a:p>
        </p:txBody>
      </p:sp>
    </p:spTree>
    <p:extLst>
      <p:ext uri="{BB962C8B-B14F-4D97-AF65-F5344CB8AC3E}">
        <p14:creationId xmlns:p14="http://schemas.microsoft.com/office/powerpoint/2010/main" val="415718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FA0E-16B7-D638-7F6F-46AC68EB3E3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7336250-11F1-C3CA-6A63-FDE553268B7C}"/>
              </a:ext>
            </a:extLst>
          </p:cNvPr>
          <p:cNvSpPr>
            <a:spLocks noGrp="1" noRot="1" noChangeAspect="1"/>
          </p:cNvSpPr>
          <p:nvPr>
            <p:ph type="sldImg"/>
          </p:nvPr>
        </p:nvSpPr>
        <p:spPr/>
        <p:txBody>
          <a:bodyPr/>
          <a:lstStyle/>
          <a:p>
            <a:endParaRPr lang="ru-UA"/>
          </a:p>
        </p:txBody>
      </p:sp>
      <p:sp>
        <p:nvSpPr>
          <p:cNvPr id="3" name="Місце для нотаток 2">
            <a:extLst>
              <a:ext uri="{FF2B5EF4-FFF2-40B4-BE49-F238E27FC236}">
                <a16:creationId xmlns:a16="http://schemas.microsoft.com/office/drawing/2014/main" id="{BF0CD382-0442-7BED-D563-BB074A9D3B74}"/>
              </a:ext>
            </a:extLst>
          </p:cNvPr>
          <p:cNvSpPr>
            <a:spLocks noGrp="1"/>
          </p:cNvSpPr>
          <p:nvPr>
            <p:ph type="body" idx="1"/>
          </p:nvPr>
        </p:nvSpPr>
        <p:spPr/>
        <p:txBody>
          <a:bodyPr/>
          <a:lstStyle/>
          <a:p>
            <a:r>
              <a:rPr lang="uk-UA" dirty="0"/>
              <a:t>п</a:t>
            </a:r>
            <a:endParaRPr lang="ru-RU" dirty="0"/>
          </a:p>
        </p:txBody>
      </p:sp>
      <p:sp>
        <p:nvSpPr>
          <p:cNvPr id="4" name="Місце для номера слайда 3">
            <a:extLst>
              <a:ext uri="{FF2B5EF4-FFF2-40B4-BE49-F238E27FC236}">
                <a16:creationId xmlns:a16="http://schemas.microsoft.com/office/drawing/2014/main" id="{64C7DF6A-E34F-44F2-6EDA-CF6D66714014}"/>
              </a:ext>
            </a:extLst>
          </p:cNvPr>
          <p:cNvSpPr>
            <a:spLocks noGrp="1"/>
          </p:cNvSpPr>
          <p:nvPr>
            <p:ph type="sldNum" sz="quarter" idx="10"/>
          </p:nvPr>
        </p:nvSpPr>
        <p:spPr/>
        <p:txBody>
          <a:bodyPr/>
          <a:lstStyle/>
          <a:p>
            <a:fld id="{39F1B51C-84C4-4657-ACDB-7CCA512665F5}" type="slidenum">
              <a:rPr lang="ru-RU" smtClean="0"/>
              <a:t>12</a:t>
            </a:fld>
            <a:endParaRPr lang="ru-RU" dirty="0"/>
          </a:p>
        </p:txBody>
      </p:sp>
    </p:spTree>
    <p:extLst>
      <p:ext uri="{BB962C8B-B14F-4D97-AF65-F5344CB8AC3E}">
        <p14:creationId xmlns:p14="http://schemas.microsoft.com/office/powerpoint/2010/main" val="87208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FA0E-16B7-D638-7F6F-46AC68EB3E3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7336250-11F1-C3CA-6A63-FDE553268B7C}"/>
              </a:ext>
            </a:extLst>
          </p:cNvPr>
          <p:cNvSpPr>
            <a:spLocks noGrp="1" noRot="1" noChangeAspect="1"/>
          </p:cNvSpPr>
          <p:nvPr>
            <p:ph type="sldImg"/>
          </p:nvPr>
        </p:nvSpPr>
        <p:spPr/>
        <p:txBody>
          <a:bodyPr/>
          <a:lstStyle/>
          <a:p>
            <a:endParaRPr lang="ru-UA"/>
          </a:p>
        </p:txBody>
      </p:sp>
      <p:sp>
        <p:nvSpPr>
          <p:cNvPr id="3" name="Місце для нотаток 2">
            <a:extLst>
              <a:ext uri="{FF2B5EF4-FFF2-40B4-BE49-F238E27FC236}">
                <a16:creationId xmlns:a16="http://schemas.microsoft.com/office/drawing/2014/main" id="{BF0CD382-0442-7BED-D563-BB074A9D3B74}"/>
              </a:ext>
            </a:extLst>
          </p:cNvPr>
          <p:cNvSpPr>
            <a:spLocks noGrp="1"/>
          </p:cNvSpPr>
          <p:nvPr>
            <p:ph type="body" idx="1"/>
          </p:nvPr>
        </p:nvSpPr>
        <p:spPr/>
        <p:txBody>
          <a:bodyPr/>
          <a:lstStyle/>
          <a:p>
            <a:r>
              <a:rPr lang="uk-UA" dirty="0"/>
              <a:t>п</a:t>
            </a:r>
            <a:endParaRPr lang="ru-RU" dirty="0"/>
          </a:p>
        </p:txBody>
      </p:sp>
      <p:sp>
        <p:nvSpPr>
          <p:cNvPr id="4" name="Місце для номера слайда 3">
            <a:extLst>
              <a:ext uri="{FF2B5EF4-FFF2-40B4-BE49-F238E27FC236}">
                <a16:creationId xmlns:a16="http://schemas.microsoft.com/office/drawing/2014/main" id="{64C7DF6A-E34F-44F2-6EDA-CF6D66714014}"/>
              </a:ext>
            </a:extLst>
          </p:cNvPr>
          <p:cNvSpPr>
            <a:spLocks noGrp="1"/>
          </p:cNvSpPr>
          <p:nvPr>
            <p:ph type="sldNum" sz="quarter" idx="10"/>
          </p:nvPr>
        </p:nvSpPr>
        <p:spPr/>
        <p:txBody>
          <a:bodyPr/>
          <a:lstStyle/>
          <a:p>
            <a:fld id="{39F1B51C-84C4-4657-ACDB-7CCA512665F5}" type="slidenum">
              <a:rPr lang="ru-RU" smtClean="0"/>
              <a:t>13</a:t>
            </a:fld>
            <a:endParaRPr lang="ru-RU" dirty="0"/>
          </a:p>
        </p:txBody>
      </p:sp>
    </p:spTree>
    <p:extLst>
      <p:ext uri="{BB962C8B-B14F-4D97-AF65-F5344CB8AC3E}">
        <p14:creationId xmlns:p14="http://schemas.microsoft.com/office/powerpoint/2010/main" val="171855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68634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56379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12087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50205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749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26373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5751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0571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46097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43276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72BA91-10F9-464C-B326-19804577C354}" type="datetimeFigureOut">
              <a:rPr lang="en-US" smtClean="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ABDA6-5F83-4B39-9812-E307A1E3DA1C}" type="slidenum">
              <a:rPr lang="en-US" smtClean="0"/>
              <a:t>‹№›</a:t>
            </a:fld>
            <a:endParaRPr lang="en-US" dirty="0"/>
          </a:p>
        </p:txBody>
      </p:sp>
    </p:spTree>
    <p:extLst>
      <p:ext uri="{BB962C8B-B14F-4D97-AF65-F5344CB8AC3E}">
        <p14:creationId xmlns:p14="http://schemas.microsoft.com/office/powerpoint/2010/main" val="187925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BA91-10F9-464C-B326-19804577C354}" type="datetimeFigureOut">
              <a:rPr lang="en-US" smtClean="0"/>
              <a:t>12/17/2025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ABDA6-5F83-4B39-9812-E307A1E3DA1C}" type="slidenum">
              <a:rPr lang="en-US" smtClean="0"/>
              <a:t>‹№›</a:t>
            </a:fld>
            <a:endParaRPr lang="en-US" dirty="0"/>
          </a:p>
        </p:txBody>
      </p:sp>
    </p:spTree>
    <p:extLst>
      <p:ext uri="{BB962C8B-B14F-4D97-AF65-F5344CB8AC3E}">
        <p14:creationId xmlns:p14="http://schemas.microsoft.com/office/powerpoint/2010/main" val="49757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rizon.iea.gov.ua/wp-content/uploads/2025/12/%D0%90%D0%BD%D0%B0%D0%BB%D1%96%D1%82%D0%B8%D1%87%D0%BD%D0%B8%D0%B9-%D0%B7%D0%B2%D1%96%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rizon.iea.gov.ua/wp-content/uploads/2025/12/%D0%90%D0%BD%D0%B0%D0%BB%D1%96%D1%82%D0%B8%D1%87%D0%BD%D0%B8%D0%B9-%D0%B7%D0%B2%D1%96%D1%82-%D0%9E%D0%BF%D0%B8%D1%82%D1%83%D0%B2%D0%B0%D0%BD%D0%BD%D1%8F-%D0%92%D0%9F%D0%9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rizon.iea.gov.ua/wp-content/uploads/2025/11/%D0%97%D0%B0%D0%B3%D0%B0%D0%BB%D1%8C%D0%BD%D0%B8%D0%B9-%D0%97%D0%B2%D1%96%D1%82-%D0%92%D0%9F%D0%9E2025_2025111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orizon.iea.gov.ua/wp-content/uploads/2025/11/%D0%97%D0%B2%D1%96%D1%82-%D0%93%D0%9E%D0%A0%D0%98%D0%97%D0%9E%D0%9D%D0%A2-%D0%B1%D1%96%D0%B6%D0%B5%D0%BD%D1%86%D1%962025_2025111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loungeempreendedor.blogspot.com/2011/11/trabalho-em-equipe-maturidade.html"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kills4justice.e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orizon.iea.gov.u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iea.gov.ua/wp-content/uploads/2025/08/monoraph_melnyk-2024-ful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iea.gov.ua/wp-content/uploads/2025/08/monoraph_melnyk-2024-ful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horizon.iea.gov.u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juanmaprz.blogspot.com/2020/02/principales-herramientas-de.html"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esco.ec.europa.eu/uk/classificatio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skilldata.info/#skillfinder"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D973-96AE-6B2B-095C-3E7134C9D1EA}"/>
              </a:ext>
            </a:extLst>
          </p:cNvPr>
          <p:cNvSpPr>
            <a:spLocks noGrp="1"/>
          </p:cNvSpPr>
          <p:nvPr>
            <p:ph type="ctrTitle"/>
          </p:nvPr>
        </p:nvSpPr>
        <p:spPr>
          <a:xfrm>
            <a:off x="778187" y="2789853"/>
            <a:ext cx="10307782" cy="3041780"/>
          </a:xfrm>
        </p:spPr>
        <p:txBody>
          <a:bodyPr>
            <a:noAutofit/>
          </a:bodyPr>
          <a:lstStyle/>
          <a:p>
            <a:pPr>
              <a:lnSpc>
                <a:spcPct val="100000"/>
              </a:lnSpc>
              <a:spcBef>
                <a:spcPts val="600"/>
              </a:spcBef>
            </a:pP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dirty="0">
                <a:solidFill>
                  <a:srgbClr val="000000"/>
                </a:solidFill>
                <a:latin typeface="Times New Roman" panose="02020603050405020304" pitchFamily="18" charset="0"/>
              </a:rPr>
            </a:br>
            <a:br>
              <a:rPr lang="uk-UA" sz="1400" b="1" i="0" u="none" strike="noStrike" baseline="0" dirty="0">
                <a:solidFill>
                  <a:srgbClr val="00000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i="0" u="none" strike="noStrike" baseline="0"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uk-UA" sz="2000" b="1" dirty="0">
                <a:solidFill>
                  <a:srgbClr val="002060"/>
                </a:solidFill>
                <a:latin typeface="Times New Roman" panose="02020603050405020304" pitchFamily="18" charset="0"/>
              </a:rPr>
            </a:br>
            <a:br>
              <a:rPr lang="en-US" sz="4000" b="1" dirty="0">
                <a:solidFill>
                  <a:srgbClr val="002060"/>
                </a:solidFill>
                <a:latin typeface="Arial" panose="020B0604020202020204" pitchFamily="34" charset="0"/>
                <a:cs typeface="Arial" panose="020B0604020202020204" pitchFamily="34" charset="0"/>
              </a:rPr>
            </a:br>
            <a:br>
              <a:rPr lang="uk-UA" sz="4000" b="1" dirty="0">
                <a:solidFill>
                  <a:srgbClr val="002060"/>
                </a:solidFill>
                <a:latin typeface="Arial" panose="020B0604020202020204" pitchFamily="34" charset="0"/>
                <a:cs typeface="Arial" panose="020B0604020202020204" pitchFamily="34" charset="0"/>
              </a:rPr>
            </a:br>
            <a:r>
              <a:rPr lang="uk-UA" sz="2800" b="1" dirty="0">
                <a:solidFill>
                  <a:srgbClr val="002060"/>
                </a:solidFill>
                <a:latin typeface="Arial" panose="020B0604020202020204" pitchFamily="34" charset="0"/>
                <a:cs typeface="Arial" panose="020B0604020202020204" pitchFamily="34" charset="0"/>
              </a:rPr>
              <a:t>Національні ринки праці та кваліфікацій у воєнний період: міграційний аспект</a:t>
            </a:r>
            <a:br>
              <a:rPr lang="uk-UA" sz="4000" b="1" dirty="0">
                <a:solidFill>
                  <a:srgbClr val="002060"/>
                </a:solidFill>
                <a:latin typeface="Arial" panose="020B0604020202020204" pitchFamily="34" charset="0"/>
                <a:cs typeface="Arial" panose="020B0604020202020204" pitchFamily="34" charset="0"/>
              </a:rPr>
            </a:br>
            <a:br>
              <a:rPr lang="ru-RU" sz="2000" b="1" dirty="0">
                <a:solidFill>
                  <a:srgbClr val="002060"/>
                </a:solidFill>
                <a:latin typeface="Arial" panose="020B0604020202020204" pitchFamily="34" charset="0"/>
                <a:cs typeface="Arial" panose="020B0604020202020204" pitchFamily="34" charset="0"/>
              </a:rPr>
            </a:br>
            <a:r>
              <a:rPr lang="ru-RU" sz="2000" b="1" dirty="0" err="1">
                <a:solidFill>
                  <a:srgbClr val="002060"/>
                </a:solidFill>
                <a:latin typeface="Arial" panose="020B0604020202020204" pitchFamily="34" charset="0"/>
                <a:cs typeface="Arial" panose="020B0604020202020204" pitchFamily="34" charset="0"/>
              </a:rPr>
              <a:t>Сергій</a:t>
            </a:r>
            <a:r>
              <a:rPr lang="ru-RU" sz="2000" b="1" dirty="0">
                <a:solidFill>
                  <a:srgbClr val="002060"/>
                </a:solidFill>
                <a:latin typeface="Arial" panose="020B0604020202020204" pitchFamily="34" charset="0"/>
                <a:cs typeface="Arial" panose="020B0604020202020204" pitchFamily="34" charset="0"/>
              </a:rPr>
              <a:t> Мельник, координатор </a:t>
            </a:r>
            <a:r>
              <a:rPr lang="ru-RU" sz="2000" b="1" dirty="0" err="1">
                <a:solidFill>
                  <a:srgbClr val="002060"/>
                </a:solidFill>
                <a:latin typeface="Arial" panose="020B0604020202020204" pitchFamily="34" charset="0"/>
                <a:cs typeface="Arial" panose="020B0604020202020204" pitchFamily="34" charset="0"/>
              </a:rPr>
              <a:t>команди</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Проєкту</a:t>
            </a:r>
            <a:r>
              <a:rPr lang="ru-RU"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SKILLS4JUSTICE </a:t>
            </a:r>
            <a:r>
              <a:rPr lang="ru-RU" sz="2000" b="1" dirty="0" err="1">
                <a:solidFill>
                  <a:srgbClr val="002060"/>
                </a:solidFill>
                <a:latin typeface="Arial" panose="020B0604020202020204" pitchFamily="34" charset="0"/>
                <a:cs typeface="Arial" panose="020B0604020202020204" pitchFamily="34" charset="0"/>
              </a:rPr>
              <a:t>від</a:t>
            </a:r>
            <a:r>
              <a:rPr lang="ru-RU" sz="2000" b="1" dirty="0">
                <a:solidFill>
                  <a:srgbClr val="002060"/>
                </a:solidFill>
                <a:latin typeface="Arial" panose="020B0604020202020204" pitchFamily="34" charset="0"/>
                <a:cs typeface="Arial" panose="020B0604020202020204" pitchFamily="34" charset="0"/>
              </a:rPr>
              <a:t> ДНУ «Інститут освітньої аналітики»</a:t>
            </a:r>
            <a:r>
              <a:rPr lang="uk-UA" sz="2000" b="1" dirty="0">
                <a:solidFill>
                  <a:srgbClr val="002060"/>
                </a:solidFill>
                <a:latin typeface="Arial" panose="020B0604020202020204" pitchFamily="34" charset="0"/>
                <a:cs typeface="Arial" panose="020B0604020202020204" pitchFamily="34" charset="0"/>
              </a:rPr>
              <a:t> </a:t>
            </a:r>
            <a:br>
              <a:rPr lang="uk-UA" sz="2000" b="1" dirty="0">
                <a:solidFill>
                  <a:srgbClr val="002060"/>
                </a:solidFill>
                <a:latin typeface="Arial" panose="020B0604020202020204" pitchFamily="34" charset="0"/>
                <a:cs typeface="Arial" panose="020B0604020202020204" pitchFamily="34" charset="0"/>
              </a:rPr>
            </a:br>
            <a:br>
              <a:rPr lang="uk-UA" sz="2000" b="1" dirty="0">
                <a:solidFill>
                  <a:srgbClr val="002060"/>
                </a:solidFill>
                <a:latin typeface="Arial" panose="020B0604020202020204" pitchFamily="34" charset="0"/>
                <a:cs typeface="Arial" panose="020B0604020202020204" pitchFamily="34" charset="0"/>
              </a:rPr>
            </a:br>
            <a:r>
              <a:rPr lang="uk-UA" sz="1600" b="1" dirty="0">
                <a:solidFill>
                  <a:srgbClr val="002060"/>
                </a:solidFill>
                <a:latin typeface="Arial" panose="020B0604020202020204" pitchFamily="34" charset="0"/>
                <a:cs typeface="Arial" panose="020B0604020202020204" pitchFamily="34" charset="0"/>
              </a:rPr>
              <a:t>Конференція </a:t>
            </a:r>
            <a:r>
              <a:rPr lang="en-US" sz="1600" b="1" dirty="0">
                <a:solidFill>
                  <a:srgbClr val="002060"/>
                </a:solidFill>
                <a:latin typeface="Arial" panose="020B0604020202020204" pitchFamily="34" charset="0"/>
                <a:cs typeface="Arial" panose="020B0604020202020204" pitchFamily="34" charset="0"/>
              </a:rPr>
              <a:t>ELA</a:t>
            </a:r>
            <a:r>
              <a:rPr lang="uk-UA" sz="1600" b="1" dirty="0">
                <a:solidFill>
                  <a:srgbClr val="002060"/>
                </a:solidFill>
                <a:latin typeface="Arial" panose="020B0604020202020204" pitchFamily="34" charset="0"/>
                <a:cs typeface="Arial" panose="020B0604020202020204" pitchFamily="34" charset="0"/>
              </a:rPr>
              <a:t>:«Є</a:t>
            </a:r>
            <a:r>
              <a:rPr lang="ru-RU" sz="1600" b="1" dirty="0" err="1">
                <a:solidFill>
                  <a:srgbClr val="002060"/>
                </a:solidFill>
                <a:latin typeface="Arial" panose="020B0604020202020204" pitchFamily="34" charset="0"/>
                <a:cs typeface="Arial" panose="020B0604020202020204" pitchFamily="34" charset="0"/>
              </a:rPr>
              <a:t>вропейський</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вимір</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освіти</a:t>
            </a:r>
            <a:r>
              <a:rPr lang="ru-RU" sz="1600" b="1" dirty="0">
                <a:solidFill>
                  <a:srgbClr val="002060"/>
                </a:solidFill>
                <a:latin typeface="Arial" panose="020B0604020202020204" pitchFamily="34" charset="0"/>
                <a:cs typeface="Arial" panose="020B0604020202020204" pitchFamily="34" charset="0"/>
              </a:rPr>
              <a:t> в </a:t>
            </a:r>
            <a:r>
              <a:rPr lang="ru-RU" sz="1600" b="1" dirty="0" err="1">
                <a:solidFill>
                  <a:srgbClr val="002060"/>
                </a:solidFill>
                <a:latin typeface="Arial" panose="020B0604020202020204" pitchFamily="34" charset="0"/>
                <a:cs typeface="Arial" panose="020B0604020202020204" pitchFamily="34" charset="0"/>
              </a:rPr>
              <a:t>Україні</a:t>
            </a:r>
            <a:r>
              <a:rPr lang="ru-RU" sz="1600" b="1" dirty="0">
                <a:solidFill>
                  <a:srgbClr val="002060"/>
                </a:solidFill>
                <a:latin typeface="Arial" panose="020B0604020202020204" pitchFamily="34" charset="0"/>
                <a:cs typeface="Arial" panose="020B0604020202020204" pitchFamily="34" charset="0"/>
              </a:rPr>
              <a:t> </a:t>
            </a:r>
            <a:r>
              <a:rPr lang="ru-RU" sz="1600" b="1" dirty="0" err="1">
                <a:solidFill>
                  <a:srgbClr val="002060"/>
                </a:solidFill>
                <a:latin typeface="Arial" panose="020B0604020202020204" pitchFamily="34" charset="0"/>
                <a:cs typeface="Arial" panose="020B0604020202020204" pitchFamily="34" charset="0"/>
              </a:rPr>
              <a:t>майбутнього</a:t>
            </a:r>
            <a:r>
              <a:rPr lang="ru-RU" sz="1600" b="1" dirty="0">
                <a:solidFill>
                  <a:srgbClr val="002060"/>
                </a:solidFill>
                <a:latin typeface="Arial" panose="020B0604020202020204" pitchFamily="34" charset="0"/>
                <a:cs typeface="Arial" panose="020B0604020202020204" pitchFamily="34" charset="0"/>
              </a:rPr>
              <a:t>»</a:t>
            </a:r>
            <a:br>
              <a:rPr lang="ru-RU" sz="1600" b="1" dirty="0">
                <a:solidFill>
                  <a:srgbClr val="002060"/>
                </a:solidFill>
                <a:latin typeface="Arial" panose="020B0604020202020204" pitchFamily="34" charset="0"/>
                <a:cs typeface="Arial" panose="020B0604020202020204" pitchFamily="34" charset="0"/>
              </a:rPr>
            </a:br>
            <a:r>
              <a:rPr lang="ru-RU" sz="1600" b="1" dirty="0" err="1">
                <a:solidFill>
                  <a:srgbClr val="002060"/>
                </a:solidFill>
                <a:latin typeface="Arial" panose="020B0604020202020204" pitchFamily="34" charset="0"/>
                <a:cs typeface="Arial" panose="020B0604020202020204" pitchFamily="34" charset="0"/>
              </a:rPr>
              <a:t>Київ-Львів</a:t>
            </a:r>
            <a:r>
              <a:rPr lang="ru-RU" sz="1600" b="1" dirty="0">
                <a:solidFill>
                  <a:srgbClr val="002060"/>
                </a:solidFill>
                <a:latin typeface="Arial" panose="020B0604020202020204" pitchFamily="34" charset="0"/>
                <a:cs typeface="Arial" panose="020B0604020202020204" pitchFamily="34" charset="0"/>
              </a:rPr>
              <a:t>, 18-20 </a:t>
            </a:r>
            <a:r>
              <a:rPr lang="ru-RU" sz="1600" b="1" dirty="0" err="1">
                <a:solidFill>
                  <a:srgbClr val="002060"/>
                </a:solidFill>
                <a:latin typeface="Arial" panose="020B0604020202020204" pitchFamily="34" charset="0"/>
                <a:cs typeface="Arial" panose="020B0604020202020204" pitchFamily="34" charset="0"/>
              </a:rPr>
              <a:t>грудня</a:t>
            </a:r>
            <a:r>
              <a:rPr lang="ru-RU" sz="1600" b="1" dirty="0">
                <a:solidFill>
                  <a:srgbClr val="002060"/>
                </a:solidFill>
                <a:latin typeface="Arial" panose="020B0604020202020204" pitchFamily="34" charset="0"/>
                <a:cs typeface="Arial" panose="020B0604020202020204" pitchFamily="34" charset="0"/>
              </a:rPr>
              <a:t>, 2025 року</a:t>
            </a:r>
            <a:br>
              <a:rPr lang="ru-RU" sz="1600" b="1" dirty="0">
                <a:solidFill>
                  <a:srgbClr val="002060"/>
                </a:solidFill>
                <a:latin typeface="Arial" panose="020B0604020202020204" pitchFamily="34" charset="0"/>
                <a:cs typeface="Arial" panose="020B0604020202020204" pitchFamily="34" charset="0"/>
              </a:rPr>
            </a:br>
            <a:endParaRPr lang="lt-LT" sz="2000"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EB838A59-1790-4C23-84FC-DA94C4D7C8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6" y="662474"/>
            <a:ext cx="7274131" cy="849085"/>
          </a:xfrm>
          <a:prstGeom prst="rect">
            <a:avLst/>
          </a:prstGeom>
          <a:noFill/>
        </p:spPr>
      </p:pic>
      <p:pic>
        <p:nvPicPr>
          <p:cNvPr id="5" name="Рисунок 4">
            <a:extLst>
              <a:ext uri="{FF2B5EF4-FFF2-40B4-BE49-F238E27FC236}">
                <a16:creationId xmlns:a16="http://schemas.microsoft.com/office/drawing/2014/main" id="{9F0C3AA0-8C0E-4669-B797-B226FF0524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318" y="755780"/>
            <a:ext cx="2920481" cy="755779"/>
          </a:xfrm>
          <a:prstGeom prst="rect">
            <a:avLst/>
          </a:prstGeom>
          <a:noFill/>
        </p:spPr>
      </p:pic>
    </p:spTree>
    <p:extLst>
      <p:ext uri="{BB962C8B-B14F-4D97-AF65-F5344CB8AC3E}">
        <p14:creationId xmlns:p14="http://schemas.microsoft.com/office/powerpoint/2010/main" val="171165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24A0-C64E-A16A-91C2-15834656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D2ED-CC1B-0F4B-4BFA-1F78B9C5C0B9}"/>
              </a:ext>
            </a:extLst>
          </p:cNvPr>
          <p:cNvSpPr>
            <a:spLocks noGrp="1"/>
          </p:cNvSpPr>
          <p:nvPr>
            <p:ph type="title"/>
          </p:nvPr>
        </p:nvSpPr>
        <p:spPr>
          <a:xfrm>
            <a:off x="675034" y="107296"/>
            <a:ext cx="7200693" cy="695137"/>
          </a:xfrm>
        </p:spPr>
        <p:txBody>
          <a:bodyPr anchor="b">
            <a:noAutofit/>
          </a:bodyPr>
          <a:lstStyle/>
          <a:p>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 Ключові результати соціологічних опитувань біженців та ВПО</a:t>
            </a:r>
            <a:endParaRPr lang="en-US" sz="2400" b="1" dirty="0">
              <a:solidFill>
                <a:srgbClr val="002060"/>
              </a:solidFill>
              <a:latin typeface="Arial" panose="020B0604020202020204" pitchFamily="34" charset="0"/>
              <a:cs typeface="Arial" panose="020B0604020202020204" pitchFamily="34" charset="0"/>
            </a:endParaRPr>
          </a:p>
        </p:txBody>
      </p:sp>
      <p:pic>
        <p:nvPicPr>
          <p:cNvPr id="5" name="Рисунок 4" descr="Изображение выглядит как одежда, небо, человек, обувь&#10;&#10;Автоматически созданное описание">
            <a:extLst>
              <a:ext uri="{FF2B5EF4-FFF2-40B4-BE49-F238E27FC236}">
                <a16:creationId xmlns:a16="http://schemas.microsoft.com/office/drawing/2014/main" id="{EB58B371-11C9-9999-C020-6993936E9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972" y="429063"/>
            <a:ext cx="3408467" cy="2334457"/>
          </a:xfrm>
          <a:prstGeom prst="rect">
            <a:avLst/>
          </a:prstGeom>
        </p:spPr>
      </p:pic>
      <p:sp>
        <p:nvSpPr>
          <p:cNvPr id="9" name="TextBox 8">
            <a:extLst>
              <a:ext uri="{FF2B5EF4-FFF2-40B4-BE49-F238E27FC236}">
                <a16:creationId xmlns:a16="http://schemas.microsoft.com/office/drawing/2014/main" id="{9F75A4BE-6141-59A5-C116-600666CB84E7}"/>
              </a:ext>
            </a:extLst>
          </p:cNvPr>
          <p:cNvSpPr txBox="1"/>
          <p:nvPr/>
        </p:nvSpPr>
        <p:spPr>
          <a:xfrm rot="10800000" flipV="1">
            <a:off x="9037816" y="2895220"/>
            <a:ext cx="2700094" cy="3416320"/>
          </a:xfrm>
          <a:prstGeom prst="rect">
            <a:avLst/>
          </a:prstGeom>
          <a:noFill/>
        </p:spPr>
        <p:txBody>
          <a:bodyPr wrap="square">
            <a:spAutoFit/>
          </a:bodyPr>
          <a:lstStyle/>
          <a:p>
            <a:pPr algn="ctr"/>
            <a:r>
              <a:rPr lang="ru-RU" sz="1200" b="1" dirty="0">
                <a:solidFill>
                  <a:srgbClr val="002060"/>
                </a:solidFill>
                <a:latin typeface="Arial" panose="020B0604020202020204" pitchFamily="34" charset="0"/>
                <a:cs typeface="Arial" panose="020B0604020202020204" pitchFamily="34" charset="0"/>
              </a:rPr>
              <a:t>До </a:t>
            </a:r>
            <a:r>
              <a:rPr lang="ru-RU" sz="1200" b="1" dirty="0" err="1">
                <a:solidFill>
                  <a:srgbClr val="002060"/>
                </a:solidFill>
                <a:latin typeface="Arial" panose="020B0604020202020204" pitchFamily="34" charset="0"/>
                <a:cs typeface="Arial" panose="020B0604020202020204" pitchFamily="34" charset="0"/>
              </a:rPr>
              <a:t>відома</a:t>
            </a:r>
            <a:r>
              <a:rPr lang="ru-RU" sz="1200" b="1" dirty="0">
                <a:solidFill>
                  <a:srgbClr val="002060"/>
                </a:solidFill>
                <a:latin typeface="Arial" panose="020B0604020202020204" pitchFamily="34" charset="0"/>
                <a:cs typeface="Arial" panose="020B0604020202020204" pitchFamily="34" charset="0"/>
              </a:rPr>
              <a:t>:</a:t>
            </a:r>
          </a:p>
          <a:p>
            <a:pPr algn="ctr"/>
            <a:endParaRPr lang="ru-RU" sz="1200" b="1" dirty="0">
              <a:solidFill>
                <a:srgbClr val="002060"/>
              </a:solidFill>
              <a:latin typeface="Arial" panose="020B0604020202020204" pitchFamily="34" charset="0"/>
              <a:cs typeface="Arial" panose="020B0604020202020204" pitchFamily="34" charset="0"/>
            </a:endParaRPr>
          </a:p>
          <a:p>
            <a:r>
              <a:rPr lang="ru-RU" sz="1200" b="1" dirty="0">
                <a:solidFill>
                  <a:srgbClr val="002060"/>
                </a:solidFill>
                <a:latin typeface="Arial" panose="020B0604020202020204" pitchFamily="34" charset="0"/>
                <a:cs typeface="Arial" panose="020B0604020202020204" pitchFamily="34" charset="0"/>
              </a:rPr>
              <a:t>АНАЛІТИЧНИЙ ЗВІТ ЗА РЕЗУЛЬТАТАМИ ІНТЕРВ’ЮВАННЯ</a:t>
            </a:r>
          </a:p>
          <a:p>
            <a:r>
              <a:rPr lang="ru-RU" sz="1200" b="1" dirty="0">
                <a:solidFill>
                  <a:srgbClr val="002060"/>
                </a:solidFill>
                <a:latin typeface="Arial" panose="020B0604020202020204" pitchFamily="34" charset="0"/>
                <a:cs typeface="Arial" panose="020B0604020202020204" pitchFamily="34" charset="0"/>
              </a:rPr>
              <a:t>ГРОМАДЯН УКРАЇНИ ПРАЦЕЗДАТНОГО ВІКУ, ЗАЙНЯТИХ У КРАЇНАХ ПРИБУТТЯ, ЯКІ ПЛАНУЮТЬ ЗА ПЕВНИХ ОБСТАВИН ПОВЕРНУТИСЯ НА БАТЬКІВЩИНУ</a:t>
            </a:r>
          </a:p>
          <a:p>
            <a:r>
              <a:rPr lang="en-US" sz="1200" b="1" dirty="0">
                <a:solidFill>
                  <a:srgbClr val="002060"/>
                </a:solidFill>
                <a:latin typeface="Arial" panose="020B0604020202020204" pitchFamily="34" charset="0"/>
                <a:cs typeface="Arial" panose="020B0604020202020204" pitchFamily="34" charset="0"/>
                <a:hlinkClick r:id="rId4"/>
              </a:rPr>
              <a:t>https://horizon.iea.gov.ua/wp-content/uploads/2025/12/%D0%90%D0%BD%D0%B0%D0%BB%D1%96%D1%82%D0%B8%D1%87%D0%BD%D0%B8%D0%B9-%D0%B7%D0%B2%D1%96%</a:t>
            </a:r>
            <a:r>
              <a:rPr lang="uk-UA" sz="1200" b="1" dirty="0">
                <a:solidFill>
                  <a:srgbClr val="002060"/>
                </a:solidFill>
                <a:latin typeface="Arial" panose="020B0604020202020204" pitchFamily="34" charset="0"/>
                <a:cs typeface="Arial" panose="020B0604020202020204" pitchFamily="34" charset="0"/>
              </a:rPr>
              <a:t> </a:t>
            </a:r>
            <a:endParaRPr lang="ru-RU" sz="1200" b="1" dirty="0">
              <a:solidFill>
                <a:srgbClr val="002060"/>
              </a:solidFill>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42C582E2-51F4-45D2-A99A-5229CC8497C6}"/>
              </a:ext>
            </a:extLst>
          </p:cNvPr>
          <p:cNvPicPr>
            <a:picLocks noChangeAspect="1"/>
          </p:cNvPicPr>
          <p:nvPr/>
        </p:nvPicPr>
        <p:blipFill>
          <a:blip r:embed="rId5"/>
          <a:stretch>
            <a:fillRect/>
          </a:stretch>
        </p:blipFill>
        <p:spPr>
          <a:xfrm>
            <a:off x="884349" y="6163913"/>
            <a:ext cx="6614733" cy="586791"/>
          </a:xfrm>
          <a:prstGeom prst="rect">
            <a:avLst/>
          </a:prstGeom>
        </p:spPr>
      </p:pic>
      <p:graphicFrame>
        <p:nvGraphicFramePr>
          <p:cNvPr id="13" name="Таблиця 13">
            <a:extLst>
              <a:ext uri="{FF2B5EF4-FFF2-40B4-BE49-F238E27FC236}">
                <a16:creationId xmlns:a16="http://schemas.microsoft.com/office/drawing/2014/main" id="{90591659-6560-4C76-949A-5B82EE4932DC}"/>
              </a:ext>
            </a:extLst>
          </p:cNvPr>
          <p:cNvGraphicFramePr>
            <a:graphicFrameLocks noGrp="1"/>
          </p:cNvGraphicFramePr>
          <p:nvPr>
            <p:ph idx="1"/>
            <p:extLst>
              <p:ext uri="{D42A27DB-BD31-4B8C-83A1-F6EECF244321}">
                <p14:modId xmlns:p14="http://schemas.microsoft.com/office/powerpoint/2010/main" val="2866118415"/>
              </p:ext>
            </p:extLst>
          </p:nvPr>
        </p:nvGraphicFramePr>
        <p:xfrm>
          <a:off x="783771" y="1073020"/>
          <a:ext cx="7903029" cy="4613407"/>
        </p:xfrm>
        <a:graphic>
          <a:graphicData uri="http://schemas.openxmlformats.org/drawingml/2006/table">
            <a:tbl>
              <a:tblPr firstRow="1" bandRow="1">
                <a:tableStyleId>{5C22544A-7EE6-4342-B048-85BDC9FD1C3A}</a:tableStyleId>
              </a:tblPr>
              <a:tblGrid>
                <a:gridCol w="5544803">
                  <a:extLst>
                    <a:ext uri="{9D8B030D-6E8A-4147-A177-3AD203B41FA5}">
                      <a16:colId xmlns:a16="http://schemas.microsoft.com/office/drawing/2014/main" val="3055504476"/>
                    </a:ext>
                  </a:extLst>
                </a:gridCol>
                <a:gridCol w="1146229">
                  <a:extLst>
                    <a:ext uri="{9D8B030D-6E8A-4147-A177-3AD203B41FA5}">
                      <a16:colId xmlns:a16="http://schemas.microsoft.com/office/drawing/2014/main" val="874811626"/>
                    </a:ext>
                  </a:extLst>
                </a:gridCol>
                <a:gridCol w="1211997">
                  <a:extLst>
                    <a:ext uri="{9D8B030D-6E8A-4147-A177-3AD203B41FA5}">
                      <a16:colId xmlns:a16="http://schemas.microsoft.com/office/drawing/2014/main" val="320588014"/>
                    </a:ext>
                  </a:extLst>
                </a:gridCol>
              </a:tblGrid>
              <a:tr h="764854">
                <a:tc>
                  <a:txBody>
                    <a:bodyPr/>
                    <a:lstStyle/>
                    <a:p>
                      <a:r>
                        <a:rPr lang="uk-UA" dirty="0"/>
                        <a:t>Робота та отримана раніше освіта</a:t>
                      </a:r>
                    </a:p>
                  </a:txBody>
                  <a:tcPr/>
                </a:tc>
                <a:tc>
                  <a:txBody>
                    <a:bodyPr/>
                    <a:lstStyle/>
                    <a:p>
                      <a:r>
                        <a:rPr lang="uk-UA" dirty="0"/>
                        <a:t>Біженці,%</a:t>
                      </a:r>
                    </a:p>
                  </a:txBody>
                  <a:tcPr/>
                </a:tc>
                <a:tc>
                  <a:txBody>
                    <a:bodyPr/>
                    <a:lstStyle/>
                    <a:p>
                      <a:r>
                        <a:rPr lang="uk-UA" dirty="0"/>
                        <a:t>ВПО, %</a:t>
                      </a:r>
                    </a:p>
                  </a:txBody>
                  <a:tcPr/>
                </a:tc>
                <a:extLst>
                  <a:ext uri="{0D108BD9-81ED-4DB2-BD59-A6C34878D82A}">
                    <a16:rowId xmlns:a16="http://schemas.microsoft.com/office/drawing/2014/main" val="3240866720"/>
                  </a:ext>
                </a:extLst>
              </a:tr>
              <a:tr h="692011">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Відповідність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отриманої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в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Україні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освіти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вимогам</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їхньої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поточної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роботи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в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країні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регіоні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перебування</a:t>
                      </a:r>
                      <a:endParaRPr lang="uk-UA" dirty="0"/>
                    </a:p>
                  </a:txBody>
                  <a:tcPr/>
                </a:tc>
                <a:tc>
                  <a:txBody>
                    <a:bodyPr/>
                    <a:lstStyle/>
                    <a:p>
                      <a:r>
                        <a:rPr lang="uk-UA" b="1" dirty="0">
                          <a:solidFill>
                            <a:srgbClr val="FF0000"/>
                          </a:solidFill>
                        </a:rPr>
                        <a:t>37,2</a:t>
                      </a:r>
                    </a:p>
                  </a:txBody>
                  <a:tcPr/>
                </a:tc>
                <a:tc>
                  <a:txBody>
                    <a:bodyPr/>
                    <a:lstStyle/>
                    <a:p>
                      <a:r>
                        <a:rPr lang="uk-UA" b="1" dirty="0">
                          <a:solidFill>
                            <a:srgbClr val="FF0000"/>
                          </a:solidFill>
                        </a:rPr>
                        <a:t>89,7</a:t>
                      </a:r>
                    </a:p>
                  </a:txBody>
                  <a:tcPr/>
                </a:tc>
                <a:extLst>
                  <a:ext uri="{0D108BD9-81ED-4DB2-BD59-A6C34878D82A}">
                    <a16:rowId xmlns:a16="http://schemas.microsoft.com/office/drawing/2014/main" val="1063004355"/>
                  </a:ext>
                </a:extLst>
              </a:tr>
              <a:tr h="443130">
                <a:tc>
                  <a:txBody>
                    <a:bodyPr/>
                    <a:lstStyle/>
                    <a:p>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Додаткова робота</a:t>
                      </a:r>
                      <a:endParaRPr lang="uk-UA" dirty="0"/>
                    </a:p>
                  </a:txBody>
                  <a:tcPr/>
                </a:tc>
                <a:tc>
                  <a:txBody>
                    <a:bodyPr/>
                    <a:lstStyle/>
                    <a:p>
                      <a:r>
                        <a:rPr lang="uk-UA" b="1" dirty="0">
                          <a:solidFill>
                            <a:srgbClr val="FF0000"/>
                          </a:solidFill>
                        </a:rPr>
                        <a:t>51,2</a:t>
                      </a:r>
                    </a:p>
                  </a:txBody>
                  <a:tcPr/>
                </a:tc>
                <a:tc>
                  <a:txBody>
                    <a:bodyPr/>
                    <a:lstStyle/>
                    <a:p>
                      <a:r>
                        <a:rPr lang="uk-UA" b="1" dirty="0">
                          <a:solidFill>
                            <a:srgbClr val="FF0000"/>
                          </a:solidFill>
                        </a:rPr>
                        <a:t>36,4</a:t>
                      </a:r>
                    </a:p>
                  </a:txBody>
                  <a:tcPr/>
                </a:tc>
                <a:extLst>
                  <a:ext uri="{0D108BD9-81ED-4DB2-BD59-A6C34878D82A}">
                    <a16:rowId xmlns:a16="http://schemas.microsoft.com/office/drawing/2014/main" val="2240463968"/>
                  </a:ext>
                </a:extLst>
              </a:tr>
              <a:tr h="443130">
                <a:tc>
                  <a:txBody>
                    <a:bodyPr/>
                    <a:lstStyle/>
                    <a:p>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Способи знаходження роботи/</a:t>
                      </a:r>
                      <a:r>
                        <a:rPr kumimoji="0" lang="uk-UA" sz="1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через знайомих</a:t>
                      </a:r>
                      <a:endParaRPr lang="uk-UA" i="1" dirty="0"/>
                    </a:p>
                  </a:txBody>
                  <a:tcPr/>
                </a:tc>
                <a:tc>
                  <a:txBody>
                    <a:bodyPr/>
                    <a:lstStyle/>
                    <a:p>
                      <a:r>
                        <a:rPr lang="uk-UA" b="1" dirty="0">
                          <a:solidFill>
                            <a:srgbClr val="FF0000"/>
                          </a:solidFill>
                        </a:rPr>
                        <a:t>45,3</a:t>
                      </a:r>
                    </a:p>
                  </a:txBody>
                  <a:tcPr/>
                </a:tc>
                <a:tc>
                  <a:txBody>
                    <a:bodyPr/>
                    <a:lstStyle/>
                    <a:p>
                      <a:r>
                        <a:rPr lang="uk-UA" b="1" dirty="0">
                          <a:solidFill>
                            <a:srgbClr val="FF0000"/>
                          </a:solidFill>
                        </a:rPr>
                        <a:t>27,4</a:t>
                      </a:r>
                    </a:p>
                  </a:txBody>
                  <a:tcPr/>
                </a:tc>
                <a:extLst>
                  <a:ext uri="{0D108BD9-81ED-4DB2-BD59-A6C34878D82A}">
                    <a16:rowId xmlns:a16="http://schemas.microsoft.com/office/drawing/2014/main" val="992914611"/>
                  </a:ext>
                </a:extLst>
              </a:tr>
              <a:tr h="44313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Загальний</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рівень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задоволення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поточною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роботою</a:t>
                      </a:r>
                      <a:endParaRPr lang="uk-UA" dirty="0"/>
                    </a:p>
                  </a:txBody>
                  <a:tcPr/>
                </a:tc>
                <a:tc>
                  <a:txBody>
                    <a:bodyPr/>
                    <a:lstStyle/>
                    <a:p>
                      <a:r>
                        <a:rPr lang="uk-UA" b="1" dirty="0">
                          <a:solidFill>
                            <a:srgbClr val="002060"/>
                          </a:solidFill>
                        </a:rPr>
                        <a:t>62,7</a:t>
                      </a:r>
                    </a:p>
                  </a:txBody>
                  <a:tcPr/>
                </a:tc>
                <a:tc>
                  <a:txBody>
                    <a:bodyPr/>
                    <a:lstStyle/>
                    <a:p>
                      <a:r>
                        <a:rPr lang="uk-UA" b="1" dirty="0">
                          <a:solidFill>
                            <a:srgbClr val="002060"/>
                          </a:solidFill>
                        </a:rPr>
                        <a:t>68,5</a:t>
                      </a:r>
                    </a:p>
                  </a:txBody>
                  <a:tcPr/>
                </a:tc>
                <a:extLst>
                  <a:ext uri="{0D108BD9-81ED-4DB2-BD59-A6C34878D82A}">
                    <a16:rowId xmlns:a16="http://schemas.microsoft.com/office/drawing/2014/main" val="3062182327"/>
                  </a:ext>
                </a:extLst>
              </a:tr>
              <a:tr h="692011">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Достатність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компетентностей,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щоб</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виконувати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свою роботу/</a:t>
                      </a:r>
                      <a:r>
                        <a:rPr kumimoji="0" lang="ru-RU" sz="1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так</a:t>
                      </a:r>
                      <a:endParaRPr lang="uk-UA" i="1" dirty="0"/>
                    </a:p>
                  </a:txBody>
                  <a:tcPr/>
                </a:tc>
                <a:tc>
                  <a:txBody>
                    <a:bodyPr/>
                    <a:lstStyle/>
                    <a:p>
                      <a:r>
                        <a:rPr lang="uk-UA" b="1" dirty="0">
                          <a:solidFill>
                            <a:srgbClr val="002060"/>
                          </a:solidFill>
                        </a:rPr>
                        <a:t>75,6</a:t>
                      </a:r>
                    </a:p>
                  </a:txBody>
                  <a:tcPr/>
                </a:tc>
                <a:tc>
                  <a:txBody>
                    <a:bodyPr/>
                    <a:lstStyle/>
                    <a:p>
                      <a:r>
                        <a:rPr lang="uk-UA" b="1" dirty="0">
                          <a:solidFill>
                            <a:srgbClr val="002060"/>
                          </a:solidFill>
                        </a:rPr>
                        <a:t>71,4</a:t>
                      </a:r>
                    </a:p>
                  </a:txBody>
                  <a:tcPr/>
                </a:tc>
                <a:extLst>
                  <a:ext uri="{0D108BD9-81ED-4DB2-BD59-A6C34878D82A}">
                    <a16:rowId xmlns:a16="http://schemas.microsoft.com/office/drawing/2014/main" val="1365807512"/>
                  </a:ext>
                </a:extLst>
              </a:tr>
              <a:tr h="692011">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Наявність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роботи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яка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потребує</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більш</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низького</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за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наявний</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рівня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освіти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та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кваліфікації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так</a:t>
                      </a:r>
                      <a:endParaRPr lang="uk-UA" i="1" dirty="0"/>
                    </a:p>
                  </a:txBody>
                  <a:tcPr/>
                </a:tc>
                <a:tc>
                  <a:txBody>
                    <a:bodyPr/>
                    <a:lstStyle/>
                    <a:p>
                      <a:r>
                        <a:rPr lang="uk-UA" b="1" dirty="0">
                          <a:solidFill>
                            <a:srgbClr val="FF0000"/>
                          </a:solidFill>
                        </a:rPr>
                        <a:t>48,8</a:t>
                      </a:r>
                    </a:p>
                  </a:txBody>
                  <a:tcPr/>
                </a:tc>
                <a:tc>
                  <a:txBody>
                    <a:bodyPr/>
                    <a:lstStyle/>
                    <a:p>
                      <a:r>
                        <a:rPr lang="uk-UA" b="1" dirty="0">
                          <a:solidFill>
                            <a:srgbClr val="FF0000"/>
                          </a:solidFill>
                        </a:rPr>
                        <a:t>35,5</a:t>
                      </a:r>
                    </a:p>
                  </a:txBody>
                  <a:tcPr/>
                </a:tc>
                <a:extLst>
                  <a:ext uri="{0D108BD9-81ED-4DB2-BD59-A6C34878D82A}">
                    <a16:rowId xmlns:a16="http://schemas.microsoft.com/office/drawing/2014/main" val="3179751115"/>
                  </a:ext>
                </a:extLst>
              </a:tr>
              <a:tr h="443130">
                <a:tc>
                  <a:txBody>
                    <a:bodyPr/>
                    <a:lstStyle/>
                    <a:p>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Професійна мобільність/ </a:t>
                      </a:r>
                      <a:r>
                        <a:rPr kumimoji="0" lang="uk-UA" sz="1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не змінили професію</a:t>
                      </a:r>
                      <a:endParaRPr lang="uk-UA" i="1" dirty="0"/>
                    </a:p>
                  </a:txBody>
                  <a:tcPr/>
                </a:tc>
                <a:tc>
                  <a:txBody>
                    <a:bodyPr/>
                    <a:lstStyle/>
                    <a:p>
                      <a:r>
                        <a:rPr lang="uk-UA" b="1" dirty="0">
                          <a:solidFill>
                            <a:srgbClr val="002060"/>
                          </a:solidFill>
                        </a:rPr>
                        <a:t>54,6</a:t>
                      </a:r>
                    </a:p>
                  </a:txBody>
                  <a:tcPr/>
                </a:tc>
                <a:tc>
                  <a:txBody>
                    <a:bodyPr/>
                    <a:lstStyle/>
                    <a:p>
                      <a:r>
                        <a:rPr lang="uk-UA" b="1" dirty="0">
                          <a:solidFill>
                            <a:srgbClr val="002060"/>
                          </a:solidFill>
                        </a:rPr>
                        <a:t>53,0</a:t>
                      </a:r>
                    </a:p>
                  </a:txBody>
                  <a:tcPr/>
                </a:tc>
                <a:extLst>
                  <a:ext uri="{0D108BD9-81ED-4DB2-BD59-A6C34878D82A}">
                    <a16:rowId xmlns:a16="http://schemas.microsoft.com/office/drawing/2014/main" val="4061796725"/>
                  </a:ext>
                </a:extLst>
              </a:tr>
            </a:tbl>
          </a:graphicData>
        </a:graphic>
      </p:graphicFrame>
    </p:spTree>
    <p:extLst>
      <p:ext uri="{BB962C8B-B14F-4D97-AF65-F5344CB8AC3E}">
        <p14:creationId xmlns:p14="http://schemas.microsoft.com/office/powerpoint/2010/main" val="25889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24A0-C64E-A16A-91C2-15834656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D2ED-CC1B-0F4B-4BFA-1F78B9C5C0B9}"/>
              </a:ext>
            </a:extLst>
          </p:cNvPr>
          <p:cNvSpPr>
            <a:spLocks noGrp="1"/>
          </p:cNvSpPr>
          <p:nvPr>
            <p:ph type="title"/>
          </p:nvPr>
        </p:nvSpPr>
        <p:spPr>
          <a:xfrm>
            <a:off x="675034" y="107296"/>
            <a:ext cx="7200693" cy="695137"/>
          </a:xfrm>
        </p:spPr>
        <p:txBody>
          <a:bodyPr anchor="b">
            <a:noAutofit/>
          </a:bodyPr>
          <a:lstStyle/>
          <a:p>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 Ключові результати соціологічних опитувань біженців та ВПО (продовження)</a:t>
            </a:r>
            <a:endParaRPr lang="en-US" sz="24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F75A4BE-6141-59A5-C116-600666CB84E7}"/>
              </a:ext>
            </a:extLst>
          </p:cNvPr>
          <p:cNvSpPr txBox="1"/>
          <p:nvPr/>
        </p:nvSpPr>
        <p:spPr>
          <a:xfrm rot="10800000" flipV="1">
            <a:off x="8974654" y="2958385"/>
            <a:ext cx="2940538" cy="3600986"/>
          </a:xfrm>
          <a:prstGeom prst="rect">
            <a:avLst/>
          </a:prstGeom>
          <a:noFill/>
        </p:spPr>
        <p:txBody>
          <a:bodyPr wrap="square">
            <a:spAutoFit/>
          </a:bodyPr>
          <a:lstStyle/>
          <a:p>
            <a:pPr algn="ctr"/>
            <a:r>
              <a:rPr lang="ru-RU" sz="1200" b="1" dirty="0">
                <a:solidFill>
                  <a:srgbClr val="002060"/>
                </a:solidFill>
                <a:latin typeface="Arial" panose="020B0604020202020204" pitchFamily="34" charset="0"/>
                <a:cs typeface="Arial" panose="020B0604020202020204" pitchFamily="34" charset="0"/>
              </a:rPr>
              <a:t>До </a:t>
            </a:r>
            <a:r>
              <a:rPr lang="ru-RU" sz="1200" b="1" dirty="0" err="1">
                <a:solidFill>
                  <a:srgbClr val="002060"/>
                </a:solidFill>
                <a:latin typeface="Arial" panose="020B0604020202020204" pitchFamily="34" charset="0"/>
                <a:cs typeface="Arial" panose="020B0604020202020204" pitchFamily="34" charset="0"/>
              </a:rPr>
              <a:t>відома</a:t>
            </a:r>
            <a:r>
              <a:rPr lang="ru-RU" sz="1200" b="1" dirty="0">
                <a:solidFill>
                  <a:srgbClr val="002060"/>
                </a:solidFill>
                <a:latin typeface="Arial" panose="020B0604020202020204" pitchFamily="34" charset="0"/>
                <a:cs typeface="Arial" panose="020B0604020202020204" pitchFamily="34" charset="0"/>
              </a:rPr>
              <a:t>:</a:t>
            </a:r>
          </a:p>
          <a:p>
            <a:pPr algn="ctr"/>
            <a:endParaRPr lang="ru-RU" sz="1200" b="1" dirty="0">
              <a:solidFill>
                <a:srgbClr val="002060"/>
              </a:solidFill>
              <a:latin typeface="Arial" panose="020B0604020202020204" pitchFamily="34" charset="0"/>
              <a:cs typeface="Arial" panose="020B0604020202020204" pitchFamily="34" charset="0"/>
            </a:endParaRPr>
          </a:p>
          <a:p>
            <a:r>
              <a:rPr lang="ru-RU" sz="1200" b="1" dirty="0">
                <a:solidFill>
                  <a:srgbClr val="002060"/>
                </a:solidFill>
                <a:latin typeface="Arial" panose="020B0604020202020204" pitchFamily="34" charset="0"/>
                <a:cs typeface="Arial" panose="020B0604020202020204" pitchFamily="34" charset="0"/>
              </a:rPr>
              <a:t> АНАЛІТИЧНИЙ ЗВІТ ЗА РЕЗУЛЬТАТАМИ ІНТЕРВ’ЮВАННЯ</a:t>
            </a:r>
          </a:p>
          <a:p>
            <a:r>
              <a:rPr lang="ru-RU" sz="1200" b="1" dirty="0">
                <a:solidFill>
                  <a:srgbClr val="002060"/>
                </a:solidFill>
                <a:latin typeface="Arial" panose="020B0604020202020204" pitchFamily="34" charset="0"/>
                <a:cs typeface="Arial" panose="020B0604020202020204" pitchFamily="34" charset="0"/>
              </a:rPr>
              <a:t>ВНУТРІШНЬО/ВИМУШЕНО ПЕРЕМІЩЕНИХ ГРОМАДЯН УКРАЇНИ</a:t>
            </a:r>
          </a:p>
          <a:p>
            <a:r>
              <a:rPr lang="ru-RU" sz="1200" b="1" dirty="0">
                <a:solidFill>
                  <a:srgbClr val="002060"/>
                </a:solidFill>
                <a:latin typeface="Arial" panose="020B0604020202020204" pitchFamily="34" charset="0"/>
                <a:cs typeface="Arial" panose="020B0604020202020204" pitchFamily="34" charset="0"/>
              </a:rPr>
              <a:t>ПРАЦЕЗДАТНОГО ВІКУ </a:t>
            </a:r>
          </a:p>
          <a:p>
            <a:r>
              <a:rPr lang="en-US" sz="1200" b="1" dirty="0">
                <a:solidFill>
                  <a:srgbClr val="002060"/>
                </a:solidFill>
                <a:latin typeface="Arial" panose="020B0604020202020204" pitchFamily="34" charset="0"/>
                <a:cs typeface="Arial" panose="020B0604020202020204" pitchFamily="34" charset="0"/>
                <a:hlinkClick r:id="rId3"/>
              </a:rPr>
              <a:t>https://horizon.iea.gov.ua/wp-content/uploads/2025/12/%D0%90%D0%BD%D0%B0%D0%BB%D1%96%D1%82%D0%B8%D1%87%D0%BD%D0%B8%D0%B9-%D0%B7%D0%B2%D1%96%D1%82-%D0%9E%D0%BF%D0%B8%D1%82%D1%83%D0%B2%D0%B0%D0%BD%D0%BD%D1%8F-%D0%92%D0%9F%D0%9E.pdf</a:t>
            </a:r>
            <a:r>
              <a:rPr lang="uk-UA" sz="1200" b="1" dirty="0">
                <a:solidFill>
                  <a:srgbClr val="002060"/>
                </a:solidFill>
                <a:latin typeface="Arial" panose="020B0604020202020204" pitchFamily="34" charset="0"/>
                <a:cs typeface="Arial" panose="020B0604020202020204" pitchFamily="34" charset="0"/>
              </a:rPr>
              <a:t> </a:t>
            </a:r>
            <a:br>
              <a:rPr lang="ru-RU" sz="1200" b="1" dirty="0">
                <a:solidFill>
                  <a:srgbClr val="002060"/>
                </a:solidFill>
                <a:latin typeface="Arial" panose="020B0604020202020204" pitchFamily="34" charset="0"/>
                <a:cs typeface="Arial" panose="020B0604020202020204" pitchFamily="34" charset="0"/>
              </a:rPr>
            </a:br>
            <a:endParaRPr lang="uk-UA" sz="1200" b="1" dirty="0">
              <a:solidFill>
                <a:srgbClr val="002060"/>
              </a:solidFill>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42C582E2-51F4-45D2-A99A-5229CC8497C6}"/>
              </a:ext>
            </a:extLst>
          </p:cNvPr>
          <p:cNvPicPr>
            <a:picLocks noChangeAspect="1"/>
          </p:cNvPicPr>
          <p:nvPr/>
        </p:nvPicPr>
        <p:blipFill>
          <a:blip r:embed="rId4"/>
          <a:stretch>
            <a:fillRect/>
          </a:stretch>
        </p:blipFill>
        <p:spPr>
          <a:xfrm>
            <a:off x="884349" y="6163913"/>
            <a:ext cx="6614733" cy="586791"/>
          </a:xfrm>
          <a:prstGeom prst="rect">
            <a:avLst/>
          </a:prstGeom>
        </p:spPr>
      </p:pic>
      <p:graphicFrame>
        <p:nvGraphicFramePr>
          <p:cNvPr id="13" name="Таблиця 13">
            <a:extLst>
              <a:ext uri="{FF2B5EF4-FFF2-40B4-BE49-F238E27FC236}">
                <a16:creationId xmlns:a16="http://schemas.microsoft.com/office/drawing/2014/main" id="{90591659-6560-4C76-949A-5B82EE4932DC}"/>
              </a:ext>
            </a:extLst>
          </p:cNvPr>
          <p:cNvGraphicFramePr>
            <a:graphicFrameLocks noGrp="1"/>
          </p:cNvGraphicFramePr>
          <p:nvPr>
            <p:ph idx="1"/>
            <p:extLst>
              <p:ext uri="{D42A27DB-BD31-4B8C-83A1-F6EECF244321}">
                <p14:modId xmlns:p14="http://schemas.microsoft.com/office/powerpoint/2010/main" val="3761638972"/>
              </p:ext>
            </p:extLst>
          </p:nvPr>
        </p:nvGraphicFramePr>
        <p:xfrm>
          <a:off x="783772" y="1073020"/>
          <a:ext cx="7576458" cy="5021377"/>
        </p:xfrm>
        <a:graphic>
          <a:graphicData uri="http://schemas.openxmlformats.org/drawingml/2006/table">
            <a:tbl>
              <a:tblPr firstRow="1" bandRow="1">
                <a:tableStyleId>{5C22544A-7EE6-4342-B048-85BDC9FD1C3A}</a:tableStyleId>
              </a:tblPr>
              <a:tblGrid>
                <a:gridCol w="5315679">
                  <a:extLst>
                    <a:ext uri="{9D8B030D-6E8A-4147-A177-3AD203B41FA5}">
                      <a16:colId xmlns:a16="http://schemas.microsoft.com/office/drawing/2014/main" val="3055504476"/>
                    </a:ext>
                  </a:extLst>
                </a:gridCol>
                <a:gridCol w="1098864">
                  <a:extLst>
                    <a:ext uri="{9D8B030D-6E8A-4147-A177-3AD203B41FA5}">
                      <a16:colId xmlns:a16="http://schemas.microsoft.com/office/drawing/2014/main" val="874811626"/>
                    </a:ext>
                  </a:extLst>
                </a:gridCol>
                <a:gridCol w="1161915">
                  <a:extLst>
                    <a:ext uri="{9D8B030D-6E8A-4147-A177-3AD203B41FA5}">
                      <a16:colId xmlns:a16="http://schemas.microsoft.com/office/drawing/2014/main" val="320588014"/>
                    </a:ext>
                  </a:extLst>
                </a:gridCol>
              </a:tblGrid>
              <a:tr h="764854">
                <a:tc>
                  <a:txBody>
                    <a:bodyPr/>
                    <a:lstStyle/>
                    <a:p>
                      <a:r>
                        <a:rPr lang="uk-UA" dirty="0"/>
                        <a:t>Робота та кваліфікація</a:t>
                      </a:r>
                    </a:p>
                  </a:txBody>
                  <a:tcPr/>
                </a:tc>
                <a:tc>
                  <a:txBody>
                    <a:bodyPr/>
                    <a:lstStyle/>
                    <a:p>
                      <a:r>
                        <a:rPr lang="uk-UA" dirty="0"/>
                        <a:t>Біженці,%</a:t>
                      </a:r>
                    </a:p>
                  </a:txBody>
                  <a:tcPr/>
                </a:tc>
                <a:tc>
                  <a:txBody>
                    <a:bodyPr/>
                    <a:lstStyle/>
                    <a:p>
                      <a:r>
                        <a:rPr lang="uk-UA" dirty="0"/>
                        <a:t>ВПО, %</a:t>
                      </a:r>
                    </a:p>
                  </a:txBody>
                  <a:tcPr/>
                </a:tc>
                <a:extLst>
                  <a:ext uri="{0D108BD9-81ED-4DB2-BD59-A6C34878D82A}">
                    <a16:rowId xmlns:a16="http://schemas.microsoft.com/office/drawing/2014/main" val="3240866720"/>
                  </a:ext>
                </a:extLst>
              </a:tr>
              <a:tr h="692011">
                <a:tc>
                  <a:txBody>
                    <a:bodyPr/>
                    <a:lstStyle/>
                    <a:p>
                      <a:r>
                        <a:rPr lang="ru-RU" b="1" dirty="0">
                          <a:solidFill>
                            <a:srgbClr val="002060"/>
                          </a:solidFill>
                        </a:rPr>
                        <a:t>Проходили будь-</a:t>
                      </a:r>
                      <a:r>
                        <a:rPr lang="ru-RU" b="1" dirty="0" err="1">
                          <a:solidFill>
                            <a:srgbClr val="002060"/>
                          </a:solidFill>
                        </a:rPr>
                        <a:t>які</a:t>
                      </a:r>
                      <a:r>
                        <a:rPr lang="ru-RU" b="1" dirty="0">
                          <a:solidFill>
                            <a:srgbClr val="002060"/>
                          </a:solidFill>
                        </a:rPr>
                        <a:t> </a:t>
                      </a:r>
                      <a:r>
                        <a:rPr lang="ru-RU" b="1" dirty="0" err="1">
                          <a:solidFill>
                            <a:srgbClr val="002060"/>
                          </a:solidFill>
                        </a:rPr>
                        <a:t>форми</a:t>
                      </a:r>
                      <a:r>
                        <a:rPr lang="ru-RU" b="1" dirty="0">
                          <a:solidFill>
                            <a:srgbClr val="002060"/>
                          </a:solidFill>
                        </a:rPr>
                        <a:t> </a:t>
                      </a:r>
                      <a:r>
                        <a:rPr lang="ru-RU" b="1" dirty="0" err="1">
                          <a:solidFill>
                            <a:srgbClr val="002060"/>
                          </a:solidFill>
                        </a:rPr>
                        <a:t>професійного</a:t>
                      </a:r>
                      <a:r>
                        <a:rPr lang="ru-RU" b="1" dirty="0">
                          <a:solidFill>
                            <a:srgbClr val="002060"/>
                          </a:solidFill>
                        </a:rPr>
                        <a:t> </a:t>
                      </a:r>
                      <a:r>
                        <a:rPr lang="ru-RU" b="1" dirty="0" err="1">
                          <a:solidFill>
                            <a:srgbClr val="002060"/>
                          </a:solidFill>
                        </a:rPr>
                        <a:t>навчання</a:t>
                      </a:r>
                      <a:r>
                        <a:rPr lang="ru-RU" b="1" dirty="0">
                          <a:solidFill>
                            <a:srgbClr val="002060"/>
                          </a:solidFill>
                        </a:rPr>
                        <a:t> </a:t>
                      </a:r>
                      <a:r>
                        <a:rPr lang="ru-RU" b="1" dirty="0" err="1">
                          <a:solidFill>
                            <a:srgbClr val="002060"/>
                          </a:solidFill>
                        </a:rPr>
                        <a:t>після</a:t>
                      </a:r>
                      <a:r>
                        <a:rPr lang="ru-RU" b="1" dirty="0">
                          <a:solidFill>
                            <a:srgbClr val="002060"/>
                          </a:solidFill>
                        </a:rPr>
                        <a:t> </a:t>
                      </a:r>
                      <a:r>
                        <a:rPr lang="ru-RU" b="1" dirty="0" err="1">
                          <a:solidFill>
                            <a:srgbClr val="002060"/>
                          </a:solidFill>
                        </a:rPr>
                        <a:t>переміщення</a:t>
                      </a:r>
                      <a:r>
                        <a:rPr lang="ru-RU" b="1" dirty="0">
                          <a:solidFill>
                            <a:srgbClr val="002060"/>
                          </a:solidFill>
                        </a:rPr>
                        <a:t>/</a:t>
                      </a:r>
                      <a:r>
                        <a:rPr lang="ru-RU" b="1" i="1" dirty="0">
                          <a:solidFill>
                            <a:srgbClr val="002060"/>
                          </a:solidFill>
                        </a:rPr>
                        <a:t>так</a:t>
                      </a:r>
                      <a:endParaRPr lang="uk-UA" b="1" i="1" dirty="0">
                        <a:solidFill>
                          <a:srgbClr val="002060"/>
                        </a:solidFill>
                      </a:endParaRPr>
                    </a:p>
                  </a:txBody>
                  <a:tcPr/>
                </a:tc>
                <a:tc>
                  <a:txBody>
                    <a:bodyPr/>
                    <a:lstStyle/>
                    <a:p>
                      <a:r>
                        <a:rPr lang="uk-UA" b="1" dirty="0">
                          <a:solidFill>
                            <a:srgbClr val="002060"/>
                          </a:solidFill>
                        </a:rPr>
                        <a:t>48,8</a:t>
                      </a:r>
                    </a:p>
                  </a:txBody>
                  <a:tcPr/>
                </a:tc>
                <a:tc>
                  <a:txBody>
                    <a:bodyPr/>
                    <a:lstStyle/>
                    <a:p>
                      <a:r>
                        <a:rPr lang="uk-UA" b="1" dirty="0">
                          <a:solidFill>
                            <a:srgbClr val="002060"/>
                          </a:solidFill>
                        </a:rPr>
                        <a:t>49,7</a:t>
                      </a:r>
                    </a:p>
                  </a:txBody>
                  <a:tcPr/>
                </a:tc>
                <a:extLst>
                  <a:ext uri="{0D108BD9-81ED-4DB2-BD59-A6C34878D82A}">
                    <a16:rowId xmlns:a16="http://schemas.microsoft.com/office/drawing/2014/main" val="1063004355"/>
                  </a:ext>
                </a:extLst>
              </a:tr>
              <a:tr h="443130">
                <a:tc>
                  <a:txBody>
                    <a:bodyPr/>
                    <a:lstStyle/>
                    <a:p>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Участь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роботодавців</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у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професійно-трудовій</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адаптації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біженців</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/ВПО/</a:t>
                      </a:r>
                      <a:r>
                        <a:rPr kumimoji="0" lang="ru-RU" sz="16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рівень</a:t>
                      </a:r>
                      <a:r>
                        <a:rPr kumimoji="0" lang="ru-RU" sz="16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охоплення</a:t>
                      </a:r>
                      <a:endParaRPr lang="uk-UA" i="1" dirty="0"/>
                    </a:p>
                  </a:txBody>
                  <a:tcPr/>
                </a:tc>
                <a:tc>
                  <a:txBody>
                    <a:bodyPr/>
                    <a:lstStyle/>
                    <a:p>
                      <a:r>
                        <a:rPr lang="uk-UA" b="1" dirty="0">
                          <a:solidFill>
                            <a:srgbClr val="FF0000"/>
                          </a:solidFill>
                        </a:rPr>
                        <a:t>54,6</a:t>
                      </a:r>
                    </a:p>
                  </a:txBody>
                  <a:tcPr/>
                </a:tc>
                <a:tc>
                  <a:txBody>
                    <a:bodyPr/>
                    <a:lstStyle/>
                    <a:p>
                      <a:r>
                        <a:rPr lang="uk-UA" b="1" dirty="0">
                          <a:solidFill>
                            <a:srgbClr val="FF0000"/>
                          </a:solidFill>
                        </a:rPr>
                        <a:t>31,4</a:t>
                      </a:r>
                    </a:p>
                  </a:txBody>
                  <a:tcPr/>
                </a:tc>
                <a:extLst>
                  <a:ext uri="{0D108BD9-81ED-4DB2-BD59-A6C34878D82A}">
                    <a16:rowId xmlns:a16="http://schemas.microsoft.com/office/drawing/2014/main" val="2240463968"/>
                  </a:ext>
                </a:extLst>
              </a:tr>
              <a:tr h="44313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Соціальне</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визнання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та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повага</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на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робочому</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місці</a:t>
                      </a:r>
                      <a:endParaRPr lang="uk-UA" i="1" dirty="0"/>
                    </a:p>
                  </a:txBody>
                  <a:tcPr/>
                </a:tc>
                <a:tc>
                  <a:txBody>
                    <a:bodyPr/>
                    <a:lstStyle/>
                    <a:p>
                      <a:r>
                        <a:rPr lang="uk-UA" b="1" dirty="0">
                          <a:solidFill>
                            <a:srgbClr val="FF0000"/>
                          </a:solidFill>
                        </a:rPr>
                        <a:t>60,4</a:t>
                      </a:r>
                    </a:p>
                  </a:txBody>
                  <a:tcPr/>
                </a:tc>
                <a:tc>
                  <a:txBody>
                    <a:bodyPr/>
                    <a:lstStyle/>
                    <a:p>
                      <a:r>
                        <a:rPr lang="uk-UA" b="1" dirty="0">
                          <a:solidFill>
                            <a:srgbClr val="FF0000"/>
                          </a:solidFill>
                        </a:rPr>
                        <a:t>81,1</a:t>
                      </a:r>
                    </a:p>
                  </a:txBody>
                  <a:tcPr/>
                </a:tc>
                <a:extLst>
                  <a:ext uri="{0D108BD9-81ED-4DB2-BD59-A6C34878D82A}">
                    <a16:rowId xmlns:a16="http://schemas.microsoft.com/office/drawing/2014/main" val="992914611"/>
                  </a:ext>
                </a:extLst>
              </a:tr>
              <a:tr h="44313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Об’єктивність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оцінювання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результатів</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трудової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діяльності</a:t>
                      </a:r>
                      <a:endParaRPr lang="uk-UA" dirty="0"/>
                    </a:p>
                  </a:txBody>
                  <a:tcPr/>
                </a:tc>
                <a:tc>
                  <a:txBody>
                    <a:bodyPr/>
                    <a:lstStyle/>
                    <a:p>
                      <a:r>
                        <a:rPr lang="uk-UA" b="1" dirty="0">
                          <a:solidFill>
                            <a:srgbClr val="FF0000"/>
                          </a:solidFill>
                        </a:rPr>
                        <a:t>59,3</a:t>
                      </a:r>
                    </a:p>
                  </a:txBody>
                  <a:tcPr/>
                </a:tc>
                <a:tc>
                  <a:txBody>
                    <a:bodyPr/>
                    <a:lstStyle/>
                    <a:p>
                      <a:r>
                        <a:rPr lang="uk-UA" b="1" dirty="0">
                          <a:solidFill>
                            <a:srgbClr val="FF0000"/>
                          </a:solidFill>
                        </a:rPr>
                        <a:t>69,9</a:t>
                      </a:r>
                    </a:p>
                  </a:txBody>
                  <a:tcPr/>
                </a:tc>
                <a:extLst>
                  <a:ext uri="{0D108BD9-81ED-4DB2-BD59-A6C34878D82A}">
                    <a16:rowId xmlns:a16="http://schemas.microsoft.com/office/drawing/2014/main" val="3062182327"/>
                  </a:ext>
                </a:extLst>
              </a:tr>
              <a:tr h="692011">
                <a:tc>
                  <a:txBody>
                    <a:bodyPr/>
                    <a:lstStyle/>
                    <a:p>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Баланс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між</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професійними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обов’язками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та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особистим</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життям</a:t>
                      </a:r>
                      <a:endParaRPr lang="uk-UA" i="1" dirty="0"/>
                    </a:p>
                  </a:txBody>
                  <a:tcPr/>
                </a:tc>
                <a:tc>
                  <a:txBody>
                    <a:bodyPr/>
                    <a:lstStyle/>
                    <a:p>
                      <a:r>
                        <a:rPr lang="uk-UA" b="1" dirty="0">
                          <a:solidFill>
                            <a:srgbClr val="002060"/>
                          </a:solidFill>
                        </a:rPr>
                        <a:t>60,5</a:t>
                      </a:r>
                    </a:p>
                  </a:txBody>
                  <a:tcPr/>
                </a:tc>
                <a:tc>
                  <a:txBody>
                    <a:bodyPr/>
                    <a:lstStyle/>
                    <a:p>
                      <a:r>
                        <a:rPr lang="uk-UA" b="1" dirty="0">
                          <a:solidFill>
                            <a:srgbClr val="002060"/>
                          </a:solidFill>
                        </a:rPr>
                        <a:t>65,0</a:t>
                      </a:r>
                    </a:p>
                  </a:txBody>
                  <a:tcPr/>
                </a:tc>
                <a:extLst>
                  <a:ext uri="{0D108BD9-81ED-4DB2-BD59-A6C34878D82A}">
                    <a16:rowId xmlns:a16="http://schemas.microsoft.com/office/drawing/2014/main" val="1365807512"/>
                  </a:ext>
                </a:extLst>
              </a:tr>
              <a:tr h="692011">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Вплив</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статусу на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відчуття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професійної</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стабільності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1"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не </a:t>
                      </a:r>
                      <a:r>
                        <a:rPr kumimoji="0" lang="ru-RU" sz="1600" b="1" i="1"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впливає</a:t>
                      </a:r>
                      <a:endParaRPr lang="uk-UA" i="1" dirty="0"/>
                    </a:p>
                  </a:txBody>
                  <a:tcPr/>
                </a:tc>
                <a:tc>
                  <a:txBody>
                    <a:bodyPr/>
                    <a:lstStyle/>
                    <a:p>
                      <a:r>
                        <a:rPr lang="uk-UA" b="1" dirty="0">
                          <a:solidFill>
                            <a:srgbClr val="002060"/>
                          </a:solidFill>
                        </a:rPr>
                        <a:t>58,1</a:t>
                      </a:r>
                    </a:p>
                  </a:txBody>
                  <a:tcPr/>
                </a:tc>
                <a:tc>
                  <a:txBody>
                    <a:bodyPr/>
                    <a:lstStyle/>
                    <a:p>
                      <a:r>
                        <a:rPr lang="uk-UA" b="1" dirty="0">
                          <a:solidFill>
                            <a:srgbClr val="002060"/>
                          </a:solidFill>
                        </a:rPr>
                        <a:t>63,1</a:t>
                      </a:r>
                    </a:p>
                  </a:txBody>
                  <a:tcPr/>
                </a:tc>
                <a:extLst>
                  <a:ext uri="{0D108BD9-81ED-4DB2-BD59-A6C34878D82A}">
                    <a16:rowId xmlns:a16="http://schemas.microsoft.com/office/drawing/2014/main" val="3179751115"/>
                  </a:ext>
                </a:extLst>
              </a:tr>
              <a:tr h="443130">
                <a:tc>
                  <a:txBody>
                    <a:bodyPr/>
                    <a:lstStyle/>
                    <a:p>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Членство у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громадських</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професійних</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волонтерських</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профспілкових</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організаціях</a:t>
                      </a:r>
                      <a:endParaRPr lang="uk-UA" i="1" dirty="0"/>
                    </a:p>
                  </a:txBody>
                  <a:tcPr/>
                </a:tc>
                <a:tc>
                  <a:txBody>
                    <a:bodyPr/>
                    <a:lstStyle/>
                    <a:p>
                      <a:r>
                        <a:rPr lang="uk-UA" b="1" dirty="0">
                          <a:solidFill>
                            <a:srgbClr val="FF0000"/>
                          </a:solidFill>
                        </a:rPr>
                        <a:t>43,0</a:t>
                      </a:r>
                    </a:p>
                  </a:txBody>
                  <a:tcPr/>
                </a:tc>
                <a:tc>
                  <a:txBody>
                    <a:bodyPr/>
                    <a:lstStyle/>
                    <a:p>
                      <a:r>
                        <a:rPr lang="uk-UA" b="1" dirty="0">
                          <a:solidFill>
                            <a:srgbClr val="FF0000"/>
                          </a:solidFill>
                        </a:rPr>
                        <a:t>31,8</a:t>
                      </a:r>
                    </a:p>
                  </a:txBody>
                  <a:tcPr/>
                </a:tc>
                <a:extLst>
                  <a:ext uri="{0D108BD9-81ED-4DB2-BD59-A6C34878D82A}">
                    <a16:rowId xmlns:a16="http://schemas.microsoft.com/office/drawing/2014/main" val="4061796725"/>
                  </a:ext>
                </a:extLst>
              </a:tr>
            </a:tbl>
          </a:graphicData>
        </a:graphic>
      </p:graphicFrame>
      <p:pic>
        <p:nvPicPr>
          <p:cNvPr id="7" name="Рисунок 6">
            <a:extLst>
              <a:ext uri="{FF2B5EF4-FFF2-40B4-BE49-F238E27FC236}">
                <a16:creationId xmlns:a16="http://schemas.microsoft.com/office/drawing/2014/main" id="{A9BD2F67-57EE-4F43-A1DE-5F249226B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369" y="372541"/>
            <a:ext cx="2911246" cy="2547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1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24A0-C64E-A16A-91C2-15834656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D2ED-CC1B-0F4B-4BFA-1F78B9C5C0B9}"/>
              </a:ext>
            </a:extLst>
          </p:cNvPr>
          <p:cNvSpPr>
            <a:spLocks noGrp="1"/>
          </p:cNvSpPr>
          <p:nvPr>
            <p:ph type="title"/>
          </p:nvPr>
        </p:nvSpPr>
        <p:spPr>
          <a:xfrm>
            <a:off x="675034" y="107296"/>
            <a:ext cx="7200693" cy="695137"/>
          </a:xfrm>
        </p:spPr>
        <p:txBody>
          <a:bodyPr anchor="b">
            <a:noAutofit/>
          </a:bodyPr>
          <a:lstStyle/>
          <a:p>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 Ключові результати соціологічних опитувань біженців та ВПО (продовження)</a:t>
            </a:r>
            <a:endParaRPr lang="en-US" sz="2400" b="1" dirty="0">
              <a:solidFill>
                <a:srgbClr val="002060"/>
              </a:solidFill>
              <a:latin typeface="Arial" panose="020B0604020202020204" pitchFamily="34" charset="0"/>
              <a:cs typeface="Arial" panose="020B0604020202020204" pitchFamily="34" charset="0"/>
            </a:endParaRPr>
          </a:p>
        </p:txBody>
      </p:sp>
      <p:pic>
        <p:nvPicPr>
          <p:cNvPr id="5" name="Рисунок 4" descr="Изображение выглядит как одежда, небо, человек, обувь&#10;&#10;Автоматически созданное описание">
            <a:extLst>
              <a:ext uri="{FF2B5EF4-FFF2-40B4-BE49-F238E27FC236}">
                <a16:creationId xmlns:a16="http://schemas.microsoft.com/office/drawing/2014/main" id="{EB58B371-11C9-9999-C020-6993936E9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972" y="429063"/>
            <a:ext cx="3408467" cy="2334457"/>
          </a:xfrm>
          <a:prstGeom prst="rect">
            <a:avLst/>
          </a:prstGeom>
        </p:spPr>
      </p:pic>
      <p:sp>
        <p:nvSpPr>
          <p:cNvPr id="9" name="TextBox 8">
            <a:extLst>
              <a:ext uri="{FF2B5EF4-FFF2-40B4-BE49-F238E27FC236}">
                <a16:creationId xmlns:a16="http://schemas.microsoft.com/office/drawing/2014/main" id="{9F75A4BE-6141-59A5-C116-600666CB84E7}"/>
              </a:ext>
            </a:extLst>
          </p:cNvPr>
          <p:cNvSpPr txBox="1"/>
          <p:nvPr/>
        </p:nvSpPr>
        <p:spPr>
          <a:xfrm rot="10800000" flipV="1">
            <a:off x="8974653" y="3175316"/>
            <a:ext cx="3054785" cy="2677656"/>
          </a:xfrm>
          <a:prstGeom prst="rect">
            <a:avLst/>
          </a:prstGeom>
          <a:noFill/>
        </p:spPr>
        <p:txBody>
          <a:bodyPr wrap="square">
            <a:spAutoFit/>
          </a:bodyPr>
          <a:lstStyle/>
          <a:p>
            <a:pPr algn="ctr"/>
            <a:r>
              <a:rPr lang="ru-RU" sz="1200" b="1" dirty="0">
                <a:solidFill>
                  <a:srgbClr val="002060"/>
                </a:solidFill>
                <a:latin typeface="Arial" panose="020B0604020202020204" pitchFamily="34" charset="0"/>
                <a:cs typeface="Arial" panose="020B0604020202020204" pitchFamily="34" charset="0"/>
              </a:rPr>
              <a:t>До </a:t>
            </a:r>
            <a:r>
              <a:rPr lang="ru-RU" sz="1200" b="1" dirty="0" err="1">
                <a:solidFill>
                  <a:srgbClr val="002060"/>
                </a:solidFill>
                <a:latin typeface="Arial" panose="020B0604020202020204" pitchFamily="34" charset="0"/>
                <a:cs typeface="Arial" panose="020B0604020202020204" pitchFamily="34" charset="0"/>
              </a:rPr>
              <a:t>відома</a:t>
            </a:r>
            <a:r>
              <a:rPr lang="ru-RU" sz="1200" b="1" dirty="0">
                <a:solidFill>
                  <a:srgbClr val="002060"/>
                </a:solidFill>
                <a:latin typeface="Arial" panose="020B0604020202020204" pitchFamily="34" charset="0"/>
                <a:cs typeface="Arial" panose="020B0604020202020204" pitchFamily="34" charset="0"/>
              </a:rPr>
              <a:t>:</a:t>
            </a:r>
          </a:p>
          <a:p>
            <a:pPr algn="ctr"/>
            <a:endParaRPr lang="ru-RU" sz="1200" b="1" dirty="0">
              <a:solidFill>
                <a:srgbClr val="002060"/>
              </a:solidFill>
              <a:latin typeface="Arial" panose="020B0604020202020204" pitchFamily="34" charset="0"/>
              <a:cs typeface="Arial" panose="020B0604020202020204" pitchFamily="34" charset="0"/>
            </a:endParaRPr>
          </a:p>
          <a:p>
            <a:r>
              <a:rPr lang="ru-RU" sz="1200" b="1" dirty="0" err="1">
                <a:solidFill>
                  <a:srgbClr val="002060"/>
                </a:solidFill>
                <a:latin typeface="Arial" panose="020B0604020202020204" pitchFamily="34" charset="0"/>
                <a:cs typeface="Arial" panose="020B0604020202020204" pitchFamily="34" charset="0"/>
              </a:rPr>
              <a:t>Аналітичний</a:t>
            </a:r>
            <a:r>
              <a:rPr lang="ru-RU" sz="1200" b="1" dirty="0">
                <a:solidFill>
                  <a:srgbClr val="002060"/>
                </a:solidFill>
                <a:latin typeface="Arial" panose="020B0604020202020204" pitchFamily="34" charset="0"/>
                <a:cs typeface="Arial" panose="020B0604020202020204" pitchFamily="34" charset="0"/>
              </a:rPr>
              <a:t> </a:t>
            </a:r>
            <a:r>
              <a:rPr lang="ru-RU" sz="1200" b="1" dirty="0" err="1">
                <a:solidFill>
                  <a:srgbClr val="002060"/>
                </a:solidFill>
                <a:latin typeface="Arial" panose="020B0604020202020204" pitchFamily="34" charset="0"/>
                <a:cs typeface="Arial" panose="020B0604020202020204" pitchFamily="34" charset="0"/>
              </a:rPr>
              <a:t>звіт</a:t>
            </a:r>
            <a:r>
              <a:rPr lang="ru-RU" sz="1200" b="1" dirty="0">
                <a:solidFill>
                  <a:srgbClr val="002060"/>
                </a:solidFill>
                <a:latin typeface="Arial" panose="020B0604020202020204" pitchFamily="34" charset="0"/>
                <a:cs typeface="Arial" panose="020B0604020202020204" pitchFamily="34" charset="0"/>
              </a:rPr>
              <a:t> за результатами опитування внутрішньо/вимушено переміщених громадян України працездатного віку (ВПО) </a:t>
            </a:r>
          </a:p>
          <a:p>
            <a:r>
              <a:rPr lang="en-US" sz="1200" b="1" dirty="0">
                <a:solidFill>
                  <a:srgbClr val="002060"/>
                </a:solidFill>
                <a:latin typeface="Arial" panose="020B0604020202020204" pitchFamily="34" charset="0"/>
                <a:cs typeface="Arial" panose="020B0604020202020204" pitchFamily="34" charset="0"/>
                <a:hlinkClick r:id="rId4"/>
              </a:rPr>
              <a:t>https://horizon.iea.gov.ua/wp-content/uploads/2025/11/%D0%97%D0%B0%D0%B3%D0%B0%D0%BB%D1%8C%D0%BD%D0%B8%D0%B9-%D0%97%D0%B2%D1%96%D1%82-%D0%92%D0%9F%D0%9E2025_20251111.pdf</a:t>
            </a:r>
            <a:r>
              <a:rPr lang="uk-UA" sz="1200" b="1" dirty="0">
                <a:solidFill>
                  <a:srgbClr val="002060"/>
                </a:solidFill>
                <a:latin typeface="Arial" panose="020B0604020202020204" pitchFamily="34" charset="0"/>
                <a:cs typeface="Arial" panose="020B0604020202020204" pitchFamily="34" charset="0"/>
              </a:rPr>
              <a:t> </a:t>
            </a:r>
            <a:br>
              <a:rPr lang="ru-RU" sz="1200" b="1" dirty="0">
                <a:solidFill>
                  <a:srgbClr val="002060"/>
                </a:solidFill>
                <a:latin typeface="Arial" panose="020B0604020202020204" pitchFamily="34" charset="0"/>
                <a:cs typeface="Arial" panose="020B0604020202020204" pitchFamily="34" charset="0"/>
              </a:rPr>
            </a:br>
            <a:endParaRPr lang="uk-UA" sz="1200" b="1" dirty="0">
              <a:solidFill>
                <a:srgbClr val="002060"/>
              </a:solidFill>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42C582E2-51F4-45D2-A99A-5229CC8497C6}"/>
              </a:ext>
            </a:extLst>
          </p:cNvPr>
          <p:cNvPicPr>
            <a:picLocks noChangeAspect="1"/>
          </p:cNvPicPr>
          <p:nvPr/>
        </p:nvPicPr>
        <p:blipFill>
          <a:blip r:embed="rId5"/>
          <a:stretch>
            <a:fillRect/>
          </a:stretch>
        </p:blipFill>
        <p:spPr>
          <a:xfrm>
            <a:off x="884349" y="6163913"/>
            <a:ext cx="6614733" cy="586791"/>
          </a:xfrm>
          <a:prstGeom prst="rect">
            <a:avLst/>
          </a:prstGeom>
        </p:spPr>
      </p:pic>
      <p:graphicFrame>
        <p:nvGraphicFramePr>
          <p:cNvPr id="13" name="Таблиця 13">
            <a:extLst>
              <a:ext uri="{FF2B5EF4-FFF2-40B4-BE49-F238E27FC236}">
                <a16:creationId xmlns:a16="http://schemas.microsoft.com/office/drawing/2014/main" id="{90591659-6560-4C76-949A-5B82EE4932DC}"/>
              </a:ext>
            </a:extLst>
          </p:cNvPr>
          <p:cNvGraphicFramePr>
            <a:graphicFrameLocks noGrp="1"/>
          </p:cNvGraphicFramePr>
          <p:nvPr>
            <p:ph idx="1"/>
            <p:extLst>
              <p:ext uri="{D42A27DB-BD31-4B8C-83A1-F6EECF244321}">
                <p14:modId xmlns:p14="http://schemas.microsoft.com/office/powerpoint/2010/main" val="2682021074"/>
              </p:ext>
            </p:extLst>
          </p:nvPr>
        </p:nvGraphicFramePr>
        <p:xfrm>
          <a:off x="606490" y="1073020"/>
          <a:ext cx="8080310" cy="3955711"/>
        </p:xfrm>
        <a:graphic>
          <a:graphicData uri="http://schemas.openxmlformats.org/drawingml/2006/table">
            <a:tbl>
              <a:tblPr firstRow="1" bandRow="1">
                <a:tableStyleId>{5C22544A-7EE6-4342-B048-85BDC9FD1C3A}</a:tableStyleId>
              </a:tblPr>
              <a:tblGrid>
                <a:gridCol w="5722084">
                  <a:extLst>
                    <a:ext uri="{9D8B030D-6E8A-4147-A177-3AD203B41FA5}">
                      <a16:colId xmlns:a16="http://schemas.microsoft.com/office/drawing/2014/main" val="3055504476"/>
                    </a:ext>
                  </a:extLst>
                </a:gridCol>
                <a:gridCol w="1146229">
                  <a:extLst>
                    <a:ext uri="{9D8B030D-6E8A-4147-A177-3AD203B41FA5}">
                      <a16:colId xmlns:a16="http://schemas.microsoft.com/office/drawing/2014/main" val="874811626"/>
                    </a:ext>
                  </a:extLst>
                </a:gridCol>
                <a:gridCol w="1211997">
                  <a:extLst>
                    <a:ext uri="{9D8B030D-6E8A-4147-A177-3AD203B41FA5}">
                      <a16:colId xmlns:a16="http://schemas.microsoft.com/office/drawing/2014/main" val="320588014"/>
                    </a:ext>
                  </a:extLst>
                </a:gridCol>
              </a:tblGrid>
              <a:tr h="764854">
                <a:tc>
                  <a:txBody>
                    <a:bodyPr/>
                    <a:lstStyle/>
                    <a:p>
                      <a:r>
                        <a:rPr lang="uk-UA" dirty="0"/>
                        <a:t>Підтримка </a:t>
                      </a:r>
                      <a:r>
                        <a:rPr lang="uk-UA" dirty="0" err="1"/>
                        <a:t>стейкголдерів</a:t>
                      </a:r>
                      <a:endParaRPr lang="uk-UA" dirty="0"/>
                    </a:p>
                  </a:txBody>
                  <a:tcPr/>
                </a:tc>
                <a:tc>
                  <a:txBody>
                    <a:bodyPr/>
                    <a:lstStyle/>
                    <a:p>
                      <a:r>
                        <a:rPr lang="uk-UA" dirty="0"/>
                        <a:t>Біженці,</a:t>
                      </a:r>
                    </a:p>
                    <a:p>
                      <a:r>
                        <a:rPr lang="uk-UA" dirty="0"/>
                        <a:t>балів за 10-бальною шкалою</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ВПО, балів за 10-бальною шкалою</a:t>
                      </a:r>
                    </a:p>
                    <a:p>
                      <a:endParaRPr lang="uk-UA" dirty="0"/>
                    </a:p>
                  </a:txBody>
                  <a:tcPr/>
                </a:tc>
                <a:extLst>
                  <a:ext uri="{0D108BD9-81ED-4DB2-BD59-A6C34878D82A}">
                    <a16:rowId xmlns:a16="http://schemas.microsoft.com/office/drawing/2014/main" val="3240866720"/>
                  </a:ext>
                </a:extLst>
              </a:tr>
              <a:tr h="692011">
                <a:tc>
                  <a:txBody>
                    <a:bodyPr/>
                    <a:lstStyle/>
                    <a:p>
                      <a:r>
                        <a:rPr lang="uk-UA" sz="1800" b="1" dirty="0">
                          <a:solidFill>
                            <a:srgbClr val="002060"/>
                          </a:solidFill>
                          <a:latin typeface="Arial" panose="020B0604020202020204" pitchFamily="34" charset="0"/>
                          <a:cs typeface="Arial" panose="020B0604020202020204" pitchFamily="34" charset="0"/>
                        </a:rPr>
                        <a:t>Загальний рівень підтримки</a:t>
                      </a:r>
                      <a:endParaRPr lang="uk-UA" b="1" i="1" dirty="0">
                        <a:solidFill>
                          <a:srgbClr val="002060"/>
                        </a:solidFill>
                      </a:endParaRPr>
                    </a:p>
                  </a:txBody>
                  <a:tcPr/>
                </a:tc>
                <a:tc>
                  <a:txBody>
                    <a:bodyPr/>
                    <a:lstStyle/>
                    <a:p>
                      <a:r>
                        <a:rPr lang="uk-UA" b="1" dirty="0">
                          <a:solidFill>
                            <a:srgbClr val="FF0000"/>
                          </a:solidFill>
                        </a:rPr>
                        <a:t>7,0</a:t>
                      </a:r>
                    </a:p>
                  </a:txBody>
                  <a:tcPr/>
                </a:tc>
                <a:tc>
                  <a:txBody>
                    <a:bodyPr/>
                    <a:lstStyle/>
                    <a:p>
                      <a:r>
                        <a:rPr lang="uk-UA" b="1" dirty="0">
                          <a:solidFill>
                            <a:srgbClr val="FF0000"/>
                          </a:solidFill>
                        </a:rPr>
                        <a:t>6,12</a:t>
                      </a:r>
                    </a:p>
                  </a:txBody>
                  <a:tcPr/>
                </a:tc>
                <a:extLst>
                  <a:ext uri="{0D108BD9-81ED-4DB2-BD59-A6C34878D82A}">
                    <a16:rowId xmlns:a16="http://schemas.microsoft.com/office/drawing/2014/main" val="1063004355"/>
                  </a:ext>
                </a:extLst>
              </a:tr>
              <a:tr h="443130">
                <a:tc>
                  <a:txBody>
                    <a:bodyPr/>
                    <a:lstStyle/>
                    <a:p>
                      <a:r>
                        <a:rPr lang="ru-RU" sz="1800" b="1" dirty="0" err="1">
                          <a:solidFill>
                            <a:srgbClr val="002060"/>
                          </a:solidFill>
                          <a:latin typeface="Arial" panose="020B0604020202020204" pitchFamily="34" charset="0"/>
                          <a:cs typeface="Arial" panose="020B0604020202020204" pitchFamily="34" charset="0"/>
                        </a:rPr>
                        <a:t>Підтримка</a:t>
                      </a:r>
                      <a:r>
                        <a:rPr lang="ru-RU" sz="1800" b="1" dirty="0">
                          <a:solidFill>
                            <a:srgbClr val="002060"/>
                          </a:solidFill>
                          <a:latin typeface="Arial" panose="020B0604020202020204" pitchFamily="34" charset="0"/>
                          <a:cs typeface="Arial" panose="020B0604020202020204" pitchFamily="34" charset="0"/>
                        </a:rPr>
                        <a:t> з боку </a:t>
                      </a:r>
                      <a:r>
                        <a:rPr lang="ru-RU" sz="1800" b="1" dirty="0" err="1">
                          <a:solidFill>
                            <a:srgbClr val="002060"/>
                          </a:solidFill>
                          <a:latin typeface="Arial" panose="020B0604020202020204" pitchFamily="34" charset="0"/>
                          <a:cs typeface="Arial" panose="020B0604020202020204" pitchFamily="34" charset="0"/>
                        </a:rPr>
                        <a:t>державних</a:t>
                      </a:r>
                      <a:r>
                        <a:rPr lang="ru-RU" sz="1800" b="1" dirty="0">
                          <a:solidFill>
                            <a:srgbClr val="002060"/>
                          </a:solidFill>
                          <a:latin typeface="Arial" panose="020B0604020202020204" pitchFamily="34" charset="0"/>
                          <a:cs typeface="Arial" panose="020B0604020202020204" pitchFamily="34" charset="0"/>
                        </a:rPr>
                        <a:t> </a:t>
                      </a:r>
                      <a:r>
                        <a:rPr lang="ru-RU" sz="1800" b="1" dirty="0" err="1">
                          <a:solidFill>
                            <a:srgbClr val="002060"/>
                          </a:solidFill>
                          <a:latin typeface="Arial" panose="020B0604020202020204" pitchFamily="34" charset="0"/>
                          <a:cs typeface="Arial" panose="020B0604020202020204" pitchFamily="34" charset="0"/>
                        </a:rPr>
                        <a:t>органів</a:t>
                      </a:r>
                      <a:r>
                        <a:rPr lang="ru-RU" sz="1800" b="1" dirty="0">
                          <a:solidFill>
                            <a:srgbClr val="002060"/>
                          </a:solidFill>
                          <a:latin typeface="Arial" panose="020B0604020202020204" pitchFamily="34" charset="0"/>
                          <a:cs typeface="Arial" panose="020B0604020202020204" pitchFamily="34" charset="0"/>
                        </a:rPr>
                        <a:t> </a:t>
                      </a:r>
                      <a:r>
                        <a:rPr lang="ru-RU" sz="1800" b="1" dirty="0" err="1">
                          <a:solidFill>
                            <a:srgbClr val="002060"/>
                          </a:solidFill>
                          <a:latin typeface="Arial" panose="020B0604020202020204" pitchFamily="34" charset="0"/>
                          <a:cs typeface="Arial" panose="020B0604020202020204" pitchFamily="34" charset="0"/>
                        </a:rPr>
                        <a:t>влади</a:t>
                      </a:r>
                      <a:endParaRPr lang="uk-UA" i="1" dirty="0"/>
                    </a:p>
                  </a:txBody>
                  <a:tcPr/>
                </a:tc>
                <a:tc>
                  <a:txBody>
                    <a:bodyPr/>
                    <a:lstStyle/>
                    <a:p>
                      <a:r>
                        <a:rPr lang="uk-UA" b="1" dirty="0">
                          <a:solidFill>
                            <a:srgbClr val="FF0000"/>
                          </a:solidFill>
                        </a:rPr>
                        <a:t>7,2</a:t>
                      </a:r>
                    </a:p>
                  </a:txBody>
                  <a:tcPr/>
                </a:tc>
                <a:tc>
                  <a:txBody>
                    <a:bodyPr/>
                    <a:lstStyle/>
                    <a:p>
                      <a:r>
                        <a:rPr lang="uk-UA" b="1" dirty="0">
                          <a:solidFill>
                            <a:srgbClr val="FF0000"/>
                          </a:solidFill>
                        </a:rPr>
                        <a:t>5,07</a:t>
                      </a:r>
                    </a:p>
                  </a:txBody>
                  <a:tcPr/>
                </a:tc>
                <a:extLst>
                  <a:ext uri="{0D108BD9-81ED-4DB2-BD59-A6C34878D82A}">
                    <a16:rowId xmlns:a16="http://schemas.microsoft.com/office/drawing/2014/main" val="2240463968"/>
                  </a:ext>
                </a:extLst>
              </a:tr>
              <a:tr h="443130">
                <a:tc>
                  <a:txBody>
                    <a:bodyPr/>
                    <a:lstStyle/>
                    <a:p>
                      <a:r>
                        <a:rPr lang="ru-RU" sz="1800" b="1" dirty="0" err="1">
                          <a:solidFill>
                            <a:srgbClr val="002060"/>
                          </a:solidFill>
                          <a:latin typeface="Arial" panose="020B0604020202020204" pitchFamily="34" charset="0"/>
                          <a:cs typeface="Arial" panose="020B0604020202020204" pitchFamily="34" charset="0"/>
                        </a:rPr>
                        <a:t>Підтримка</a:t>
                      </a:r>
                      <a:r>
                        <a:rPr lang="ru-RU" sz="1800" b="1" dirty="0">
                          <a:solidFill>
                            <a:srgbClr val="002060"/>
                          </a:solidFill>
                          <a:latin typeface="Arial" panose="020B0604020202020204" pitchFamily="34" charset="0"/>
                          <a:cs typeface="Arial" panose="020B0604020202020204" pitchFamily="34" charset="0"/>
                        </a:rPr>
                        <a:t> з боку </a:t>
                      </a:r>
                      <a:r>
                        <a:rPr lang="ru-RU" sz="1800" b="1" dirty="0" err="1">
                          <a:solidFill>
                            <a:srgbClr val="002060"/>
                          </a:solidFill>
                          <a:latin typeface="Arial" panose="020B0604020202020204" pitchFamily="34" charset="0"/>
                          <a:cs typeface="Arial" panose="020B0604020202020204" pitchFamily="34" charset="0"/>
                        </a:rPr>
                        <a:t>регіональних</a:t>
                      </a:r>
                      <a:r>
                        <a:rPr lang="ru-RU" sz="1800" b="1" dirty="0">
                          <a:solidFill>
                            <a:srgbClr val="002060"/>
                          </a:solidFill>
                          <a:latin typeface="Arial" panose="020B0604020202020204" pitchFamily="34" charset="0"/>
                          <a:cs typeface="Arial" panose="020B0604020202020204" pitchFamily="34" charset="0"/>
                        </a:rPr>
                        <a:t> </a:t>
                      </a:r>
                      <a:r>
                        <a:rPr lang="ru-RU" sz="1800" b="1" dirty="0" err="1">
                          <a:solidFill>
                            <a:srgbClr val="002060"/>
                          </a:solidFill>
                          <a:latin typeface="Arial" panose="020B0604020202020204" pitchFamily="34" charset="0"/>
                          <a:cs typeface="Arial" panose="020B0604020202020204" pitchFamily="34" charset="0"/>
                        </a:rPr>
                        <a:t>органів</a:t>
                      </a:r>
                      <a:r>
                        <a:rPr lang="ru-RU" sz="1800" b="1" dirty="0">
                          <a:solidFill>
                            <a:srgbClr val="002060"/>
                          </a:solidFill>
                          <a:latin typeface="Arial" panose="020B0604020202020204" pitchFamily="34" charset="0"/>
                          <a:cs typeface="Arial" panose="020B0604020202020204" pitchFamily="34" charset="0"/>
                        </a:rPr>
                        <a:t> </a:t>
                      </a:r>
                      <a:r>
                        <a:rPr lang="ru-RU" sz="1800" b="1" dirty="0" err="1">
                          <a:solidFill>
                            <a:srgbClr val="002060"/>
                          </a:solidFill>
                          <a:latin typeface="Arial" panose="020B0604020202020204" pitchFamily="34" charset="0"/>
                          <a:cs typeface="Arial" panose="020B0604020202020204" pitchFamily="34" charset="0"/>
                        </a:rPr>
                        <a:t>влади</a:t>
                      </a:r>
                      <a:endParaRPr lang="uk-UA" i="1" dirty="0"/>
                    </a:p>
                  </a:txBody>
                  <a:tcPr/>
                </a:tc>
                <a:tc>
                  <a:txBody>
                    <a:bodyPr/>
                    <a:lstStyle/>
                    <a:p>
                      <a:r>
                        <a:rPr lang="uk-UA" b="1" dirty="0">
                          <a:solidFill>
                            <a:srgbClr val="FF0000"/>
                          </a:solidFill>
                        </a:rPr>
                        <a:t>6,8</a:t>
                      </a:r>
                    </a:p>
                  </a:txBody>
                  <a:tcPr/>
                </a:tc>
                <a:tc>
                  <a:txBody>
                    <a:bodyPr/>
                    <a:lstStyle/>
                    <a:p>
                      <a:r>
                        <a:rPr lang="uk-UA" b="1" dirty="0">
                          <a:solidFill>
                            <a:srgbClr val="FF0000"/>
                          </a:solidFill>
                        </a:rPr>
                        <a:t>5,58</a:t>
                      </a:r>
                    </a:p>
                  </a:txBody>
                  <a:tcPr/>
                </a:tc>
                <a:extLst>
                  <a:ext uri="{0D108BD9-81ED-4DB2-BD59-A6C34878D82A}">
                    <a16:rowId xmlns:a16="http://schemas.microsoft.com/office/drawing/2014/main" val="992914611"/>
                  </a:ext>
                </a:extLst>
              </a:tr>
              <a:tr h="443130">
                <a:tc>
                  <a:txBody>
                    <a:bodyPr/>
                    <a:lstStyle/>
                    <a:p>
                      <a:r>
                        <a:rPr lang="uk-UA" sz="1800" b="1" dirty="0">
                          <a:solidFill>
                            <a:srgbClr val="002060"/>
                          </a:solidFill>
                          <a:latin typeface="Arial" panose="020B0604020202020204" pitchFamily="34" charset="0"/>
                          <a:cs typeface="Arial" panose="020B0604020202020204" pitchFamily="34" charset="0"/>
                        </a:rPr>
                        <a:t>Підтримка з боку громадських організацій та волонтерів</a:t>
                      </a:r>
                      <a:endParaRPr lang="uk-UA" dirty="0"/>
                    </a:p>
                  </a:txBody>
                  <a:tcPr/>
                </a:tc>
                <a:tc>
                  <a:txBody>
                    <a:bodyPr/>
                    <a:lstStyle/>
                    <a:p>
                      <a:r>
                        <a:rPr lang="uk-UA" b="1" dirty="0">
                          <a:solidFill>
                            <a:srgbClr val="FF0000"/>
                          </a:solidFill>
                        </a:rPr>
                        <a:t>8,0</a:t>
                      </a:r>
                    </a:p>
                  </a:txBody>
                  <a:tcPr/>
                </a:tc>
                <a:tc>
                  <a:txBody>
                    <a:bodyPr/>
                    <a:lstStyle/>
                    <a:p>
                      <a:r>
                        <a:rPr lang="uk-UA" b="1" dirty="0">
                          <a:solidFill>
                            <a:srgbClr val="FF0000"/>
                          </a:solidFill>
                        </a:rPr>
                        <a:t>6,98</a:t>
                      </a:r>
                    </a:p>
                  </a:txBody>
                  <a:tcPr/>
                </a:tc>
                <a:extLst>
                  <a:ext uri="{0D108BD9-81ED-4DB2-BD59-A6C34878D82A}">
                    <a16:rowId xmlns:a16="http://schemas.microsoft.com/office/drawing/2014/main" val="3062182327"/>
                  </a:ext>
                </a:extLst>
              </a:tr>
            </a:tbl>
          </a:graphicData>
        </a:graphic>
      </p:graphicFrame>
    </p:spTree>
    <p:extLst>
      <p:ext uri="{BB962C8B-B14F-4D97-AF65-F5344CB8AC3E}">
        <p14:creationId xmlns:p14="http://schemas.microsoft.com/office/powerpoint/2010/main" val="87256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24A0-C64E-A16A-91C2-15834656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1D2ED-CC1B-0F4B-4BFA-1F78B9C5C0B9}"/>
              </a:ext>
            </a:extLst>
          </p:cNvPr>
          <p:cNvSpPr>
            <a:spLocks noGrp="1"/>
          </p:cNvSpPr>
          <p:nvPr>
            <p:ph type="title"/>
          </p:nvPr>
        </p:nvSpPr>
        <p:spPr>
          <a:xfrm>
            <a:off x="675034" y="107296"/>
            <a:ext cx="7200693" cy="695137"/>
          </a:xfrm>
        </p:spPr>
        <p:txBody>
          <a:bodyPr anchor="b">
            <a:noAutofit/>
          </a:bodyPr>
          <a:lstStyle/>
          <a:p>
            <a:br>
              <a:rPr lang="uk-UA" sz="2400" b="1" dirty="0">
                <a:latin typeface="Times New Roman" panose="02020603050405020304" pitchFamily="18" charset="0"/>
                <a:cs typeface="Times New Roman" panose="02020603050405020304" pitchFamily="18" charset="0"/>
              </a:rPr>
            </a:br>
            <a:br>
              <a:rPr lang="uk-UA" sz="2400" b="1" dirty="0">
                <a:latin typeface="Times New Roman" panose="02020603050405020304" pitchFamily="18" charset="0"/>
                <a:cs typeface="Times New Roman" panose="02020603050405020304" pitchFamily="18" charset="0"/>
              </a:rPr>
            </a:br>
            <a:r>
              <a:rPr lang="uk-UA" sz="2400" b="1" dirty="0">
                <a:solidFill>
                  <a:srgbClr val="002060"/>
                </a:solidFill>
                <a:latin typeface="Arial" panose="020B0604020202020204" pitchFamily="34" charset="0"/>
                <a:cs typeface="Arial" panose="020B0604020202020204" pitchFamily="34" charset="0"/>
              </a:rPr>
              <a:t>І</a:t>
            </a:r>
            <a:r>
              <a:rPr lang="en-US" sz="2400" b="1" dirty="0">
                <a:solidFill>
                  <a:srgbClr val="002060"/>
                </a:solidFill>
                <a:latin typeface="Arial" panose="020B0604020202020204" pitchFamily="34" charset="0"/>
                <a:cs typeface="Arial" panose="020B0604020202020204" pitchFamily="34" charset="0"/>
              </a:rPr>
              <a:t>V</a:t>
            </a:r>
            <a:r>
              <a:rPr lang="uk-UA" sz="2400" b="1" dirty="0">
                <a:solidFill>
                  <a:srgbClr val="002060"/>
                </a:solidFill>
                <a:latin typeface="Arial" panose="020B0604020202020204" pitchFamily="34" charset="0"/>
                <a:cs typeface="Arial" panose="020B0604020202020204" pitchFamily="34" charset="0"/>
              </a:rPr>
              <a:t>. Ключові результати соціологічних опитувань біженців та ВПО (продовження)</a:t>
            </a:r>
            <a:endParaRPr lang="en-US" sz="24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F75A4BE-6141-59A5-C116-600666CB84E7}"/>
              </a:ext>
            </a:extLst>
          </p:cNvPr>
          <p:cNvSpPr txBox="1"/>
          <p:nvPr/>
        </p:nvSpPr>
        <p:spPr>
          <a:xfrm rot="10800000" flipV="1">
            <a:off x="8974654" y="2904977"/>
            <a:ext cx="3043175" cy="3600986"/>
          </a:xfrm>
          <a:prstGeom prst="rect">
            <a:avLst/>
          </a:prstGeom>
          <a:noFill/>
        </p:spPr>
        <p:txBody>
          <a:bodyPr wrap="square">
            <a:spAutoFit/>
          </a:bodyPr>
          <a:lstStyle/>
          <a:p>
            <a:pPr algn="ctr"/>
            <a:r>
              <a:rPr lang="ru-RU" sz="1200" b="1" dirty="0">
                <a:solidFill>
                  <a:srgbClr val="002060"/>
                </a:solidFill>
                <a:latin typeface="Arial" panose="020B0604020202020204" pitchFamily="34" charset="0"/>
                <a:cs typeface="Arial" panose="020B0604020202020204" pitchFamily="34" charset="0"/>
              </a:rPr>
              <a:t>До </a:t>
            </a:r>
            <a:r>
              <a:rPr lang="ru-RU" sz="1200" b="1" dirty="0" err="1">
                <a:solidFill>
                  <a:srgbClr val="002060"/>
                </a:solidFill>
                <a:latin typeface="Arial" panose="020B0604020202020204" pitchFamily="34" charset="0"/>
                <a:cs typeface="Arial" panose="020B0604020202020204" pitchFamily="34" charset="0"/>
              </a:rPr>
              <a:t>відома</a:t>
            </a:r>
            <a:r>
              <a:rPr lang="ru-RU" sz="1200" b="1" dirty="0">
                <a:solidFill>
                  <a:srgbClr val="002060"/>
                </a:solidFill>
                <a:latin typeface="Arial" panose="020B0604020202020204" pitchFamily="34" charset="0"/>
                <a:cs typeface="Arial" panose="020B0604020202020204" pitchFamily="34" charset="0"/>
              </a:rPr>
              <a:t>:</a:t>
            </a:r>
          </a:p>
          <a:p>
            <a:pPr algn="ctr"/>
            <a:endParaRPr lang="ru-RU" sz="1200" b="1" dirty="0">
              <a:solidFill>
                <a:srgbClr val="002060"/>
              </a:solidFill>
              <a:latin typeface="Arial" panose="020B0604020202020204" pitchFamily="34" charset="0"/>
              <a:cs typeface="Arial" panose="020B0604020202020204" pitchFamily="34" charset="0"/>
            </a:endParaRPr>
          </a:p>
          <a:p>
            <a:r>
              <a:rPr lang="ru-RU" sz="1200" b="1" dirty="0">
                <a:solidFill>
                  <a:srgbClr val="002060"/>
                </a:solidFill>
                <a:latin typeface="Arial" panose="020B0604020202020204" pitchFamily="34" charset="0"/>
                <a:cs typeface="Arial" panose="020B0604020202020204" pitchFamily="34" charset="0"/>
              </a:rPr>
              <a:t>АНАЛІТИЧНИЙ ЗВІТ ЗА РЕЗУЛЬТАТАМИ ОПИТУВАННЯ</a:t>
            </a:r>
          </a:p>
          <a:p>
            <a:r>
              <a:rPr lang="ru-RU" sz="1200" b="1" dirty="0">
                <a:solidFill>
                  <a:srgbClr val="002060"/>
                </a:solidFill>
                <a:latin typeface="Arial" panose="020B0604020202020204" pitchFamily="34" charset="0"/>
                <a:cs typeface="Arial" panose="020B0604020202020204" pitchFamily="34" charset="0"/>
              </a:rPr>
              <a:t>ГРОМАДЯН УКРАЇНИ ПРАЦЕЗДАТНОГО ВІКУ, ЗАЙНЯТИХ У</a:t>
            </a:r>
          </a:p>
          <a:p>
            <a:r>
              <a:rPr lang="ru-RU" sz="1200" b="1" dirty="0">
                <a:solidFill>
                  <a:srgbClr val="002060"/>
                </a:solidFill>
                <a:latin typeface="Arial" panose="020B0604020202020204" pitchFamily="34" charset="0"/>
                <a:cs typeface="Arial" panose="020B0604020202020204" pitchFamily="34" charset="0"/>
              </a:rPr>
              <a:t>КРАЇНАХ ПРИБУТТЯ, ЯКІ ПЛАНУЮТЬ ЗА ПЕВНИХ</a:t>
            </a:r>
          </a:p>
          <a:p>
            <a:r>
              <a:rPr lang="ru-RU" sz="1200" b="1" dirty="0">
                <a:solidFill>
                  <a:srgbClr val="002060"/>
                </a:solidFill>
                <a:latin typeface="Arial" panose="020B0604020202020204" pitchFamily="34" charset="0"/>
                <a:cs typeface="Arial" panose="020B0604020202020204" pitchFamily="34" charset="0"/>
              </a:rPr>
              <a:t>ОБСТАВИН ПОВЕРНУТИСЯ НА БАТЬКІВЩИНУ</a:t>
            </a:r>
          </a:p>
          <a:p>
            <a:r>
              <a:rPr lang="en-US" sz="1200" b="1" dirty="0">
                <a:solidFill>
                  <a:srgbClr val="002060"/>
                </a:solidFill>
                <a:latin typeface="Arial" panose="020B0604020202020204" pitchFamily="34" charset="0"/>
                <a:cs typeface="Arial" panose="020B0604020202020204" pitchFamily="34" charset="0"/>
                <a:hlinkClick r:id="rId3"/>
              </a:rPr>
              <a:t>https://horizon.iea.gov.ua/wp-content/uploads/2025/11/%D0%97%D0%B2%D1%96%D1%82-%D0%93%D0%9E%D0%A0%D0%98%D0%97%D0%9E%D0%9D%D0%A2-%D0%B1%D1%96%D0%B6%D0%B5%D0%BD%D1%86%D1%962025_20251110.pdf</a:t>
            </a:r>
            <a:r>
              <a:rPr lang="uk-UA" sz="1200" b="1" dirty="0">
                <a:solidFill>
                  <a:srgbClr val="002060"/>
                </a:solidFill>
                <a:latin typeface="Arial" panose="020B0604020202020204" pitchFamily="34" charset="0"/>
                <a:cs typeface="Arial" panose="020B0604020202020204" pitchFamily="34" charset="0"/>
              </a:rPr>
              <a:t> </a:t>
            </a:r>
            <a:br>
              <a:rPr lang="ru-RU" sz="1200" b="1" dirty="0">
                <a:solidFill>
                  <a:srgbClr val="002060"/>
                </a:solidFill>
                <a:latin typeface="Arial" panose="020B0604020202020204" pitchFamily="34" charset="0"/>
                <a:cs typeface="Arial" panose="020B0604020202020204" pitchFamily="34" charset="0"/>
              </a:rPr>
            </a:br>
            <a:endParaRPr lang="uk-UA" sz="1200" b="1" dirty="0">
              <a:solidFill>
                <a:srgbClr val="002060"/>
              </a:solidFill>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id="{42C582E2-51F4-45D2-A99A-5229CC8497C6}"/>
              </a:ext>
            </a:extLst>
          </p:cNvPr>
          <p:cNvPicPr>
            <a:picLocks noChangeAspect="1"/>
          </p:cNvPicPr>
          <p:nvPr/>
        </p:nvPicPr>
        <p:blipFill>
          <a:blip r:embed="rId4"/>
          <a:stretch>
            <a:fillRect/>
          </a:stretch>
        </p:blipFill>
        <p:spPr>
          <a:xfrm>
            <a:off x="884349" y="6163913"/>
            <a:ext cx="6614733" cy="586791"/>
          </a:xfrm>
          <a:prstGeom prst="rect">
            <a:avLst/>
          </a:prstGeom>
        </p:spPr>
      </p:pic>
      <p:graphicFrame>
        <p:nvGraphicFramePr>
          <p:cNvPr id="13" name="Таблиця 13">
            <a:extLst>
              <a:ext uri="{FF2B5EF4-FFF2-40B4-BE49-F238E27FC236}">
                <a16:creationId xmlns:a16="http://schemas.microsoft.com/office/drawing/2014/main" id="{90591659-6560-4C76-949A-5B82EE4932DC}"/>
              </a:ext>
            </a:extLst>
          </p:cNvPr>
          <p:cNvGraphicFramePr>
            <a:graphicFrameLocks noGrp="1"/>
          </p:cNvGraphicFramePr>
          <p:nvPr>
            <p:ph idx="1"/>
            <p:extLst>
              <p:ext uri="{D42A27DB-BD31-4B8C-83A1-F6EECF244321}">
                <p14:modId xmlns:p14="http://schemas.microsoft.com/office/powerpoint/2010/main" val="490776420"/>
              </p:ext>
            </p:extLst>
          </p:nvPr>
        </p:nvGraphicFramePr>
        <p:xfrm>
          <a:off x="634483" y="1073020"/>
          <a:ext cx="7931020" cy="5191835"/>
        </p:xfrm>
        <a:graphic>
          <a:graphicData uri="http://schemas.openxmlformats.org/drawingml/2006/table">
            <a:tbl>
              <a:tblPr firstRow="1" bandRow="1">
                <a:tableStyleId>{5C22544A-7EE6-4342-B048-85BDC9FD1C3A}</a:tableStyleId>
              </a:tblPr>
              <a:tblGrid>
                <a:gridCol w="5660519">
                  <a:extLst>
                    <a:ext uri="{9D8B030D-6E8A-4147-A177-3AD203B41FA5}">
                      <a16:colId xmlns:a16="http://schemas.microsoft.com/office/drawing/2014/main" val="3055504476"/>
                    </a:ext>
                  </a:extLst>
                </a:gridCol>
                <a:gridCol w="1103590">
                  <a:extLst>
                    <a:ext uri="{9D8B030D-6E8A-4147-A177-3AD203B41FA5}">
                      <a16:colId xmlns:a16="http://schemas.microsoft.com/office/drawing/2014/main" val="874811626"/>
                    </a:ext>
                  </a:extLst>
                </a:gridCol>
                <a:gridCol w="1166911">
                  <a:extLst>
                    <a:ext uri="{9D8B030D-6E8A-4147-A177-3AD203B41FA5}">
                      <a16:colId xmlns:a16="http://schemas.microsoft.com/office/drawing/2014/main" val="320588014"/>
                    </a:ext>
                  </a:extLst>
                </a:gridCol>
              </a:tblGrid>
              <a:tr h="764854">
                <a:tc>
                  <a:txBody>
                    <a:bodyPr/>
                    <a:lstStyle/>
                    <a:p>
                      <a:r>
                        <a:rPr lang="uk-UA" dirty="0"/>
                        <a:t>Мотивація до повернення на Батьківщину/додому</a:t>
                      </a:r>
                    </a:p>
                  </a:txBody>
                  <a:tcPr/>
                </a:tc>
                <a:tc>
                  <a:txBody>
                    <a:bodyPr/>
                    <a:lstStyle/>
                    <a:p>
                      <a:r>
                        <a:rPr lang="uk-UA" dirty="0"/>
                        <a:t>Біженці,%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ВПО, %</a:t>
                      </a:r>
                    </a:p>
                    <a:p>
                      <a:endParaRPr lang="uk-UA" dirty="0"/>
                    </a:p>
                  </a:txBody>
                  <a:tcPr/>
                </a:tc>
                <a:extLst>
                  <a:ext uri="{0D108BD9-81ED-4DB2-BD59-A6C34878D82A}">
                    <a16:rowId xmlns:a16="http://schemas.microsoft.com/office/drawing/2014/main" val="3240866720"/>
                  </a:ext>
                </a:extLst>
              </a:tr>
              <a:tr h="692011">
                <a:tc>
                  <a:txBody>
                    <a:bodyPr/>
                    <a:lstStyle/>
                    <a:p>
                      <a:r>
                        <a:rPr kumimoji="0" lang="uk-UA"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Відсутність загрози від війни та її наслідків</a:t>
                      </a:r>
                      <a:endParaRPr lang="uk-UA" b="1" i="1" dirty="0">
                        <a:solidFill>
                          <a:srgbClr val="002060"/>
                        </a:solidFill>
                      </a:endParaRPr>
                    </a:p>
                  </a:txBody>
                  <a:tcPr/>
                </a:tc>
                <a:tc>
                  <a:txBody>
                    <a:bodyPr/>
                    <a:lstStyle/>
                    <a:p>
                      <a:r>
                        <a:rPr lang="uk-UA" b="1" dirty="0">
                          <a:solidFill>
                            <a:srgbClr val="FF0000"/>
                          </a:solidFill>
                        </a:rPr>
                        <a:t>74,4</a:t>
                      </a:r>
                    </a:p>
                  </a:txBody>
                  <a:tcPr/>
                </a:tc>
                <a:tc>
                  <a:txBody>
                    <a:bodyPr/>
                    <a:lstStyle/>
                    <a:p>
                      <a:r>
                        <a:rPr lang="uk-UA" b="1" dirty="0">
                          <a:solidFill>
                            <a:srgbClr val="FF0000"/>
                          </a:solidFill>
                        </a:rPr>
                        <a:t>84,6</a:t>
                      </a:r>
                    </a:p>
                  </a:txBody>
                  <a:tcPr/>
                </a:tc>
                <a:extLst>
                  <a:ext uri="{0D108BD9-81ED-4DB2-BD59-A6C34878D82A}">
                    <a16:rowId xmlns:a16="http://schemas.microsoft.com/office/drawing/2014/main" val="1063004355"/>
                  </a:ext>
                </a:extLst>
              </a:tr>
              <a:tr h="44313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Наявність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власного</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житла</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до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якого</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можна</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повертатися</a:t>
                      </a:r>
                      <a:endParaRPr lang="uk-UA" i="1" dirty="0"/>
                    </a:p>
                  </a:txBody>
                  <a:tcPr/>
                </a:tc>
                <a:tc>
                  <a:txBody>
                    <a:bodyPr/>
                    <a:lstStyle/>
                    <a:p>
                      <a:r>
                        <a:rPr lang="uk-UA" b="1" dirty="0">
                          <a:solidFill>
                            <a:srgbClr val="FF0000"/>
                          </a:solidFill>
                        </a:rPr>
                        <a:t>72,1</a:t>
                      </a:r>
                    </a:p>
                  </a:txBody>
                  <a:tcPr/>
                </a:tc>
                <a:tc>
                  <a:txBody>
                    <a:bodyPr/>
                    <a:lstStyle/>
                    <a:p>
                      <a:r>
                        <a:rPr lang="uk-UA" b="1" dirty="0">
                          <a:solidFill>
                            <a:srgbClr val="FF0000"/>
                          </a:solidFill>
                        </a:rPr>
                        <a:t>82,5</a:t>
                      </a:r>
                    </a:p>
                  </a:txBody>
                  <a:tcPr/>
                </a:tc>
                <a:extLst>
                  <a:ext uri="{0D108BD9-81ED-4DB2-BD59-A6C34878D82A}">
                    <a16:rowId xmlns:a16="http://schemas.microsoft.com/office/drawing/2014/main" val="2240463968"/>
                  </a:ext>
                </a:extLst>
              </a:tr>
              <a:tr h="44313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Компенсація</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витрат</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на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переїзд</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тощо</a:t>
                      </a:r>
                      <a:endParaRPr lang="uk-UA" i="1" dirty="0"/>
                    </a:p>
                  </a:txBody>
                  <a:tcPr/>
                </a:tc>
                <a:tc>
                  <a:txBody>
                    <a:bodyPr/>
                    <a:lstStyle/>
                    <a:p>
                      <a:r>
                        <a:rPr lang="uk-UA" b="1" dirty="0">
                          <a:solidFill>
                            <a:srgbClr val="FF0000"/>
                          </a:solidFill>
                        </a:rPr>
                        <a:t>36,0</a:t>
                      </a:r>
                    </a:p>
                  </a:txBody>
                  <a:tcPr/>
                </a:tc>
                <a:tc>
                  <a:txBody>
                    <a:bodyPr/>
                    <a:lstStyle/>
                    <a:p>
                      <a:r>
                        <a:rPr lang="uk-UA" b="1" dirty="0">
                          <a:solidFill>
                            <a:srgbClr val="FF0000"/>
                          </a:solidFill>
                        </a:rPr>
                        <a:t>61,9</a:t>
                      </a:r>
                    </a:p>
                  </a:txBody>
                  <a:tcPr/>
                </a:tc>
                <a:extLst>
                  <a:ext uri="{0D108BD9-81ED-4DB2-BD59-A6C34878D82A}">
                    <a16:rowId xmlns:a16="http://schemas.microsoft.com/office/drawing/2014/main" val="992914611"/>
                  </a:ext>
                </a:extLst>
              </a:tr>
              <a:tr h="0">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Наявність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роботи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за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професією</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за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якою</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працювали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до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переміщення</a:t>
                      </a:r>
                      <a:endParaRPr lang="uk-UA" dirty="0"/>
                    </a:p>
                  </a:txBody>
                  <a:tcPr/>
                </a:tc>
                <a:tc>
                  <a:txBody>
                    <a:bodyPr/>
                    <a:lstStyle/>
                    <a:p>
                      <a:r>
                        <a:rPr lang="uk-UA" b="1" dirty="0">
                          <a:solidFill>
                            <a:srgbClr val="002060"/>
                          </a:solidFill>
                        </a:rPr>
                        <a:t>65,5</a:t>
                      </a:r>
                    </a:p>
                  </a:txBody>
                  <a:tcPr/>
                </a:tc>
                <a:tc>
                  <a:txBody>
                    <a:bodyPr/>
                    <a:lstStyle/>
                    <a:p>
                      <a:r>
                        <a:rPr lang="uk-UA" b="1" dirty="0">
                          <a:solidFill>
                            <a:srgbClr val="002060"/>
                          </a:solidFill>
                        </a:rPr>
                        <a:t>64,5</a:t>
                      </a:r>
                    </a:p>
                  </a:txBody>
                  <a:tcPr/>
                </a:tc>
                <a:extLst>
                  <a:ext uri="{0D108BD9-81ED-4DB2-BD59-A6C34878D82A}">
                    <a16:rowId xmlns:a16="http://schemas.microsoft.com/office/drawing/2014/main" val="3062182327"/>
                  </a:ext>
                </a:extLst>
              </a:tr>
              <a:tr h="254978">
                <a:tc>
                  <a:txBody>
                    <a:bodyPr/>
                    <a:lstStyle/>
                    <a:p>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Наявність</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роботи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за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професією</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за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якою</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працювали</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у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країні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регіоні</a:t>
                      </a:r>
                      <a:r>
                        <a:rPr kumimoji="0" lang="ru-RU" sz="16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 </a:t>
                      </a:r>
                      <a:r>
                        <a:rPr kumimoji="0" lang="ru-RU" sz="1600" b="1" i="0" u="none" strike="noStrike" kern="1200" cap="none" spc="0" normalizeH="0" baseline="0" noProof="0" dirty="0" err="1">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переміщення</a:t>
                      </a:r>
                      <a:endParaRPr lang="uk-UA" dirty="0"/>
                    </a:p>
                  </a:txBody>
                  <a:tcPr/>
                </a:tc>
                <a:tc>
                  <a:txBody>
                    <a:bodyPr/>
                    <a:lstStyle/>
                    <a:p>
                      <a:r>
                        <a:rPr lang="uk-UA" b="1" dirty="0">
                          <a:solidFill>
                            <a:srgbClr val="FF0000"/>
                          </a:solidFill>
                        </a:rPr>
                        <a:t>40,7</a:t>
                      </a:r>
                    </a:p>
                  </a:txBody>
                  <a:tcPr/>
                </a:tc>
                <a:tc>
                  <a:txBody>
                    <a:bodyPr/>
                    <a:lstStyle/>
                    <a:p>
                      <a:r>
                        <a:rPr lang="uk-UA" b="1" dirty="0">
                          <a:solidFill>
                            <a:srgbClr val="FF0000"/>
                          </a:solidFill>
                        </a:rPr>
                        <a:t>55,5</a:t>
                      </a:r>
                    </a:p>
                  </a:txBody>
                  <a:tcPr/>
                </a:tc>
                <a:extLst>
                  <a:ext uri="{0D108BD9-81ED-4DB2-BD59-A6C34878D82A}">
                    <a16:rowId xmlns:a16="http://schemas.microsoft.com/office/drawing/2014/main" val="471122655"/>
                  </a:ext>
                </a:extLst>
              </a:tr>
              <a:tr h="144195">
                <a:tc>
                  <a:txBody>
                    <a:bodyPr/>
                    <a:lstStyle/>
                    <a:p>
                      <a:r>
                        <a:rPr lang="uk-UA" sz="1800" b="1" kern="1200" dirty="0">
                          <a:solidFill>
                            <a:srgbClr val="002060"/>
                          </a:solidFill>
                          <a:effectLst/>
                          <a:latin typeface="+mn-lt"/>
                          <a:ea typeface="+mn-ea"/>
                          <a:cs typeface="+mn-cs"/>
                        </a:rPr>
                        <a:t>Планування при поверненні на застосування на практиці нових </a:t>
                      </a:r>
                      <a:r>
                        <a:rPr lang="uk-UA" sz="1800" b="1" kern="1200" dirty="0" err="1">
                          <a:solidFill>
                            <a:srgbClr val="002060"/>
                          </a:solidFill>
                          <a:effectLst/>
                          <a:latin typeface="+mn-lt"/>
                          <a:ea typeface="+mn-ea"/>
                          <a:cs typeface="+mn-cs"/>
                        </a:rPr>
                        <a:t>компетентностей</a:t>
                      </a:r>
                      <a:r>
                        <a:rPr lang="uk-UA" sz="1800" b="1" kern="1200" dirty="0">
                          <a:solidFill>
                            <a:srgbClr val="002060"/>
                          </a:solidFill>
                          <a:effectLst/>
                          <a:latin typeface="+mn-lt"/>
                          <a:ea typeface="+mn-ea"/>
                          <a:cs typeface="+mn-cs"/>
                        </a:rPr>
                        <a:t>, отриманих у країні перебування</a:t>
                      </a:r>
                      <a:endParaRPr lang="uk-UA" dirty="0">
                        <a:solidFill>
                          <a:srgbClr val="002060"/>
                        </a:solidFill>
                      </a:endParaRPr>
                    </a:p>
                  </a:txBody>
                  <a:tcPr/>
                </a:tc>
                <a:tc>
                  <a:txBody>
                    <a:bodyPr/>
                    <a:lstStyle/>
                    <a:p>
                      <a:r>
                        <a:rPr lang="uk-UA" b="1" dirty="0">
                          <a:solidFill>
                            <a:srgbClr val="FF0000"/>
                          </a:solidFill>
                        </a:rPr>
                        <a:t>63,9</a:t>
                      </a:r>
                    </a:p>
                  </a:txBody>
                  <a:tcPr/>
                </a:tc>
                <a:tc>
                  <a:txBody>
                    <a:bodyPr/>
                    <a:lstStyle/>
                    <a:p>
                      <a:r>
                        <a:rPr lang="uk-UA" b="1" dirty="0">
                          <a:solidFill>
                            <a:srgbClr val="FF0000"/>
                          </a:solidFill>
                        </a:rPr>
                        <a:t>91,0</a:t>
                      </a:r>
                    </a:p>
                  </a:txBody>
                  <a:tcPr/>
                </a:tc>
                <a:extLst>
                  <a:ext uri="{0D108BD9-81ED-4DB2-BD59-A6C34878D82A}">
                    <a16:rowId xmlns:a16="http://schemas.microsoft.com/office/drawing/2014/main" val="3055234491"/>
                  </a:ext>
                </a:extLst>
              </a:tr>
              <a:tr h="0">
                <a:tc>
                  <a:txBody>
                    <a:bodyPr/>
                    <a:lstStyle/>
                    <a:p>
                      <a:r>
                        <a:rPr lang="uk-UA" sz="1800" b="1" kern="1200" dirty="0">
                          <a:solidFill>
                            <a:srgbClr val="002060"/>
                          </a:solidFill>
                          <a:effectLst/>
                          <a:latin typeface="+mn-lt"/>
                          <a:ea typeface="+mn-ea"/>
                          <a:cs typeface="+mn-cs"/>
                        </a:rPr>
                        <a:t>Потреба у розробленні в Україні окремої програми підтримки репатріантів/</a:t>
                      </a:r>
                      <a:r>
                        <a:rPr lang="uk-UA" sz="1800" b="1" kern="1200" dirty="0" err="1">
                          <a:solidFill>
                            <a:srgbClr val="002060"/>
                          </a:solidFill>
                          <a:effectLst/>
                          <a:latin typeface="+mn-lt"/>
                          <a:ea typeface="+mn-ea"/>
                          <a:cs typeface="+mn-cs"/>
                        </a:rPr>
                        <a:t>поверненців</a:t>
                      </a:r>
                      <a:endParaRPr lang="uk-UA" dirty="0">
                        <a:solidFill>
                          <a:srgbClr val="002060"/>
                        </a:solidFill>
                      </a:endParaRPr>
                    </a:p>
                  </a:txBody>
                  <a:tcPr/>
                </a:tc>
                <a:tc>
                  <a:txBody>
                    <a:bodyPr/>
                    <a:lstStyle/>
                    <a:p>
                      <a:r>
                        <a:rPr lang="uk-UA" b="1" dirty="0">
                          <a:solidFill>
                            <a:srgbClr val="002060"/>
                          </a:solidFill>
                        </a:rPr>
                        <a:t>81,4</a:t>
                      </a:r>
                    </a:p>
                  </a:txBody>
                  <a:tcPr/>
                </a:tc>
                <a:tc>
                  <a:txBody>
                    <a:bodyPr/>
                    <a:lstStyle/>
                    <a:p>
                      <a:r>
                        <a:rPr lang="uk-UA" b="1" dirty="0">
                          <a:solidFill>
                            <a:srgbClr val="002060"/>
                          </a:solidFill>
                        </a:rPr>
                        <a:t>88,9</a:t>
                      </a:r>
                    </a:p>
                  </a:txBody>
                  <a:tcPr/>
                </a:tc>
                <a:extLst>
                  <a:ext uri="{0D108BD9-81ED-4DB2-BD59-A6C34878D82A}">
                    <a16:rowId xmlns:a16="http://schemas.microsoft.com/office/drawing/2014/main" val="2682376944"/>
                  </a:ext>
                </a:extLst>
              </a:tr>
            </a:tbl>
          </a:graphicData>
        </a:graphic>
      </p:graphicFrame>
      <p:pic>
        <p:nvPicPr>
          <p:cNvPr id="8" name="Рисунок 7">
            <a:extLst>
              <a:ext uri="{FF2B5EF4-FFF2-40B4-BE49-F238E27FC236}">
                <a16:creationId xmlns:a16="http://schemas.microsoft.com/office/drawing/2014/main" id="{8BE59740-8F67-4824-A6AA-EB694292E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4369" y="372541"/>
            <a:ext cx="2911246" cy="2547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082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326571"/>
            <a:ext cx="7735077" cy="709127"/>
          </a:xfrm>
        </p:spPr>
        <p:txBody>
          <a:bodyPr anchor="b">
            <a:noAutofit/>
          </a:bodyPr>
          <a:lstStyle/>
          <a:p>
            <a:pPr algn="ctr"/>
            <a:r>
              <a:rPr lang="en-US" sz="3200" b="1" dirty="0">
                <a:solidFill>
                  <a:srgbClr val="002060"/>
                </a:solidFill>
                <a:latin typeface="Arial" panose="020B0604020202020204" pitchFamily="34" charset="0"/>
                <a:cs typeface="Arial" panose="020B0604020202020204" pitchFamily="34" charset="0"/>
              </a:rPr>
              <a:t>V. </a:t>
            </a:r>
            <a:r>
              <a:rPr lang="uk-UA" sz="3200" b="1" dirty="0">
                <a:solidFill>
                  <a:srgbClr val="002060"/>
                </a:solidFill>
                <a:latin typeface="Arial" panose="020B0604020202020204" pitchFamily="34" charset="0"/>
                <a:cs typeface="Arial" panose="020B0604020202020204" pitchFamily="34" charset="0"/>
              </a:rPr>
              <a:t>Ключові висновки</a:t>
            </a:r>
            <a:r>
              <a:rPr lang="en-US" sz="3200" b="1" dirty="0">
                <a:solidFill>
                  <a:srgbClr val="002060"/>
                </a:solidFill>
                <a:latin typeface="Arial" panose="020B0604020202020204" pitchFamily="34" charset="0"/>
                <a:cs typeface="Arial" panose="020B0604020202020204" pitchFamily="34" charset="0"/>
              </a:rPr>
              <a:t> </a:t>
            </a: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203650"/>
            <a:ext cx="7113034" cy="4879910"/>
          </a:xfrm>
        </p:spPr>
        <p:txBody>
          <a:bodyPr>
            <a:normAutofit fontScale="92500" lnSpcReduction="10000"/>
          </a:bodyPr>
          <a:lstStyle/>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Українська</a:t>
            </a:r>
            <a:r>
              <a:rPr lang="ru-RU" sz="1800" dirty="0">
                <a:solidFill>
                  <a:srgbClr val="002060"/>
                </a:solidFill>
                <a:latin typeface="Arial" panose="020B0604020202020204" pitchFamily="34" charset="0"/>
                <a:cs typeface="Arial" panose="020B0604020202020204" pitchFamily="34" charset="0"/>
              </a:rPr>
              <a:t> система </a:t>
            </a:r>
            <a:r>
              <a:rPr lang="ru-RU" sz="1800" dirty="0" err="1">
                <a:solidFill>
                  <a:srgbClr val="002060"/>
                </a:solidFill>
                <a:latin typeface="Arial" panose="020B0604020202020204" pitchFamily="34" charset="0"/>
                <a:cs typeface="Arial" panose="020B0604020202020204" pitchFamily="34" charset="0"/>
              </a:rPr>
              <a:t>підготовки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кадрів</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умовах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війни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оптимізувалася</a:t>
            </a:r>
            <a:r>
              <a:rPr lang="ru-RU" sz="1800" dirty="0">
                <a:solidFill>
                  <a:srgbClr val="002060"/>
                </a:solidFill>
                <a:latin typeface="Arial" panose="020B0604020202020204" pitchFamily="34" charset="0"/>
                <a:cs typeface="Arial" panose="020B0604020202020204" pitchFamily="34" charset="0"/>
              </a:rPr>
              <a:t> та стали </a:t>
            </a:r>
            <a:r>
              <a:rPr lang="ru-RU" sz="1800" dirty="0" err="1">
                <a:solidFill>
                  <a:srgbClr val="002060"/>
                </a:solidFill>
                <a:latin typeface="Arial" panose="020B0604020202020204" pitchFamily="34" charset="0"/>
                <a:cs typeface="Arial" panose="020B0604020202020204" pitchFamily="34" charset="0"/>
              </a:rPr>
              <a:t>працювати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ефективніше</a:t>
            </a:r>
            <a:r>
              <a:rPr lang="ru-RU" sz="1800" dirty="0">
                <a:solidFill>
                  <a:srgbClr val="002060"/>
                </a:solidFill>
                <a:latin typeface="Arial" panose="020B0604020202020204" pitchFamily="34" charset="0"/>
                <a:cs typeface="Arial" panose="020B0604020202020204" pitchFamily="34" charset="0"/>
              </a:rPr>
              <a:t>, особливо у </a:t>
            </a:r>
            <a:r>
              <a:rPr lang="ru-RU" sz="1800" b="1" dirty="0" err="1">
                <a:solidFill>
                  <a:srgbClr val="FF0000"/>
                </a:solidFill>
                <a:latin typeface="Arial" panose="020B0604020202020204" pitchFamily="34" charset="0"/>
                <a:cs typeface="Arial" panose="020B0604020202020204" pitchFamily="34" charset="0"/>
              </a:rPr>
              <a:t>сфері</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освіти</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дорослих</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короткотерміновій</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підготовці</a:t>
            </a:r>
            <a:r>
              <a:rPr lang="ru-RU" sz="1800" b="1" dirty="0">
                <a:solidFill>
                  <a:srgbClr val="FF0000"/>
                </a:solidFill>
                <a:latin typeface="Arial" panose="020B0604020202020204" pitchFamily="34" charset="0"/>
                <a:cs typeface="Arial" panose="020B0604020202020204" pitchFamily="34" charset="0"/>
              </a:rPr>
              <a:t>/</a:t>
            </a:r>
            <a:r>
              <a:rPr lang="ru-RU" sz="1800" b="1" dirty="0" err="1">
                <a:solidFill>
                  <a:srgbClr val="FF0000"/>
                </a:solidFill>
                <a:latin typeface="Arial" panose="020B0604020202020204" pitchFamily="34" charset="0"/>
                <a:cs typeface="Arial" panose="020B0604020202020204" pitchFamily="34" charset="0"/>
              </a:rPr>
              <a:t>перепідготовці</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кооперації</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роботодавців</a:t>
            </a:r>
            <a:r>
              <a:rPr lang="ru-RU" sz="1800" b="1" dirty="0">
                <a:solidFill>
                  <a:srgbClr val="FF0000"/>
                </a:solidFill>
                <a:latin typeface="Arial" panose="020B0604020202020204" pitchFamily="34" charset="0"/>
                <a:cs typeface="Arial" panose="020B0604020202020204" pitchFamily="34" charset="0"/>
              </a:rPr>
              <a:t> з </a:t>
            </a:r>
            <a:r>
              <a:rPr lang="ru-RU" sz="1800" b="1" dirty="0" err="1">
                <a:solidFill>
                  <a:srgbClr val="FF0000"/>
                </a:solidFill>
                <a:latin typeface="Arial" panose="020B0604020202020204" pitchFamily="34" charset="0"/>
                <a:cs typeface="Arial" panose="020B0604020202020204" pitchFamily="34" charset="0"/>
              </a:rPr>
              <a:t>освітянами</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знятті</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бюрократичних</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бар'єрів</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Відтік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біженців</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залучення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населення</a:t>
            </a:r>
            <a:r>
              <a:rPr lang="ru-RU" sz="1800" dirty="0">
                <a:solidFill>
                  <a:srgbClr val="002060"/>
                </a:solidFill>
                <a:latin typeface="Arial" panose="020B0604020202020204" pitchFamily="34" charset="0"/>
                <a:cs typeface="Arial" panose="020B0604020202020204" pitchFamily="34" charset="0"/>
              </a:rPr>
              <a:t> до лав ЗСУ і ВПК </a:t>
            </a:r>
            <a:r>
              <a:rPr lang="ru-RU" sz="1800" dirty="0" err="1">
                <a:solidFill>
                  <a:srgbClr val="002060"/>
                </a:solidFill>
                <a:latin typeface="Arial" panose="020B0604020202020204" pitchFamily="34" charset="0"/>
                <a:cs typeface="Arial" panose="020B0604020202020204" pitchFamily="34" charset="0"/>
              </a:rPr>
              <a:t>зняли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напругу</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вітчизняному</a:t>
            </a:r>
            <a:r>
              <a:rPr lang="ru-RU" sz="1800" dirty="0">
                <a:solidFill>
                  <a:srgbClr val="002060"/>
                </a:solidFill>
                <a:latin typeface="Arial" panose="020B0604020202020204" pitchFamily="34" charset="0"/>
                <a:cs typeface="Arial" panose="020B0604020202020204" pitchFamily="34" charset="0"/>
              </a:rPr>
              <a:t> ринку </a:t>
            </a:r>
            <a:r>
              <a:rPr lang="ru-RU" sz="1800" dirty="0" err="1">
                <a:solidFill>
                  <a:srgbClr val="002060"/>
                </a:solidFill>
                <a:latin typeface="Arial" panose="020B0604020202020204" pitchFamily="34" charset="0"/>
                <a:cs typeface="Arial" panose="020B0604020202020204" pitchFamily="34" charset="0"/>
              </a:rPr>
              <a:t>праці</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Залучення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трудових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мігрантів</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України</a:t>
            </a:r>
            <a:r>
              <a:rPr lang="ru-RU" sz="1800" dirty="0">
                <a:solidFill>
                  <a:srgbClr val="002060"/>
                </a:solidFill>
                <a:latin typeface="Arial" panose="020B0604020202020204" pitchFamily="34" charset="0"/>
                <a:cs typeface="Arial" panose="020B0604020202020204" pitchFamily="34" charset="0"/>
              </a:rPr>
              <a:t> не </a:t>
            </a:r>
            <a:r>
              <a:rPr lang="ru-RU" sz="1800" dirty="0" err="1">
                <a:solidFill>
                  <a:srgbClr val="002060"/>
                </a:solidFill>
                <a:latin typeface="Arial" panose="020B0604020202020204" pitchFamily="34" charset="0"/>
                <a:cs typeface="Arial" panose="020B0604020202020204" pitchFamily="34" charset="0"/>
              </a:rPr>
              <a:t>було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актуальним</a:t>
            </a:r>
            <a:r>
              <a:rPr lang="ru-RU" sz="1800" dirty="0">
                <a:solidFill>
                  <a:srgbClr val="002060"/>
                </a:solidFill>
                <a:latin typeface="Arial" panose="020B0604020202020204" pitchFamily="34" charset="0"/>
                <a:cs typeface="Arial" panose="020B0604020202020204" pitchFamily="34" charset="0"/>
              </a:rPr>
              <a:t> і </a:t>
            </a:r>
            <a:r>
              <a:rPr lang="ru-RU" sz="1800" dirty="0" err="1">
                <a:solidFill>
                  <a:srgbClr val="002060"/>
                </a:solidFill>
                <a:latin typeface="Arial" panose="020B0604020202020204" pitchFamily="34" charset="0"/>
                <a:cs typeface="Arial" panose="020B0604020202020204" pitchFamily="34" charset="0"/>
              </a:rPr>
              <a:t>раніше</a:t>
            </a:r>
            <a:r>
              <a:rPr lang="ru-RU" sz="1800" dirty="0">
                <a:solidFill>
                  <a:srgbClr val="002060"/>
                </a:solidFill>
                <a:latin typeface="Arial" panose="020B0604020202020204" pitchFamily="34" charset="0"/>
                <a:cs typeface="Arial" panose="020B0604020202020204" pitchFamily="34" charset="0"/>
              </a:rPr>
              <a:t>, є </a:t>
            </a:r>
            <a:r>
              <a:rPr lang="ru-RU" sz="1800" dirty="0" err="1">
                <a:solidFill>
                  <a:srgbClr val="002060"/>
                </a:solidFill>
                <a:latin typeface="Arial" panose="020B0604020202020204" pitchFamily="34" charset="0"/>
                <a:cs typeface="Arial" panose="020B0604020202020204" pitchFamily="34" charset="0"/>
              </a:rPr>
              <a:t>небезпечним</a:t>
            </a:r>
            <a:r>
              <a:rPr lang="ru-RU" sz="1800" dirty="0">
                <a:solidFill>
                  <a:srgbClr val="002060"/>
                </a:solidFill>
                <a:latin typeface="Arial" panose="020B0604020202020204" pitchFamily="34" charset="0"/>
                <a:cs typeface="Arial" panose="020B0604020202020204" pitchFamily="34" charset="0"/>
              </a:rPr>
              <a:t> зараз, але буде </a:t>
            </a:r>
            <a:r>
              <a:rPr lang="ru-RU" sz="1800" dirty="0" err="1">
                <a:solidFill>
                  <a:srgbClr val="002060"/>
                </a:solidFill>
                <a:latin typeface="Arial" panose="020B0604020202020204" pitchFamily="34" charset="0"/>
                <a:cs typeface="Arial" panose="020B0604020202020204" pitchFamily="34" charset="0"/>
              </a:rPr>
              <a:t>дуже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складним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процесом</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повоєнний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період</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Наслідки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війни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призводять</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глобальних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змін</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розподілі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продуктивних</a:t>
            </a:r>
            <a:r>
              <a:rPr lang="ru-RU" sz="1800" dirty="0">
                <a:solidFill>
                  <a:srgbClr val="002060"/>
                </a:solidFill>
                <a:latin typeface="Arial" panose="020B0604020202020204" pitchFamily="34" charset="0"/>
                <a:cs typeface="Arial" panose="020B0604020202020204" pitchFamily="34" charset="0"/>
              </a:rPr>
              <a:t> сил та </a:t>
            </a:r>
            <a:r>
              <a:rPr lang="ru-RU" sz="1800" dirty="0" err="1">
                <a:solidFill>
                  <a:srgbClr val="002060"/>
                </a:solidFill>
                <a:latin typeface="Arial" panose="020B0604020202020204" pitchFamily="34" charset="0"/>
                <a:cs typeface="Arial" panose="020B0604020202020204" pitchFamily="34" charset="0"/>
              </a:rPr>
              <a:t>розселенні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населення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потребуватиме</a:t>
            </a:r>
            <a:r>
              <a:rPr lang="ru-RU" sz="1800" dirty="0">
                <a:solidFill>
                  <a:srgbClr val="002060"/>
                </a:solidFill>
                <a:latin typeface="Arial" panose="020B0604020202020204" pitchFamily="34" charset="0"/>
                <a:cs typeface="Arial" panose="020B0604020202020204" pitchFamily="34" charset="0"/>
              </a:rPr>
              <a:t> не </a:t>
            </a:r>
            <a:r>
              <a:rPr lang="ru-RU" sz="1800" dirty="0" err="1">
                <a:solidFill>
                  <a:srgbClr val="002060"/>
                </a:solidFill>
                <a:latin typeface="Arial" panose="020B0604020202020204" pitchFamily="34" charset="0"/>
                <a:cs typeface="Arial" panose="020B0604020202020204" pitchFamily="34" charset="0"/>
              </a:rPr>
              <a:t>менш</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глобальних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зусиль</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створенні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соціально-економічної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формації</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dirty="0" err="1">
                <a:solidFill>
                  <a:srgbClr val="002060"/>
                </a:solidFill>
                <a:latin typeface="Arial" panose="020B0604020202020204" pitchFamily="34" charset="0"/>
                <a:cs typeface="Arial" panose="020B0604020202020204" pitchFamily="34" charset="0"/>
              </a:rPr>
              <a:t>Нагальним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питанням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поставатиме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повернення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частини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біженців</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Батьківщину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визнання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їхніх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застосування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набутого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досвіду</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навичок</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практичній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діяльності</a:t>
            </a:r>
            <a:r>
              <a:rPr lang="ru-RU" sz="1800" dirty="0">
                <a:solidFill>
                  <a:srgbClr val="002060"/>
                </a:solidFill>
                <a:latin typeface="Arial" panose="020B0604020202020204" pitchFamily="34" charset="0"/>
                <a:cs typeface="Arial" panose="020B0604020202020204" pitchFamily="34" charset="0"/>
              </a:rPr>
              <a:t>.</a:t>
            </a:r>
          </a:p>
          <a:p>
            <a:pPr>
              <a:lnSpc>
                <a:spcPct val="100000"/>
              </a:lnSpc>
              <a:spcBef>
                <a:spcPts val="400"/>
              </a:spcBef>
            </a:pPr>
            <a:r>
              <a:rPr lang="ru-RU" sz="1800" b="1" dirty="0" err="1">
                <a:solidFill>
                  <a:srgbClr val="FF0000"/>
                </a:solidFill>
                <a:latin typeface="Arial" panose="020B0604020202020204" pitchFamily="34" charset="0"/>
                <a:cs typeface="Arial" panose="020B0604020202020204" pitchFamily="34" charset="0"/>
              </a:rPr>
              <a:t>Більше</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владі</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слід</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приділяти</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уваги</a:t>
            </a:r>
            <a:r>
              <a:rPr lang="ru-RU" sz="1800" b="1" dirty="0">
                <a:solidFill>
                  <a:srgbClr val="FF0000"/>
                </a:solidFill>
                <a:latin typeface="Arial" panose="020B0604020202020204" pitchFamily="34" charset="0"/>
                <a:cs typeface="Arial" panose="020B0604020202020204" pitchFamily="34" charset="0"/>
              </a:rPr>
              <a:t> ВПО, </a:t>
            </a:r>
            <a:r>
              <a:rPr lang="ru-RU" sz="1800" b="1" dirty="0" err="1">
                <a:solidFill>
                  <a:srgbClr val="FF0000"/>
                </a:solidFill>
                <a:latin typeface="Arial" panose="020B0604020202020204" pitchFamily="34" charset="0"/>
                <a:cs typeface="Arial" panose="020B0604020202020204" pitchFamily="34" charset="0"/>
              </a:rPr>
              <a:t>ніж</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біженцям</a:t>
            </a:r>
            <a:endParaRPr lang="ru-RU" sz="1800" b="1" dirty="0">
              <a:solidFill>
                <a:srgbClr val="FF0000"/>
              </a:solidFill>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387635" y="3564294"/>
            <a:ext cx="3241221"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pPr>
              <a:spcBef>
                <a:spcPts val="400"/>
              </a:spcBef>
            </a:pPr>
            <a:r>
              <a:rPr lang="ru-RU" sz="1400" b="1" dirty="0" err="1">
                <a:solidFill>
                  <a:srgbClr val="002060"/>
                </a:solidFill>
                <a:latin typeface="Arial" panose="020B0604020202020204" pitchFamily="34" charset="0"/>
                <a:cs typeface="Arial" panose="020B0604020202020204" pitchFamily="34" charset="0"/>
              </a:rPr>
              <a:t>Інститутська</a:t>
            </a:r>
            <a:r>
              <a:rPr lang="ru-RU" sz="1400" b="1" dirty="0">
                <a:solidFill>
                  <a:srgbClr val="002060"/>
                </a:solidFill>
                <a:latin typeface="Arial" panose="020B0604020202020204" pitchFamily="34" charset="0"/>
                <a:cs typeface="Arial" panose="020B0604020202020204" pitchFamily="34" charset="0"/>
              </a:rPr>
              <a:t> Платформа </a:t>
            </a:r>
            <a:r>
              <a:rPr lang="ru-RU" sz="1400" b="1" dirty="0" err="1">
                <a:solidFill>
                  <a:srgbClr val="002060"/>
                </a:solidFill>
                <a:latin typeface="Arial" panose="020B0604020202020204" pitchFamily="34" charset="0"/>
                <a:cs typeface="Arial" panose="020B0604020202020204" pitchFamily="34" charset="0"/>
              </a:rPr>
              <a:t>Проєкту</a:t>
            </a: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SKILLS4JUSTICE</a:t>
            </a:r>
            <a:r>
              <a:rPr lang="uk-UA" sz="1400" b="1" dirty="0">
                <a:solidFill>
                  <a:srgbClr val="002060"/>
                </a:solidFill>
                <a:latin typeface="Arial" panose="020B0604020202020204" pitchFamily="34" charset="0"/>
                <a:cs typeface="Arial" panose="020B0604020202020204" pitchFamily="34" charset="0"/>
              </a:rPr>
              <a:t>:</a:t>
            </a:r>
          </a:p>
          <a:p>
            <a:pPr>
              <a:spcBef>
                <a:spcPts val="400"/>
              </a:spcBef>
            </a:pP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hlinkClick r:id="rId3"/>
              </a:rPr>
              <a:t>https://horizon.iea.gov.ua</a:t>
            </a:r>
            <a:r>
              <a:rPr lang="uk-UA" sz="1400" b="1" dirty="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pic>
        <p:nvPicPr>
          <p:cNvPr id="9" name="Рисунок 8" descr="Изображение выглядит как костюм, человек, искусство, силуэт&#10;&#10;Автоматически созданное описание">
            <a:extLst>
              <a:ext uri="{FF2B5EF4-FFF2-40B4-BE49-F238E27FC236}">
                <a16:creationId xmlns:a16="http://schemas.microsoft.com/office/drawing/2014/main" id="{B82695E9-6406-4031-8D67-B7794AF2A1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6545" y="646545"/>
            <a:ext cx="3511019" cy="2152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95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326571"/>
            <a:ext cx="7735077" cy="709127"/>
          </a:xfrm>
        </p:spPr>
        <p:txBody>
          <a:bodyPr anchor="b">
            <a:noAutofit/>
          </a:bodyPr>
          <a:lstStyle/>
          <a:p>
            <a:pPr algn="ctr"/>
            <a:r>
              <a:rPr lang="en-US" sz="3200" b="1" dirty="0">
                <a:solidFill>
                  <a:srgbClr val="002060"/>
                </a:solidFill>
                <a:latin typeface="Arial" panose="020B0604020202020204" pitchFamily="34" charset="0"/>
                <a:cs typeface="Arial" panose="020B0604020202020204" pitchFamily="34" charset="0"/>
              </a:rPr>
              <a:t>V</a:t>
            </a:r>
            <a:r>
              <a:rPr lang="uk-UA" sz="3200" b="1" dirty="0">
                <a:solidFill>
                  <a:srgbClr val="002060"/>
                </a:solidFill>
                <a:latin typeface="Arial" panose="020B0604020202020204" pitchFamily="34" charset="0"/>
                <a:cs typeface="Arial" panose="020B0604020202020204" pitchFamily="34" charset="0"/>
              </a:rPr>
              <a:t>ІІ</a:t>
            </a:r>
            <a:r>
              <a:rPr lang="en-US" sz="3200" b="1" dirty="0">
                <a:solidFill>
                  <a:srgbClr val="002060"/>
                </a:solidFill>
                <a:latin typeface="Arial" panose="020B0604020202020204" pitchFamily="34" charset="0"/>
                <a:cs typeface="Arial" panose="020B0604020202020204" pitchFamily="34" charset="0"/>
              </a:rPr>
              <a:t>.</a:t>
            </a:r>
            <a:r>
              <a:rPr lang="uk-UA" sz="3200" b="1" dirty="0">
                <a:solidFill>
                  <a:srgbClr val="002060"/>
                </a:solidFill>
                <a:latin typeface="Arial" panose="020B0604020202020204" pitchFamily="34" charset="0"/>
                <a:cs typeface="Arial" panose="020B0604020202020204" pitchFamily="34" charset="0"/>
              </a:rPr>
              <a:t> Пропозиції </a:t>
            </a:r>
            <a:endParaRPr lang="en-US" sz="32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203650"/>
            <a:ext cx="7113034" cy="4879910"/>
          </a:xfrm>
        </p:spPr>
        <p:txBody>
          <a:bodyPr>
            <a:normAutofit fontScale="92500" lnSpcReduction="10000"/>
          </a:bodyPr>
          <a:lstStyle/>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Гармонізація НСК з кращими аналогами в ЄС, зокрема її реформування та перехід на підходи щодо прогнозування, планування, оцінювання, розподілу та використання кваліфікацій на ринках праці. </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Орієнтир на укрупнення в рази закладів освіти за кластерним принципом та шляхом створення корпоративних університетів, хабів та міжнародних центрів.</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Відмова від застарілих та бюрократичних підходів у формуванні змісту та методів навчання, переорієнтація (у воєнний та повоєнні періоди) на широкий спектр трансформації сегменту освіти дорослих.</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Створення нової, незалежної та прозорої системи внутрішнього та зовнішнього оцінювання якості освітніх послуг, визнання та присвоєння професійних кваліфікацій</a:t>
            </a:r>
            <a:endParaRPr lang="ru-RU"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uk-UA" sz="1800" dirty="0">
                <a:solidFill>
                  <a:srgbClr val="002060"/>
                </a:solidFill>
                <a:latin typeface="Arial" panose="020B0604020202020204" pitchFamily="34" charset="0"/>
                <a:cs typeface="Arial" panose="020B0604020202020204" pitchFamily="34" charset="0"/>
              </a:rPr>
              <a:t>Імпортування до вітчизняної системи післяшкільної освіти більшості європейських механізмів, зокрема в частині статистики освіти, занять та кваліфікацій, системи професійної стандартизації, співставлення, оцінювання та визнання професійних кваліфікацій за умови відмови від надуманих чи помилкових відповідних вітчизняних підходів.</a:t>
            </a:r>
            <a:endParaRPr lang="en-US" sz="1000" dirty="0">
              <a:latin typeface="Times New Roman" panose="02020603050405020304" pitchFamily="18" charset="0"/>
              <a:cs typeface="Times New Roman" panose="02020603050405020304" pitchFamily="18" charset="0"/>
            </a:endParaRPr>
          </a:p>
          <a:p>
            <a:pPr marL="0" indent="0">
              <a:lnSpc>
                <a:spcPct val="100000"/>
              </a:lnSpc>
              <a:spcBef>
                <a:spcPts val="400"/>
              </a:spcBef>
              <a:buNone/>
            </a:pPr>
            <a:endParaRPr lang="ru-RU" sz="1800" dirty="0">
              <a:solidFill>
                <a:srgbClr val="002060"/>
              </a:solidFill>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7641771" y="3564294"/>
            <a:ext cx="3987085"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pPr>
              <a:spcBef>
                <a:spcPts val="400"/>
              </a:spcBef>
            </a:pPr>
            <a:r>
              <a:rPr lang="ru-RU" sz="1400" b="1" dirty="0" err="1">
                <a:solidFill>
                  <a:srgbClr val="002060"/>
                </a:solidFill>
                <a:latin typeface="Arial" panose="020B0604020202020204" pitchFamily="34" charset="0"/>
                <a:cs typeface="Arial" panose="020B0604020202020204" pitchFamily="34" charset="0"/>
              </a:rPr>
              <a:t>Інститутська</a:t>
            </a:r>
            <a:r>
              <a:rPr lang="ru-RU" sz="1400" b="1" dirty="0">
                <a:solidFill>
                  <a:srgbClr val="002060"/>
                </a:solidFill>
                <a:latin typeface="Arial" panose="020B0604020202020204" pitchFamily="34" charset="0"/>
                <a:cs typeface="Arial" panose="020B0604020202020204" pitchFamily="34" charset="0"/>
              </a:rPr>
              <a:t> Платформа </a:t>
            </a:r>
            <a:r>
              <a:rPr lang="ru-RU" sz="1400" b="1" dirty="0" err="1">
                <a:solidFill>
                  <a:srgbClr val="002060"/>
                </a:solidFill>
                <a:latin typeface="Arial" panose="020B0604020202020204" pitchFamily="34" charset="0"/>
                <a:cs typeface="Arial" panose="020B0604020202020204" pitchFamily="34" charset="0"/>
              </a:rPr>
              <a:t>Проєкту</a:t>
            </a: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SKILLS4JUSTICE</a:t>
            </a:r>
            <a:r>
              <a:rPr lang="uk-UA" sz="1400" b="1" dirty="0">
                <a:solidFill>
                  <a:srgbClr val="002060"/>
                </a:solidFill>
                <a:latin typeface="Arial" panose="020B0604020202020204" pitchFamily="34" charset="0"/>
                <a:cs typeface="Arial" panose="020B0604020202020204" pitchFamily="34" charset="0"/>
              </a:rPr>
              <a:t>:</a:t>
            </a:r>
          </a:p>
          <a:p>
            <a:pPr>
              <a:spcBef>
                <a:spcPts val="400"/>
              </a:spcBef>
            </a:pPr>
            <a:r>
              <a:rPr lang="ru-RU"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hlinkClick r:id="rId3"/>
              </a:rPr>
              <a:t>https://horizon.iea.gov.ua</a:t>
            </a:r>
            <a:r>
              <a:rPr lang="uk-UA" sz="1400" b="1" dirty="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7D3ADDF8-98FF-4E68-9F95-1B8BFC671A32}"/>
              </a:ext>
            </a:extLst>
          </p:cNvPr>
          <p:cNvPicPr>
            <a:picLocks noChangeAspect="1"/>
          </p:cNvPicPr>
          <p:nvPr/>
        </p:nvPicPr>
        <p:blipFill>
          <a:blip r:embed="rId4"/>
          <a:stretch>
            <a:fillRect/>
          </a:stretch>
        </p:blipFill>
        <p:spPr>
          <a:xfrm>
            <a:off x="7641772" y="398694"/>
            <a:ext cx="4170280" cy="3165600"/>
          </a:xfrm>
          <a:prstGeom prst="rect">
            <a:avLst/>
          </a:prstGeom>
        </p:spPr>
      </p:pic>
    </p:spTree>
    <p:extLst>
      <p:ext uri="{BB962C8B-B14F-4D97-AF65-F5344CB8AC3E}">
        <p14:creationId xmlns:p14="http://schemas.microsoft.com/office/powerpoint/2010/main" val="25123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25EC38-AEB3-9559-F10A-F80758A79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6FD93-5B6E-3DE3-F788-C1292F537BFE}"/>
              </a:ext>
            </a:extLst>
          </p:cNvPr>
          <p:cNvSpPr>
            <a:spLocks noGrp="1"/>
          </p:cNvSpPr>
          <p:nvPr>
            <p:ph type="title"/>
          </p:nvPr>
        </p:nvSpPr>
        <p:spPr>
          <a:xfrm>
            <a:off x="3061854" y="2895974"/>
            <a:ext cx="6068292" cy="1066052"/>
          </a:xfrm>
        </p:spPr>
        <p:txBody>
          <a:bodyPr anchor="b">
            <a:normAutofit/>
          </a:bodyPr>
          <a:lstStyle/>
          <a:p>
            <a:r>
              <a:rPr lang="uk-UA" sz="5400" dirty="0">
                <a:solidFill>
                  <a:srgbClr val="002060"/>
                </a:solidFill>
                <a:latin typeface="Times New Roman" panose="02020603050405020304" pitchFamily="18" charset="0"/>
                <a:cs typeface="Times New Roman" panose="02020603050405020304" pitchFamily="18" charset="0"/>
              </a:rPr>
              <a:t>      </a:t>
            </a:r>
            <a:r>
              <a:rPr lang="uk-UA" sz="5400" b="1" dirty="0">
                <a:solidFill>
                  <a:srgbClr val="002060"/>
                </a:solidFill>
                <a:latin typeface="Arial" panose="020B0604020202020204" pitchFamily="34" charset="0"/>
                <a:cs typeface="Arial" panose="020B0604020202020204" pitchFamily="34" charset="0"/>
              </a:rPr>
              <a:t>ДЯКУЄМО!</a:t>
            </a:r>
            <a:endParaRPr lang="en-US" sz="54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1F2804-CD73-823B-858B-1F6E16F7A10D}"/>
              </a:ext>
            </a:extLst>
          </p:cNvPr>
          <p:cNvPicPr>
            <a:picLocks noChangeAspect="1"/>
          </p:cNvPicPr>
          <p:nvPr/>
        </p:nvPicPr>
        <p:blipFill>
          <a:blip r:embed="rId2"/>
          <a:stretch>
            <a:fillRect/>
          </a:stretch>
        </p:blipFill>
        <p:spPr>
          <a:xfrm>
            <a:off x="4027055" y="548640"/>
            <a:ext cx="7832713" cy="698268"/>
          </a:xfrm>
          <a:prstGeom prst="rect">
            <a:avLst/>
          </a:prstGeom>
        </p:spPr>
      </p:pic>
      <p:pic>
        <p:nvPicPr>
          <p:cNvPr id="6" name="Рисунок 5">
            <a:extLst>
              <a:ext uri="{FF2B5EF4-FFF2-40B4-BE49-F238E27FC236}">
                <a16:creationId xmlns:a16="http://schemas.microsoft.com/office/drawing/2014/main" id="{816CB0D3-9F57-42DD-9878-20C264540442}"/>
              </a:ext>
            </a:extLst>
          </p:cNvPr>
          <p:cNvPicPr>
            <a:picLocks noChangeAspect="1"/>
          </p:cNvPicPr>
          <p:nvPr/>
        </p:nvPicPr>
        <p:blipFill>
          <a:blip r:embed="rId3"/>
          <a:stretch>
            <a:fillRect/>
          </a:stretch>
        </p:blipFill>
        <p:spPr>
          <a:xfrm>
            <a:off x="498764" y="434108"/>
            <a:ext cx="3060188" cy="812799"/>
          </a:xfrm>
          <a:prstGeom prst="rect">
            <a:avLst/>
          </a:prstGeom>
        </p:spPr>
      </p:pic>
    </p:spTree>
    <p:extLst>
      <p:ext uri="{BB962C8B-B14F-4D97-AF65-F5344CB8AC3E}">
        <p14:creationId xmlns:p14="http://schemas.microsoft.com/office/powerpoint/2010/main" val="336301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08574" y="149629"/>
            <a:ext cx="6894576" cy="665018"/>
          </a:xfrm>
        </p:spPr>
        <p:txBody>
          <a:bodyPr anchor="b">
            <a:normAutofit/>
          </a:bodyPr>
          <a:lstStyle/>
          <a:p>
            <a:r>
              <a:rPr lang="uk-UA" sz="2400" b="1" dirty="0">
                <a:solidFill>
                  <a:srgbClr val="002060"/>
                </a:solidFill>
                <a:latin typeface="Arial" panose="020B0604020202020204" pitchFamily="34" charset="0"/>
                <a:cs typeface="Arial" panose="020B0604020202020204" pitchFamily="34" charset="0"/>
              </a:rPr>
              <a:t>І. Загальна інформація про Проєкт</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7BFA4D6-1E27-419E-8328-AC068F7CDA39}"/>
              </a:ext>
            </a:extLst>
          </p:cNvPr>
          <p:cNvSpPr txBox="1"/>
          <p:nvPr/>
        </p:nvSpPr>
        <p:spPr>
          <a:xfrm>
            <a:off x="500734" y="1121026"/>
            <a:ext cx="8123313" cy="4503797"/>
          </a:xfrm>
          <a:prstGeom prst="rect">
            <a:avLst/>
          </a:prstGeom>
          <a:noFill/>
        </p:spPr>
        <p:txBody>
          <a:bodyPr wrap="square">
            <a:spAutoFit/>
          </a:bodyPr>
          <a:lstStyle/>
          <a:p>
            <a:pPr marL="285750" indent="-285750">
              <a:spcAft>
                <a:spcPts val="1000"/>
              </a:spcAft>
              <a:buFont typeface="Arial" panose="020B0604020202020204" pitchFamily="34" charset="0"/>
              <a:buChar char="•"/>
            </a:pPr>
            <a:r>
              <a:rPr lang="ru-RU" dirty="0" err="1">
                <a:solidFill>
                  <a:srgbClr val="002060"/>
                </a:solidFill>
                <a:latin typeface="Arial" panose="020B0604020202020204" pitchFamily="34" charset="0"/>
                <a:cs typeface="Arial" panose="020B0604020202020204" pitchFamily="34" charset="0"/>
              </a:rPr>
              <a:t>Проєкт</a:t>
            </a:r>
            <a:r>
              <a:rPr lang="ru-RU" dirty="0">
                <a:solidFill>
                  <a:srgbClr val="002060"/>
                </a:solidFill>
                <a:latin typeface="Arial" panose="020B0604020202020204" pitchFamily="34" charset="0"/>
                <a:cs typeface="Arial" panose="020B0604020202020204" pitchFamily="34" charset="0"/>
              </a:rPr>
              <a:t> SKILLS4JUSTICE «ПАРТНЕРСТВО НАВИЧОК ДЛЯ СТІЙКОЇ ТА СПРАВЕДЛИВОЇ МІГРАЦІЇ» </a:t>
            </a:r>
            <a:r>
              <a:rPr lang="ru-RU" dirty="0" err="1">
                <a:solidFill>
                  <a:srgbClr val="002060"/>
                </a:solidFill>
                <a:latin typeface="Arial" panose="020B0604020202020204" pitchFamily="34" charset="0"/>
                <a:cs typeface="Arial" panose="020B0604020202020204" pitchFamily="34" charset="0"/>
              </a:rPr>
              <a:t>реалізовують</a:t>
            </a:r>
            <a:r>
              <a:rPr lang="ru-RU" dirty="0">
                <a:solidFill>
                  <a:srgbClr val="00206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13 учасників з 11 країн</a:t>
            </a:r>
            <a:r>
              <a:rPr lang="ru-RU" dirty="0">
                <a:solidFill>
                  <a:srgbClr val="002060"/>
                </a:solidFill>
                <a:latin typeface="Arial" panose="020B0604020202020204" pitchFamily="34" charset="0"/>
                <a:cs typeface="Arial" panose="020B0604020202020204" pitchFamily="34" charset="0"/>
              </a:rPr>
              <a:t>: Велика Британія, Ефіопія, Італія, Литва, Німеччина, Норвегія, Північна Македонія, Польща, Туреччина, Франція та Україна.</a:t>
            </a:r>
          </a:p>
          <a:p>
            <a:pPr marL="285750" indent="-285750">
              <a:spcAft>
                <a:spcPts val="1000"/>
              </a:spcAft>
              <a:buFont typeface="Arial" panose="020B0604020202020204" pitchFamily="34" charset="0"/>
              <a:buChar char="•"/>
            </a:pPr>
            <a:r>
              <a:rPr lang="ru-RU" dirty="0" err="1">
                <a:solidFill>
                  <a:srgbClr val="002060"/>
                </a:solidFill>
                <a:latin typeface="Arial" panose="020B0604020202020204" pitchFamily="34" charset="0"/>
                <a:cs typeface="Arial" panose="020B0604020202020204" pitchFamily="34" charset="0"/>
              </a:rPr>
              <a:t>Проєкт</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виконується</a:t>
            </a:r>
            <a:r>
              <a:rPr lang="ru-RU" dirty="0">
                <a:solidFill>
                  <a:srgbClr val="002060"/>
                </a:solidFill>
                <a:latin typeface="Arial" panose="020B0604020202020204" pitchFamily="34" charset="0"/>
                <a:cs typeface="Arial" panose="020B0604020202020204" pitchFamily="34" charset="0"/>
              </a:rPr>
              <a:t> з </a:t>
            </a:r>
            <a:r>
              <a:rPr lang="ru-RU" b="1" dirty="0">
                <a:solidFill>
                  <a:srgbClr val="FF0000"/>
                </a:solidFill>
                <a:latin typeface="Arial" panose="020B0604020202020204" pitchFamily="34" charset="0"/>
                <a:cs typeface="Arial" panose="020B0604020202020204" pitchFamily="34" charset="0"/>
              </a:rPr>
              <a:t>11.2023 по 11.2026 року</a:t>
            </a:r>
            <a:r>
              <a:rPr lang="ru-RU" dirty="0">
                <a:solidFill>
                  <a:srgbClr val="002060"/>
                </a:solidFill>
                <a:latin typeface="Arial" panose="020B0604020202020204" pitchFamily="34" charset="0"/>
                <a:cs typeface="Arial" panose="020B0604020202020204" pitchFamily="34" charset="0"/>
              </a:rPr>
              <a:t>. Наша команда </a:t>
            </a:r>
            <a:r>
              <a:rPr lang="ru-RU" dirty="0" err="1">
                <a:solidFill>
                  <a:srgbClr val="002060"/>
                </a:solidFill>
                <a:latin typeface="Arial" panose="020B0604020202020204" pitchFamily="34" charset="0"/>
                <a:cs typeface="Arial" panose="020B0604020202020204" pitchFamily="34" charset="0"/>
              </a:rPr>
              <a:t>складається</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із</a:t>
            </a:r>
            <a:r>
              <a:rPr lang="ru-RU"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9</a:t>
            </a:r>
            <a:r>
              <a:rPr lang="ru-RU" dirty="0">
                <a:solidFill>
                  <a:srgbClr val="002060"/>
                </a:solidFill>
                <a:latin typeface="Arial" panose="020B0604020202020204" pitchFamily="34" charset="0"/>
                <a:cs typeface="Arial" panose="020B0604020202020204" pitchFamily="34" charset="0"/>
              </a:rPr>
              <a:t> осіб. Передбачено виконання 7 робочих пакетів завдань (</a:t>
            </a:r>
            <a:r>
              <a:rPr lang="en" dirty="0">
                <a:solidFill>
                  <a:srgbClr val="002060"/>
                </a:solidFill>
                <a:latin typeface="Arial" panose="020B0604020202020204" pitchFamily="34" charset="0"/>
                <a:cs typeface="Arial" panose="020B0604020202020204" pitchFamily="34" charset="0"/>
              </a:rPr>
              <a:t>WP).</a:t>
            </a:r>
          </a:p>
          <a:p>
            <a:pPr marL="285750" indent="-285750">
              <a:spcAft>
                <a:spcPts val="1000"/>
              </a:spcAft>
              <a:buFont typeface="Arial" panose="020B0604020202020204" pitchFamily="34" charset="0"/>
              <a:buChar char="•"/>
            </a:pPr>
            <a:r>
              <a:rPr lang="ru-RU" dirty="0">
                <a:solidFill>
                  <a:srgbClr val="002060"/>
                </a:solidFill>
                <a:latin typeface="Arial" panose="020B0604020202020204" pitchFamily="34" charset="0"/>
                <a:cs typeface="Arial" panose="020B0604020202020204" pitchFamily="34" charset="0"/>
              </a:rPr>
              <a:t>Проведено </a:t>
            </a:r>
            <a:r>
              <a:rPr lang="ru-RU" dirty="0" err="1">
                <a:solidFill>
                  <a:srgbClr val="002060"/>
                </a:solidFill>
                <a:latin typeface="Arial" panose="020B0604020202020204" pitchFamily="34" charset="0"/>
                <a:cs typeface="Arial" panose="020B0604020202020204" pitchFamily="34" charset="0"/>
              </a:rPr>
              <a:t>анкетування</a:t>
            </a:r>
            <a:r>
              <a:rPr lang="ru-RU" dirty="0">
                <a:solidFill>
                  <a:srgbClr val="00206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86</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українських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біженців</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від</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війни</a:t>
            </a:r>
            <a:r>
              <a:rPr lang="ru-RU" dirty="0">
                <a:solidFill>
                  <a:srgbClr val="002060"/>
                </a:solidFill>
                <a:latin typeface="Arial" panose="020B0604020202020204" pitchFamily="34" charset="0"/>
                <a:cs typeface="Arial" panose="020B0604020202020204" pitchFamily="34" charset="0"/>
              </a:rPr>
              <a:t> у </a:t>
            </a:r>
            <a:r>
              <a:rPr lang="ru-RU" b="1" dirty="0">
                <a:solidFill>
                  <a:srgbClr val="FF0000"/>
                </a:solidFill>
                <a:latin typeface="Arial" panose="020B0604020202020204" pitchFamily="34" charset="0"/>
                <a:cs typeface="Arial" panose="020B0604020202020204" pitchFamily="34" charset="0"/>
              </a:rPr>
              <a:t>17</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країнах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світу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які</a:t>
            </a:r>
            <a:r>
              <a:rPr lang="ru-RU" dirty="0">
                <a:solidFill>
                  <a:srgbClr val="002060"/>
                </a:solidFill>
                <a:latin typeface="Arial" panose="020B0604020202020204" pitchFamily="34" charset="0"/>
                <a:cs typeface="Arial" panose="020B0604020202020204" pitchFamily="34" charset="0"/>
              </a:rPr>
              <a:t> за </a:t>
            </a:r>
            <a:r>
              <a:rPr lang="ru-RU" dirty="0" err="1">
                <a:solidFill>
                  <a:srgbClr val="002060"/>
                </a:solidFill>
                <a:latin typeface="Arial" panose="020B0604020202020204" pitchFamily="34" charset="0"/>
                <a:cs typeface="Arial" panose="020B0604020202020204" pitchFamily="34" charset="0"/>
              </a:rPr>
              <a:t>певних</a:t>
            </a:r>
            <a:r>
              <a:rPr lang="ru-RU" dirty="0">
                <a:solidFill>
                  <a:srgbClr val="002060"/>
                </a:solidFill>
                <a:latin typeface="Arial" panose="020B0604020202020204" pitchFamily="34" charset="0"/>
                <a:cs typeface="Arial" panose="020B0604020202020204" pitchFamily="34" charset="0"/>
              </a:rPr>
              <a:t> умов </a:t>
            </a:r>
            <a:r>
              <a:rPr lang="ru-RU" dirty="0" err="1">
                <a:solidFill>
                  <a:srgbClr val="002060"/>
                </a:solidFill>
                <a:latin typeface="Arial" panose="020B0604020202020204" pitchFamily="34" charset="0"/>
                <a:cs typeface="Arial" panose="020B0604020202020204" pitchFamily="34" charset="0"/>
              </a:rPr>
              <a:t>планують</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повертатися</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додому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Четверта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частина</a:t>
            </a:r>
            <a:r>
              <a:rPr lang="ru-RU" dirty="0">
                <a:solidFill>
                  <a:srgbClr val="002060"/>
                </a:solidFill>
                <a:latin typeface="Arial" panose="020B0604020202020204" pitchFamily="34" charset="0"/>
                <a:cs typeface="Arial" panose="020B0604020202020204" pitchFamily="34" charset="0"/>
              </a:rPr>
              <a:t> з них </a:t>
            </a:r>
            <a:r>
              <a:rPr lang="ru-RU" dirty="0" err="1">
                <a:solidFill>
                  <a:srgbClr val="002060"/>
                </a:solidFill>
                <a:latin typeface="Arial" panose="020B0604020202020204" pitchFamily="34" charset="0"/>
                <a:cs typeface="Arial" panose="020B0604020202020204" pitchFamily="34" charset="0"/>
              </a:rPr>
              <a:t>проанкетована</a:t>
            </a:r>
            <a:r>
              <a:rPr lang="ru-RU" dirty="0">
                <a:solidFill>
                  <a:srgbClr val="002060"/>
                </a:solidFill>
                <a:latin typeface="Arial" panose="020B0604020202020204" pitchFamily="34" charset="0"/>
                <a:cs typeface="Arial" panose="020B0604020202020204" pitchFamily="34" charset="0"/>
              </a:rPr>
              <a:t> в офлайн-</a:t>
            </a:r>
            <a:r>
              <a:rPr lang="ru-RU" dirty="0" err="1">
                <a:solidFill>
                  <a:srgbClr val="002060"/>
                </a:solidFill>
                <a:latin typeface="Arial" panose="020B0604020202020204" pitchFamily="34" charset="0"/>
                <a:cs typeface="Arial" panose="020B0604020202020204" pitchFamily="34" charset="0"/>
              </a:rPr>
              <a:t>форматі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Найбільше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проанкетовано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респондентів</a:t>
            </a:r>
            <a:r>
              <a:rPr lang="ru-RU" dirty="0">
                <a:solidFill>
                  <a:srgbClr val="002060"/>
                </a:solidFill>
                <a:latin typeface="Arial" panose="020B0604020202020204" pitchFamily="34" charset="0"/>
                <a:cs typeface="Arial" panose="020B0604020202020204" pitchFamily="34" charset="0"/>
              </a:rPr>
              <a:t> у таких </a:t>
            </a:r>
            <a:r>
              <a:rPr lang="ru-RU" dirty="0" err="1">
                <a:solidFill>
                  <a:srgbClr val="002060"/>
                </a:solidFill>
                <a:latin typeface="Arial" panose="020B0604020202020204" pitchFamily="34" charset="0"/>
                <a:cs typeface="Arial" panose="020B0604020202020204" pitchFamily="34" charset="0"/>
              </a:rPr>
              <a:t>країнах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перебування</a:t>
            </a:r>
            <a:r>
              <a:rPr lang="ru-RU" dirty="0">
                <a:solidFill>
                  <a:srgbClr val="002060"/>
                </a:solidFill>
                <a:latin typeface="Arial" panose="020B0604020202020204" pitchFamily="34" charset="0"/>
                <a:cs typeface="Arial" panose="020B0604020202020204" pitchFamily="34" charset="0"/>
              </a:rPr>
              <a:t> як: </a:t>
            </a:r>
            <a:r>
              <a:rPr lang="ru-RU" dirty="0" err="1">
                <a:solidFill>
                  <a:srgbClr val="002060"/>
                </a:solidFill>
                <a:latin typeface="Arial" panose="020B0604020202020204" pitchFamily="34" charset="0"/>
                <a:cs typeface="Arial" panose="020B0604020202020204" pitchFamily="34" charset="0"/>
              </a:rPr>
              <a:t>Німеччина</a:t>
            </a:r>
            <a:r>
              <a:rPr lang="ru-RU" dirty="0">
                <a:solidFill>
                  <a:srgbClr val="002060"/>
                </a:solidFill>
                <a:latin typeface="Arial" panose="020B0604020202020204" pitchFamily="34" charset="0"/>
                <a:cs typeface="Arial" panose="020B0604020202020204" pitchFamily="34" charset="0"/>
              </a:rPr>
              <a:t> (31,4%), </a:t>
            </a:r>
            <a:r>
              <a:rPr lang="ru-RU" dirty="0" err="1">
                <a:solidFill>
                  <a:srgbClr val="002060"/>
                </a:solidFill>
                <a:latin typeface="Arial" panose="020B0604020202020204" pitchFamily="34" charset="0"/>
                <a:cs typeface="Arial" panose="020B0604020202020204" pitchFamily="34" charset="0"/>
              </a:rPr>
              <a:t>Італія</a:t>
            </a:r>
            <a:r>
              <a:rPr lang="ru-RU" dirty="0">
                <a:solidFill>
                  <a:srgbClr val="002060"/>
                </a:solidFill>
                <a:latin typeface="Arial" panose="020B0604020202020204" pitchFamily="34" charset="0"/>
                <a:cs typeface="Arial" panose="020B0604020202020204" pitchFamily="34" charset="0"/>
              </a:rPr>
              <a:t> (22,1%) та </a:t>
            </a:r>
            <a:r>
              <a:rPr lang="ru-RU" dirty="0" err="1">
                <a:solidFill>
                  <a:srgbClr val="002060"/>
                </a:solidFill>
                <a:latin typeface="Arial" panose="020B0604020202020204" pitchFamily="34" charset="0"/>
                <a:cs typeface="Arial" panose="020B0604020202020204" pitchFamily="34" charset="0"/>
              </a:rPr>
              <a:t>Польща</a:t>
            </a:r>
            <a:r>
              <a:rPr lang="ru-RU" dirty="0">
                <a:solidFill>
                  <a:srgbClr val="002060"/>
                </a:solidFill>
                <a:latin typeface="Arial" panose="020B0604020202020204" pitchFamily="34" charset="0"/>
                <a:cs typeface="Arial" panose="020B0604020202020204" pitchFamily="34" charset="0"/>
              </a:rPr>
              <a:t> (17,4%). </a:t>
            </a:r>
            <a:r>
              <a:rPr lang="ru-RU" dirty="0" err="1">
                <a:solidFill>
                  <a:srgbClr val="002060"/>
                </a:solidFill>
                <a:latin typeface="Arial" panose="020B0604020202020204" pitchFamily="34" charset="0"/>
                <a:cs typeface="Arial" panose="020B0604020202020204" pitchFamily="34" charset="0"/>
              </a:rPr>
              <a:t>Здійснено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опитування</a:t>
            </a:r>
            <a:r>
              <a:rPr lang="ru-RU" dirty="0">
                <a:solidFill>
                  <a:srgbClr val="00206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84 </a:t>
            </a:r>
            <a:r>
              <a:rPr lang="ru-RU" dirty="0" err="1">
                <a:solidFill>
                  <a:srgbClr val="002060"/>
                </a:solidFill>
                <a:latin typeface="Arial" panose="020B0604020202020204" pitchFamily="34" charset="0"/>
                <a:cs typeface="Arial" panose="020B0604020202020204" pitchFamily="34" charset="0"/>
              </a:rPr>
              <a:t>українських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біженців</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від</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війни</a:t>
            </a:r>
            <a:r>
              <a:rPr lang="ru-RU" dirty="0">
                <a:solidFill>
                  <a:srgbClr val="002060"/>
                </a:solidFill>
                <a:latin typeface="Arial" panose="020B0604020202020204" pitchFamily="34" charset="0"/>
                <a:cs typeface="Arial" panose="020B0604020202020204" pitchFamily="34" charset="0"/>
              </a:rPr>
              <a:t> у </a:t>
            </a:r>
            <a:r>
              <a:rPr lang="ru-RU" b="1" dirty="0">
                <a:solidFill>
                  <a:srgbClr val="FF0000"/>
                </a:solidFill>
                <a:latin typeface="Arial" panose="020B0604020202020204" pitchFamily="34" charset="0"/>
                <a:cs typeface="Arial" panose="020B0604020202020204" pitchFamily="34" charset="0"/>
              </a:rPr>
              <a:t>13</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країнах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світу</a:t>
            </a:r>
            <a:r>
              <a:rPr lang="ru-RU" dirty="0">
                <a:solidFill>
                  <a:srgbClr val="002060"/>
                </a:solidFill>
                <a:latin typeface="Arial" panose="020B0604020202020204" pitchFamily="34" charset="0"/>
                <a:cs typeface="Arial" panose="020B0604020202020204" pitchFamily="34" charset="0"/>
              </a:rPr>
              <a:t>, з них 25 </a:t>
            </a:r>
            <a:r>
              <a:rPr lang="ru-RU" dirty="0" err="1">
                <a:solidFill>
                  <a:srgbClr val="002060"/>
                </a:solidFill>
                <a:latin typeface="Arial" panose="020B0604020202020204" pitchFamily="34" charset="0"/>
                <a:cs typeface="Arial" panose="020B0604020202020204" pitchFamily="34" charset="0"/>
              </a:rPr>
              <a:t>осіб</a:t>
            </a:r>
            <a:r>
              <a:rPr lang="ru-RU" dirty="0">
                <a:solidFill>
                  <a:srgbClr val="002060"/>
                </a:solidFill>
                <a:latin typeface="Arial" panose="020B0604020202020204" pitchFamily="34" charset="0"/>
                <a:cs typeface="Arial" panose="020B0604020202020204" pitchFamily="34" charset="0"/>
              </a:rPr>
              <a:t> (29,8%) – в офлайн-</a:t>
            </a:r>
            <a:r>
              <a:rPr lang="ru-RU" dirty="0" err="1">
                <a:solidFill>
                  <a:srgbClr val="002060"/>
                </a:solidFill>
                <a:latin typeface="Arial" panose="020B0604020202020204" pitchFamily="34" charset="0"/>
                <a:cs typeface="Arial" panose="020B0604020202020204" pitchFamily="34" charset="0"/>
              </a:rPr>
              <a:t>форматі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Опитані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сконцентровані</a:t>
            </a:r>
            <a:r>
              <a:rPr lang="ru-RU" dirty="0">
                <a:solidFill>
                  <a:srgbClr val="002060"/>
                </a:solidFill>
                <a:latin typeface="Arial" panose="020B0604020202020204" pitchFamily="34" charset="0"/>
                <a:cs typeface="Arial" panose="020B0604020202020204" pitchFamily="34" charset="0"/>
              </a:rPr>
              <a:t> в таких </a:t>
            </a:r>
            <a:r>
              <a:rPr lang="ru-RU" dirty="0" err="1">
                <a:solidFill>
                  <a:srgbClr val="002060"/>
                </a:solidFill>
                <a:latin typeface="Arial" panose="020B0604020202020204" pitchFamily="34" charset="0"/>
                <a:cs typeface="Arial" panose="020B0604020202020204" pitchFamily="34" charset="0"/>
              </a:rPr>
              <a:t>країнах</a:t>
            </a:r>
            <a:r>
              <a:rPr lang="ru-RU" dirty="0">
                <a:solidFill>
                  <a:srgbClr val="002060"/>
                </a:solidFill>
                <a:latin typeface="Arial" panose="020B0604020202020204" pitchFamily="34" charset="0"/>
                <a:cs typeface="Arial" panose="020B0604020202020204" pitchFamily="34" charset="0"/>
              </a:rPr>
              <a:t> як: </a:t>
            </a:r>
            <a:r>
              <a:rPr lang="ru-RU" dirty="0" err="1">
                <a:solidFill>
                  <a:srgbClr val="002060"/>
                </a:solidFill>
                <a:latin typeface="Arial" panose="020B0604020202020204" pitchFamily="34" charset="0"/>
                <a:cs typeface="Arial" panose="020B0604020202020204" pitchFamily="34" charset="0"/>
              </a:rPr>
              <a:t>Італія</a:t>
            </a:r>
            <a:r>
              <a:rPr lang="ru-RU" dirty="0">
                <a:solidFill>
                  <a:srgbClr val="002060"/>
                </a:solidFill>
                <a:latin typeface="Arial" panose="020B0604020202020204" pitchFamily="34" charset="0"/>
                <a:cs typeface="Arial" panose="020B0604020202020204" pitchFamily="34" charset="0"/>
              </a:rPr>
              <a:t> (35,7%),  </a:t>
            </a:r>
            <a:r>
              <a:rPr lang="ru-RU" dirty="0" err="1">
                <a:solidFill>
                  <a:srgbClr val="002060"/>
                </a:solidFill>
                <a:latin typeface="Arial" panose="020B0604020202020204" pitchFamily="34" charset="0"/>
                <a:cs typeface="Arial" panose="020B0604020202020204" pitchFamily="34" charset="0"/>
              </a:rPr>
              <a:t>Німеччина</a:t>
            </a:r>
            <a:r>
              <a:rPr lang="ru-RU" dirty="0">
                <a:solidFill>
                  <a:srgbClr val="002060"/>
                </a:solidFill>
                <a:latin typeface="Arial" panose="020B0604020202020204" pitchFamily="34" charset="0"/>
                <a:cs typeface="Arial" panose="020B0604020202020204" pitchFamily="34" charset="0"/>
              </a:rPr>
              <a:t> (16,7%) та Литва (15,5%). </a:t>
            </a:r>
          </a:p>
        </p:txBody>
      </p:sp>
      <p:sp>
        <p:nvSpPr>
          <p:cNvPr id="14" name="TextBox 13">
            <a:extLst>
              <a:ext uri="{FF2B5EF4-FFF2-40B4-BE49-F238E27FC236}">
                <a16:creationId xmlns:a16="http://schemas.microsoft.com/office/drawing/2014/main" id="{5179F997-9B13-4B7B-8D22-71628E0808BC}"/>
              </a:ext>
            </a:extLst>
          </p:cNvPr>
          <p:cNvSpPr txBox="1"/>
          <p:nvPr/>
        </p:nvSpPr>
        <p:spPr>
          <a:xfrm>
            <a:off x="9211413" y="3555307"/>
            <a:ext cx="2537727" cy="1015663"/>
          </a:xfrm>
          <a:prstGeom prst="rect">
            <a:avLst/>
          </a:prstGeom>
          <a:noFill/>
        </p:spPr>
        <p:txBody>
          <a:bodyPr wrap="square">
            <a:spAutoFit/>
          </a:bodyPr>
          <a:lstStyle/>
          <a:p>
            <a:pPr algn="ctr"/>
            <a:r>
              <a:rPr lang="uk-UA" sz="1400" b="1" dirty="0">
                <a:solidFill>
                  <a:srgbClr val="002060"/>
                </a:solidFill>
                <a:latin typeface="Arial" panose="020B0604020202020204" pitchFamily="34" charset="0"/>
                <a:cs typeface="Arial" panose="020B0604020202020204" pitchFamily="34" charset="0"/>
              </a:rPr>
              <a:t>Детальна інформація про Проєкт  </a:t>
            </a:r>
            <a:r>
              <a:rPr lang="en-US" sz="1400" b="1" dirty="0">
                <a:solidFill>
                  <a:srgbClr val="002060"/>
                </a:solidFill>
                <a:latin typeface="Arial" panose="020B0604020202020204" pitchFamily="34" charset="0"/>
                <a:cs typeface="Arial" panose="020B0604020202020204" pitchFamily="34" charset="0"/>
              </a:rPr>
              <a:t>SKILLS4JUSTICE </a:t>
            </a:r>
            <a:r>
              <a:rPr lang="uk-UA" sz="1400" b="1" dirty="0">
                <a:solidFill>
                  <a:srgbClr val="002060"/>
                </a:solidFill>
                <a:latin typeface="Arial" panose="020B0604020202020204" pitchFamily="34" charset="0"/>
                <a:cs typeface="Arial" panose="020B0604020202020204" pitchFamily="34" charset="0"/>
              </a:rPr>
              <a:t>за покликанням:</a:t>
            </a:r>
          </a:p>
          <a:p>
            <a:pPr algn="ctr"/>
            <a:r>
              <a:rPr lang="en-US" sz="1400" b="1" dirty="0">
                <a:latin typeface="Arial" panose="020B0604020202020204" pitchFamily="34" charset="0"/>
                <a:cs typeface="Arial" panose="020B0604020202020204" pitchFamily="34" charset="0"/>
                <a:hlinkClick r:id="rId2"/>
              </a:rPr>
              <a:t>https://skills4justice.eu/</a:t>
            </a:r>
            <a:r>
              <a:rPr lang="uk-UA" sz="1400" b="1"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   </a:t>
            </a:r>
          </a:p>
        </p:txBody>
      </p:sp>
      <p:pic>
        <p:nvPicPr>
          <p:cNvPr id="4" name="Рисунок 3" descr="Изображение выглядит как карта, текст, атлас, диаграмма&#10;&#10;Содержимое, созданное искусственным интеллектом, может быть неверным.">
            <a:extLst>
              <a:ext uri="{FF2B5EF4-FFF2-40B4-BE49-F238E27FC236}">
                <a16:creationId xmlns:a16="http://schemas.microsoft.com/office/drawing/2014/main" id="{1150ADC5-C6B7-F940-B3AB-EEF7E5EAA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277" y="335998"/>
            <a:ext cx="2708278" cy="2708278"/>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D8F983D2-26B1-4BBE-8A4D-C92B4B6FC57C}"/>
              </a:ext>
            </a:extLst>
          </p:cNvPr>
          <p:cNvPicPr>
            <a:picLocks noChangeAspect="1"/>
          </p:cNvPicPr>
          <p:nvPr/>
        </p:nvPicPr>
        <p:blipFill>
          <a:blip r:embed="rId4"/>
          <a:stretch>
            <a:fillRect/>
          </a:stretch>
        </p:blipFill>
        <p:spPr>
          <a:xfrm>
            <a:off x="9867651" y="4878802"/>
            <a:ext cx="1440000" cy="1440000"/>
          </a:xfrm>
          <a:prstGeom prst="rect">
            <a:avLst/>
          </a:prstGeom>
        </p:spPr>
      </p:pic>
      <p:pic>
        <p:nvPicPr>
          <p:cNvPr id="7" name="Рисунок 6">
            <a:extLst>
              <a:ext uri="{FF2B5EF4-FFF2-40B4-BE49-F238E27FC236}">
                <a16:creationId xmlns:a16="http://schemas.microsoft.com/office/drawing/2014/main" id="{0EAACD05-F146-4261-A366-6CB2AB67E696}"/>
              </a:ext>
            </a:extLst>
          </p:cNvPr>
          <p:cNvPicPr>
            <a:picLocks noChangeAspect="1"/>
          </p:cNvPicPr>
          <p:nvPr/>
        </p:nvPicPr>
        <p:blipFill>
          <a:blip r:embed="rId5"/>
          <a:stretch>
            <a:fillRect/>
          </a:stretch>
        </p:blipFill>
        <p:spPr>
          <a:xfrm>
            <a:off x="884349" y="6163913"/>
            <a:ext cx="6614733" cy="586791"/>
          </a:xfrm>
          <a:prstGeom prst="rect">
            <a:avLst/>
          </a:prstGeom>
        </p:spPr>
      </p:pic>
    </p:spTree>
    <p:extLst>
      <p:ext uri="{BB962C8B-B14F-4D97-AF65-F5344CB8AC3E}">
        <p14:creationId xmlns:p14="http://schemas.microsoft.com/office/powerpoint/2010/main" val="245293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08574" y="149629"/>
            <a:ext cx="7742324" cy="665018"/>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 Загальна інформація про </a:t>
            </a:r>
            <a:r>
              <a:rPr lang="uk-UA" sz="2400" b="1" dirty="0" err="1">
                <a:solidFill>
                  <a:srgbClr val="002060"/>
                </a:solidFill>
                <a:latin typeface="Arial" panose="020B0604020202020204" pitchFamily="34" charset="0"/>
                <a:cs typeface="Arial" panose="020B0604020202020204" pitchFamily="34" charset="0"/>
              </a:rPr>
              <a:t>Проєкт</a:t>
            </a:r>
            <a:r>
              <a:rPr lang="uk-UA" sz="2400" b="1" dirty="0">
                <a:solidFill>
                  <a:srgbClr val="002060"/>
                </a:solidFill>
                <a:latin typeface="Arial" panose="020B0604020202020204" pitchFamily="34" charset="0"/>
                <a:cs typeface="Arial" panose="020B0604020202020204" pitchFamily="34" charset="0"/>
              </a:rPr>
              <a:t> (продовження)</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7BFA4D6-1E27-419E-8328-AC068F7CDA39}"/>
              </a:ext>
            </a:extLst>
          </p:cNvPr>
          <p:cNvSpPr txBox="1"/>
          <p:nvPr/>
        </p:nvSpPr>
        <p:spPr>
          <a:xfrm>
            <a:off x="500734" y="746449"/>
            <a:ext cx="8158074" cy="5483552"/>
          </a:xfrm>
          <a:prstGeom prst="rect">
            <a:avLst/>
          </a:prstGeom>
          <a:noFill/>
        </p:spPr>
        <p:txBody>
          <a:bodyPr wrap="square">
            <a:spAutoFit/>
          </a:bodyPr>
          <a:lstStyle/>
          <a:p>
            <a:pPr marL="285750" indent="-285750">
              <a:spcAft>
                <a:spcPts val="1000"/>
              </a:spcAft>
              <a:buFont typeface="Arial" panose="020B0604020202020204" pitchFamily="34" charset="0"/>
              <a:buChar char="•"/>
            </a:pPr>
            <a:r>
              <a:rPr lang="ru-RU" dirty="0">
                <a:solidFill>
                  <a:srgbClr val="002060"/>
                </a:solidFill>
                <a:latin typeface="Arial" panose="020B0604020202020204" pitchFamily="34" charset="0"/>
                <a:cs typeface="Arial" panose="020B0604020202020204" pitchFamily="34" charset="0"/>
              </a:rPr>
              <a:t>Проведено </a:t>
            </a:r>
            <a:r>
              <a:rPr lang="ru-RU" dirty="0" err="1">
                <a:solidFill>
                  <a:srgbClr val="002060"/>
                </a:solidFill>
                <a:latin typeface="Arial" panose="020B0604020202020204" pitchFamily="34" charset="0"/>
                <a:cs typeface="Arial" panose="020B0604020202020204" pitchFamily="34" charset="0"/>
              </a:rPr>
              <a:t>анкетування</a:t>
            </a:r>
            <a:r>
              <a:rPr lang="ru-RU" dirty="0">
                <a:solidFill>
                  <a:srgbClr val="00206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388 ВПО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які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перемістилися</a:t>
            </a:r>
            <a:r>
              <a:rPr lang="ru-RU" dirty="0">
                <a:solidFill>
                  <a:srgbClr val="002060"/>
                </a:solidFill>
                <a:latin typeface="Arial" panose="020B0604020202020204" pitchFamily="34" charset="0"/>
                <a:cs typeface="Arial" panose="020B0604020202020204" pitchFamily="34" charset="0"/>
              </a:rPr>
              <a:t> до 18 </a:t>
            </a:r>
            <a:r>
              <a:rPr lang="ru-RU" dirty="0" err="1">
                <a:solidFill>
                  <a:srgbClr val="002060"/>
                </a:solidFill>
                <a:latin typeface="Arial" panose="020B0604020202020204" pitchFamily="34" charset="0"/>
                <a:cs typeface="Arial" panose="020B0604020202020204" pitchFamily="34" charset="0"/>
              </a:rPr>
              <a:t>відносно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безпечних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регіонів</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України</a:t>
            </a:r>
            <a:r>
              <a:rPr lang="ru-RU" dirty="0">
                <a:solidFill>
                  <a:srgbClr val="002060"/>
                </a:solidFill>
                <a:latin typeface="Arial" panose="020B0604020202020204" pitchFamily="34" charset="0"/>
                <a:cs typeface="Arial" panose="020B0604020202020204" pitchFamily="34" charset="0"/>
              </a:rPr>
              <a:t>, з них </a:t>
            </a:r>
            <a:r>
              <a:rPr lang="ru-RU" b="1" dirty="0">
                <a:solidFill>
                  <a:srgbClr val="FF0000"/>
                </a:solidFill>
                <a:latin typeface="Arial" panose="020B0604020202020204" pitchFamily="34" charset="0"/>
                <a:cs typeface="Arial" panose="020B0604020202020204" pitchFamily="34" charset="0"/>
              </a:rPr>
              <a:t>290 </a:t>
            </a:r>
            <a:r>
              <a:rPr lang="ru-RU" b="1" dirty="0" err="1">
                <a:solidFill>
                  <a:srgbClr val="FF0000"/>
                </a:solidFill>
                <a:latin typeface="Arial" panose="020B0604020202020204" pitchFamily="34" charset="0"/>
                <a:cs typeface="Arial" panose="020B0604020202020204" pitchFamily="34" charset="0"/>
              </a:rPr>
              <a:t>осіб</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або</a:t>
            </a:r>
            <a:r>
              <a:rPr lang="ru-RU" b="1" dirty="0">
                <a:solidFill>
                  <a:srgbClr val="FF0000"/>
                </a:solidFill>
                <a:latin typeface="Arial" panose="020B0604020202020204" pitchFamily="34" charset="0"/>
                <a:cs typeface="Arial" panose="020B0604020202020204" pitchFamily="34" charset="0"/>
              </a:rPr>
              <a:t> 74,7%, </a:t>
            </a:r>
            <a:r>
              <a:rPr lang="ru-RU" dirty="0" err="1">
                <a:solidFill>
                  <a:srgbClr val="002060"/>
                </a:solidFill>
                <a:latin typeface="Arial" panose="020B0604020202020204" pitchFamily="34" charset="0"/>
                <a:cs typeface="Arial" panose="020B0604020202020204" pitchFamily="34" charset="0"/>
              </a:rPr>
              <a:t>проанкетовано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наживо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Найбільше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проанкетованих</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респондентів</a:t>
            </a:r>
            <a:r>
              <a:rPr lang="ru-RU" dirty="0">
                <a:solidFill>
                  <a:srgbClr val="002060"/>
                </a:solidFill>
                <a:latin typeface="Arial" panose="020B0604020202020204" pitchFamily="34" charset="0"/>
                <a:cs typeface="Arial" panose="020B0604020202020204" pitchFamily="34" charset="0"/>
              </a:rPr>
              <a:t> представляли </a:t>
            </a:r>
            <a:r>
              <a:rPr lang="ru-RU" dirty="0" err="1">
                <a:solidFill>
                  <a:srgbClr val="002060"/>
                </a:solidFill>
                <a:latin typeface="Arial" panose="020B0604020202020204" pitchFamily="34" charset="0"/>
                <a:cs typeface="Arial" panose="020B0604020202020204" pitchFamily="34" charset="0"/>
              </a:rPr>
              <a:t>такі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регіони</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переміщення</a:t>
            </a:r>
            <a:r>
              <a:rPr lang="ru-RU" dirty="0">
                <a:solidFill>
                  <a:srgbClr val="002060"/>
                </a:solidFill>
                <a:latin typeface="Arial" panose="020B0604020202020204" pitchFamily="34" charset="0"/>
                <a:cs typeface="Arial" panose="020B0604020202020204" pitchFamily="34" charset="0"/>
              </a:rPr>
              <a:t>, як: </a:t>
            </a:r>
            <a:r>
              <a:rPr lang="ru-RU" dirty="0" err="1">
                <a:solidFill>
                  <a:srgbClr val="002060"/>
                </a:solidFill>
                <a:latin typeface="Arial" panose="020B0604020202020204" pitchFamily="34" charset="0"/>
                <a:cs typeface="Arial" panose="020B0604020202020204" pitchFamily="34" charset="0"/>
              </a:rPr>
              <a:t>Дніпропетровська</a:t>
            </a:r>
            <a:r>
              <a:rPr lang="ru-RU" dirty="0">
                <a:solidFill>
                  <a:srgbClr val="002060"/>
                </a:solidFill>
                <a:latin typeface="Arial" panose="020B0604020202020204" pitchFamily="34" charset="0"/>
                <a:cs typeface="Arial" panose="020B0604020202020204" pitchFamily="34" charset="0"/>
              </a:rPr>
              <a:t> (113 </a:t>
            </a:r>
            <a:r>
              <a:rPr lang="ru-RU" dirty="0" err="1">
                <a:solidFill>
                  <a:srgbClr val="002060"/>
                </a:solidFill>
                <a:latin typeface="Arial" panose="020B0604020202020204" pitchFamily="34" charset="0"/>
                <a:cs typeface="Arial" panose="020B0604020202020204" pitchFamily="34" charset="0"/>
              </a:rPr>
              <a:t>осіб</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або</a:t>
            </a:r>
            <a:r>
              <a:rPr lang="ru-RU" dirty="0">
                <a:solidFill>
                  <a:srgbClr val="002060"/>
                </a:solidFill>
                <a:latin typeface="Arial" panose="020B0604020202020204" pitchFamily="34" charset="0"/>
                <a:cs typeface="Arial" panose="020B0604020202020204" pitchFamily="34" charset="0"/>
              </a:rPr>
              <a:t> 29,1%); </a:t>
            </a:r>
            <a:r>
              <a:rPr lang="ru-RU" dirty="0" err="1">
                <a:solidFill>
                  <a:srgbClr val="002060"/>
                </a:solidFill>
                <a:latin typeface="Arial" panose="020B0604020202020204" pitchFamily="34" charset="0"/>
                <a:cs typeface="Arial" panose="020B0604020202020204" pitchFamily="34" charset="0"/>
              </a:rPr>
              <a:t>Чернівецька</a:t>
            </a:r>
            <a:r>
              <a:rPr lang="ru-RU" dirty="0">
                <a:solidFill>
                  <a:srgbClr val="002060"/>
                </a:solidFill>
                <a:latin typeface="Arial" panose="020B0604020202020204" pitchFamily="34" charset="0"/>
                <a:cs typeface="Arial" panose="020B0604020202020204" pitchFamily="34" charset="0"/>
              </a:rPr>
              <a:t> (58 </a:t>
            </a:r>
            <a:r>
              <a:rPr lang="ru-RU" dirty="0" err="1">
                <a:solidFill>
                  <a:srgbClr val="002060"/>
                </a:solidFill>
                <a:latin typeface="Arial" panose="020B0604020202020204" pitchFamily="34" charset="0"/>
                <a:cs typeface="Arial" panose="020B0604020202020204" pitchFamily="34" charset="0"/>
              </a:rPr>
              <a:t>осіб</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або</a:t>
            </a:r>
            <a:r>
              <a:rPr lang="ru-RU" dirty="0">
                <a:solidFill>
                  <a:srgbClr val="002060"/>
                </a:solidFill>
                <a:latin typeface="Arial" panose="020B0604020202020204" pitchFamily="34" charset="0"/>
                <a:cs typeface="Arial" panose="020B0604020202020204" pitchFamily="34" charset="0"/>
              </a:rPr>
              <a:t> 14,9%), </a:t>
            </a:r>
            <a:r>
              <a:rPr lang="ru-RU" dirty="0" err="1">
                <a:solidFill>
                  <a:srgbClr val="002060"/>
                </a:solidFill>
                <a:latin typeface="Arial" panose="020B0604020202020204" pitchFamily="34" charset="0"/>
                <a:cs typeface="Arial" panose="020B0604020202020204" pitchFamily="34" charset="0"/>
              </a:rPr>
              <a:t>Київська</a:t>
            </a:r>
            <a:r>
              <a:rPr lang="ru-RU" dirty="0">
                <a:solidFill>
                  <a:srgbClr val="002060"/>
                </a:solidFill>
                <a:latin typeface="Arial" panose="020B0604020202020204" pitchFamily="34" charset="0"/>
                <a:cs typeface="Arial" panose="020B0604020202020204" pitchFamily="34" charset="0"/>
              </a:rPr>
              <a:t> (50 </a:t>
            </a:r>
            <a:r>
              <a:rPr lang="ru-RU" dirty="0" err="1">
                <a:solidFill>
                  <a:srgbClr val="002060"/>
                </a:solidFill>
                <a:latin typeface="Arial" panose="020B0604020202020204" pitchFamily="34" charset="0"/>
                <a:cs typeface="Arial" panose="020B0604020202020204" pitchFamily="34" charset="0"/>
              </a:rPr>
              <a:t>осіб</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або</a:t>
            </a:r>
            <a:r>
              <a:rPr lang="ru-RU" dirty="0">
                <a:solidFill>
                  <a:srgbClr val="002060"/>
                </a:solidFill>
                <a:latin typeface="Arial" panose="020B0604020202020204" pitchFamily="34" charset="0"/>
                <a:cs typeface="Arial" panose="020B0604020202020204" pitchFamily="34" charset="0"/>
              </a:rPr>
              <a:t> 12,9%), </a:t>
            </a:r>
            <a:r>
              <a:rPr lang="ru-RU" dirty="0" err="1">
                <a:solidFill>
                  <a:srgbClr val="002060"/>
                </a:solidFill>
                <a:latin typeface="Arial" panose="020B0604020202020204" pitchFamily="34" charset="0"/>
                <a:cs typeface="Arial" panose="020B0604020202020204" pitchFamily="34" charset="0"/>
              </a:rPr>
              <a:t>Івано-Франківська</a:t>
            </a:r>
            <a:r>
              <a:rPr lang="ru-RU" dirty="0">
                <a:solidFill>
                  <a:srgbClr val="002060"/>
                </a:solidFill>
                <a:latin typeface="Arial" panose="020B0604020202020204" pitchFamily="34" charset="0"/>
                <a:cs typeface="Arial" panose="020B0604020202020204" pitchFamily="34" charset="0"/>
              </a:rPr>
              <a:t> та </a:t>
            </a:r>
            <a:r>
              <a:rPr lang="ru-RU" dirty="0" err="1">
                <a:solidFill>
                  <a:srgbClr val="002060"/>
                </a:solidFill>
                <a:latin typeface="Arial" panose="020B0604020202020204" pitchFamily="34" charset="0"/>
                <a:cs typeface="Arial" panose="020B0604020202020204" pitchFamily="34" charset="0"/>
              </a:rPr>
              <a:t>Запорізька</a:t>
            </a:r>
            <a:r>
              <a:rPr lang="ru-RU" dirty="0">
                <a:solidFill>
                  <a:srgbClr val="002060"/>
                </a:solidFill>
                <a:latin typeface="Arial" panose="020B0604020202020204" pitchFamily="34" charset="0"/>
                <a:cs typeface="Arial" panose="020B0604020202020204" pitchFamily="34" charset="0"/>
              </a:rPr>
              <a:t> (по 31 </a:t>
            </a:r>
            <a:r>
              <a:rPr lang="ru-RU" dirty="0" err="1">
                <a:solidFill>
                  <a:srgbClr val="002060"/>
                </a:solidFill>
                <a:latin typeface="Arial" panose="020B0604020202020204" pitchFamily="34" charset="0"/>
                <a:cs typeface="Arial" panose="020B0604020202020204" pitchFamily="34" charset="0"/>
              </a:rPr>
              <a:t>особі</a:t>
            </a:r>
            <a:r>
              <a:rPr lang="ru-RU" dirty="0">
                <a:solidFill>
                  <a:srgbClr val="002060"/>
                </a:solidFill>
                <a:latin typeface="Arial" panose="020B0604020202020204" pitchFamily="34" charset="0"/>
                <a:cs typeface="Arial" panose="020B0604020202020204" pitchFamily="34" charset="0"/>
              </a:rPr>
              <a:t> та по 8,0%) </a:t>
            </a:r>
            <a:r>
              <a:rPr lang="ru-RU" dirty="0" err="1">
                <a:solidFill>
                  <a:srgbClr val="002060"/>
                </a:solidFill>
                <a:latin typeface="Arial" panose="020B0604020202020204" pitchFamily="34" charset="0"/>
                <a:cs typeface="Arial" panose="020B0604020202020204" pitchFamily="34" charset="0"/>
              </a:rPr>
              <a:t>області</a:t>
            </a:r>
            <a:r>
              <a:rPr lang="ru-RU" dirty="0">
                <a:solidFill>
                  <a:srgbClr val="002060"/>
                </a:solidFill>
                <a:latin typeface="Arial" panose="020B0604020202020204" pitchFamily="34" charset="0"/>
                <a:cs typeface="Arial" panose="020B0604020202020204" pitchFamily="34" charset="0"/>
              </a:rPr>
              <a:t>, а </a:t>
            </a:r>
            <a:r>
              <a:rPr lang="ru-RU" dirty="0" err="1">
                <a:solidFill>
                  <a:srgbClr val="002060"/>
                </a:solidFill>
                <a:latin typeface="Arial" panose="020B0604020202020204" pitchFamily="34" charset="0"/>
                <a:cs typeface="Arial" panose="020B0604020202020204" pitchFamily="34" charset="0"/>
              </a:rPr>
              <a:t>також</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місто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Київ</a:t>
            </a:r>
            <a:r>
              <a:rPr lang="ru-RU" dirty="0">
                <a:solidFill>
                  <a:srgbClr val="002060"/>
                </a:solidFill>
                <a:latin typeface="Arial" panose="020B0604020202020204" pitchFamily="34" charset="0"/>
                <a:cs typeface="Arial" panose="020B0604020202020204" pitchFamily="34" charset="0"/>
              </a:rPr>
              <a:t> (52 особи, </a:t>
            </a:r>
            <a:r>
              <a:rPr lang="ru-RU" dirty="0" err="1">
                <a:solidFill>
                  <a:srgbClr val="002060"/>
                </a:solidFill>
                <a:latin typeface="Arial" panose="020B0604020202020204" pitchFamily="34" charset="0"/>
                <a:cs typeface="Arial" panose="020B0604020202020204" pitchFamily="34" charset="0"/>
              </a:rPr>
              <a:t>або</a:t>
            </a:r>
            <a:r>
              <a:rPr lang="ru-RU" dirty="0">
                <a:solidFill>
                  <a:srgbClr val="002060"/>
                </a:solidFill>
                <a:latin typeface="Arial" panose="020B0604020202020204" pitchFamily="34" charset="0"/>
                <a:cs typeface="Arial" panose="020B0604020202020204" pitchFamily="34" charset="0"/>
              </a:rPr>
              <a:t> 13,4%), на </a:t>
            </a:r>
            <a:r>
              <a:rPr lang="ru-RU" dirty="0" err="1">
                <a:solidFill>
                  <a:srgbClr val="002060"/>
                </a:solidFill>
                <a:latin typeface="Arial" panose="020B0604020202020204" pitchFamily="34" charset="0"/>
                <a:cs typeface="Arial" panose="020B0604020202020204" pitchFamily="34" charset="0"/>
              </a:rPr>
              <a:t>які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сумарно</a:t>
            </a:r>
            <a:r>
              <a:rPr lang="ru-RU" dirty="0">
                <a:solidFill>
                  <a:srgbClr val="002060"/>
                </a:solidFill>
                <a:latin typeface="Arial" panose="020B0604020202020204" pitchFamily="34" charset="0"/>
                <a:cs typeface="Arial" panose="020B0604020202020204" pitchFamily="34" charset="0"/>
              </a:rPr>
              <a:t> припадало 86,3% </a:t>
            </a:r>
            <a:r>
              <a:rPr lang="ru-RU" dirty="0" err="1">
                <a:solidFill>
                  <a:srgbClr val="002060"/>
                </a:solidFill>
                <a:latin typeface="Arial" panose="020B0604020202020204" pitchFamily="34" charset="0"/>
                <a:cs typeface="Arial" panose="020B0604020202020204" pitchFamily="34" charset="0"/>
              </a:rPr>
              <a:t>опитаних</a:t>
            </a:r>
            <a:r>
              <a:rPr lang="ru-RU" dirty="0">
                <a:solidFill>
                  <a:srgbClr val="002060"/>
                </a:solidFill>
                <a:latin typeface="Arial" panose="020B0604020202020204" pitchFamily="34" charset="0"/>
                <a:cs typeface="Arial" panose="020B0604020202020204" pitchFamily="34" charset="0"/>
              </a:rPr>
              <a:t> ВПО. </a:t>
            </a:r>
            <a:r>
              <a:rPr lang="ru-RU" dirty="0" err="1">
                <a:solidFill>
                  <a:srgbClr val="002060"/>
                </a:solidFill>
                <a:latin typeface="Arial" panose="020B0604020202020204" pitchFamily="34" charset="0"/>
                <a:cs typeface="Arial" panose="020B0604020202020204" pitchFamily="34" charset="0"/>
              </a:rPr>
              <a:t>Також</a:t>
            </a:r>
            <a:r>
              <a:rPr lang="ru-RU" dirty="0">
                <a:solidFill>
                  <a:srgbClr val="002060"/>
                </a:solidFill>
                <a:latin typeface="Arial" panose="020B0604020202020204" pitchFamily="34" charset="0"/>
                <a:cs typeface="Arial" panose="020B0604020202020204" pitchFamily="34" charset="0"/>
              </a:rPr>
              <a:t> проведено </a:t>
            </a:r>
            <a:r>
              <a:rPr lang="ru-RU" dirty="0" err="1">
                <a:solidFill>
                  <a:srgbClr val="002060"/>
                </a:solidFill>
                <a:latin typeface="Arial" panose="020B0604020202020204" pitchFamily="34" charset="0"/>
                <a:cs typeface="Arial" panose="020B0604020202020204" pitchFamily="34" charset="0"/>
              </a:rPr>
              <a:t>опитування</a:t>
            </a:r>
            <a:r>
              <a:rPr lang="ru-RU" dirty="0">
                <a:solidFill>
                  <a:srgbClr val="002060"/>
                </a:solidFill>
                <a:latin typeface="Arial" panose="020B0604020202020204" pitchFamily="34" charset="0"/>
                <a:cs typeface="Arial" panose="020B0604020202020204" pitchFamily="34" charset="0"/>
              </a:rPr>
              <a:t> </a:t>
            </a:r>
            <a:r>
              <a:rPr lang="ru-RU" b="1" dirty="0">
                <a:solidFill>
                  <a:srgbClr val="FF0000"/>
                </a:solidFill>
                <a:latin typeface="Arial" panose="020B0604020202020204" pitchFamily="34" charset="0"/>
                <a:cs typeface="Arial" panose="020B0604020202020204" pitchFamily="34" charset="0"/>
              </a:rPr>
              <a:t>116 ВПО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переміщених</a:t>
            </a:r>
            <a:r>
              <a:rPr lang="ru-RU" dirty="0">
                <a:solidFill>
                  <a:srgbClr val="002060"/>
                </a:solidFill>
                <a:latin typeface="Arial" panose="020B0604020202020204" pitchFamily="34" charset="0"/>
                <a:cs typeface="Arial" panose="020B0604020202020204" pitchFamily="34" charset="0"/>
              </a:rPr>
              <a:t> до 14 </a:t>
            </a:r>
            <a:r>
              <a:rPr lang="ru-RU" dirty="0" err="1">
                <a:solidFill>
                  <a:srgbClr val="002060"/>
                </a:solidFill>
                <a:latin typeface="Arial" panose="020B0604020202020204" pitchFamily="34" charset="0"/>
                <a:cs typeface="Arial" panose="020B0604020202020204" pitchFamily="34" charset="0"/>
              </a:rPr>
              <a:t>регіонів</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країни</a:t>
            </a:r>
            <a:r>
              <a:rPr lang="ru-RU" dirty="0">
                <a:solidFill>
                  <a:srgbClr val="002060"/>
                </a:solidFill>
                <a:latin typeface="Arial" panose="020B0604020202020204" pitchFamily="34" charset="0"/>
                <a:cs typeface="Arial" panose="020B0604020202020204" pitchFamily="34" charset="0"/>
              </a:rPr>
              <a:t>, з них </a:t>
            </a:r>
            <a:r>
              <a:rPr lang="ru-RU" b="1" dirty="0">
                <a:solidFill>
                  <a:srgbClr val="FF0000"/>
                </a:solidFill>
                <a:latin typeface="Arial" panose="020B0604020202020204" pitchFamily="34" charset="0"/>
                <a:cs typeface="Arial" panose="020B0604020202020204" pitchFamily="34" charset="0"/>
              </a:rPr>
              <a:t>81,9%</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учасників</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інтерв’ювання</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було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опитано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наживо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Найбільше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було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проінтерв’юйовано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респондентів</a:t>
            </a:r>
            <a:r>
              <a:rPr lang="ru-RU" dirty="0">
                <a:solidFill>
                  <a:srgbClr val="002060"/>
                </a:solidFill>
                <a:latin typeface="Arial" panose="020B0604020202020204" pitchFamily="34" charset="0"/>
                <a:cs typeface="Arial" panose="020B0604020202020204" pitchFamily="34" charset="0"/>
              </a:rPr>
              <a:t> у таких </a:t>
            </a:r>
            <a:r>
              <a:rPr lang="ru-RU" dirty="0" err="1">
                <a:solidFill>
                  <a:srgbClr val="002060"/>
                </a:solidFill>
                <a:latin typeface="Arial" panose="020B0604020202020204" pitchFamily="34" charset="0"/>
                <a:cs typeface="Arial" panose="020B0604020202020204" pitchFamily="34" charset="0"/>
              </a:rPr>
              <a:t>регіонах</a:t>
            </a:r>
            <a:r>
              <a:rPr lang="ru-RU" dirty="0">
                <a:solidFill>
                  <a:srgbClr val="002060"/>
                </a:solidFill>
                <a:latin typeface="Arial" panose="020B0604020202020204" pitchFamily="34" charset="0"/>
                <a:cs typeface="Arial" panose="020B0604020202020204" pitchFamily="34" charset="0"/>
              </a:rPr>
              <a:t> як: </a:t>
            </a:r>
            <a:r>
              <a:rPr lang="ru-RU" dirty="0" err="1">
                <a:solidFill>
                  <a:srgbClr val="002060"/>
                </a:solidFill>
                <a:latin typeface="Arial" panose="020B0604020202020204" pitchFamily="34" charset="0"/>
                <a:cs typeface="Arial" panose="020B0604020202020204" pitchFamily="34" charset="0"/>
              </a:rPr>
              <a:t>Дніпропетровська</a:t>
            </a:r>
            <a:r>
              <a:rPr lang="ru-RU" dirty="0">
                <a:solidFill>
                  <a:srgbClr val="002060"/>
                </a:solidFill>
                <a:latin typeface="Arial" panose="020B0604020202020204" pitchFamily="34" charset="0"/>
                <a:cs typeface="Arial" panose="020B0604020202020204" pitchFamily="34" charset="0"/>
              </a:rPr>
              <a:t> (34,4%) і </a:t>
            </a:r>
            <a:r>
              <a:rPr lang="ru-RU" dirty="0" err="1">
                <a:solidFill>
                  <a:srgbClr val="002060"/>
                </a:solidFill>
                <a:latin typeface="Arial" panose="020B0604020202020204" pitchFamily="34" charset="0"/>
                <a:cs typeface="Arial" panose="020B0604020202020204" pitchFamily="34" charset="0"/>
              </a:rPr>
              <a:t>Чернівецька</a:t>
            </a:r>
            <a:r>
              <a:rPr lang="ru-RU" dirty="0">
                <a:solidFill>
                  <a:srgbClr val="002060"/>
                </a:solidFill>
                <a:latin typeface="Arial" panose="020B0604020202020204" pitchFamily="34" charset="0"/>
                <a:cs typeface="Arial" panose="020B0604020202020204" pitchFamily="34" charset="0"/>
              </a:rPr>
              <a:t>  (21,6%) </a:t>
            </a:r>
            <a:r>
              <a:rPr lang="ru-RU" dirty="0" err="1">
                <a:solidFill>
                  <a:srgbClr val="002060"/>
                </a:solidFill>
                <a:latin typeface="Arial" panose="020B0604020202020204" pitchFamily="34" charset="0"/>
                <a:cs typeface="Arial" panose="020B0604020202020204" pitchFamily="34" charset="0"/>
              </a:rPr>
              <a:t>області</a:t>
            </a:r>
            <a:r>
              <a:rPr lang="ru-RU" dirty="0">
                <a:solidFill>
                  <a:srgbClr val="002060"/>
                </a:solidFill>
                <a:latin typeface="Arial" panose="020B0604020202020204" pitchFamily="34" charset="0"/>
                <a:cs typeface="Arial" panose="020B0604020202020204" pitchFamily="34" charset="0"/>
              </a:rPr>
              <a:t> та </a:t>
            </a:r>
            <a:r>
              <a:rPr lang="ru-RU" dirty="0" err="1">
                <a:solidFill>
                  <a:srgbClr val="002060"/>
                </a:solidFill>
                <a:latin typeface="Arial" panose="020B0604020202020204" pitchFamily="34" charset="0"/>
                <a:cs typeface="Arial" panose="020B0604020202020204" pitchFamily="34" charset="0"/>
              </a:rPr>
              <a:t>місто</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Київ</a:t>
            </a:r>
            <a:r>
              <a:rPr lang="ru-RU" dirty="0">
                <a:solidFill>
                  <a:srgbClr val="002060"/>
                </a:solidFill>
                <a:latin typeface="Arial" panose="020B0604020202020204" pitchFamily="34" charset="0"/>
                <a:cs typeface="Arial" panose="020B0604020202020204" pitchFamily="34" charset="0"/>
              </a:rPr>
              <a:t> (15,5%).</a:t>
            </a:r>
          </a:p>
          <a:p>
            <a:pPr marL="285750" indent="-285750">
              <a:spcAft>
                <a:spcPts val="1000"/>
              </a:spcAft>
              <a:buFont typeface="Arial" panose="020B0604020202020204" pitchFamily="34" charset="0"/>
              <a:buChar char="•"/>
            </a:pPr>
            <a:r>
              <a:rPr lang="ru-RU" dirty="0">
                <a:solidFill>
                  <a:srgbClr val="002060"/>
                </a:solidFill>
                <a:latin typeface="Arial" panose="020B0604020202020204" pitchFamily="34" charset="0"/>
                <a:cs typeface="Arial" panose="020B0604020202020204" pitchFamily="34" charset="0"/>
              </a:rPr>
              <a:t>В останній рік Проєкту перед нами, окрім подальшого поширення його результатів, стоїть завдання проаналізувати умови, які сприяють тому, що українські внутрішні інституції ефективно використовують позитивні наслідки міграції для розвитку професійних навичок зайнятих осіб (</a:t>
            </a:r>
            <a:r>
              <a:rPr lang="en" dirty="0">
                <a:solidFill>
                  <a:srgbClr val="002060"/>
                </a:solidFill>
                <a:latin typeface="Arial" panose="020B0604020202020204" pitchFamily="34" charset="0"/>
                <a:cs typeface="Arial" panose="020B0604020202020204" pitchFamily="34" charset="0"/>
              </a:rPr>
              <a:t>WP5), </a:t>
            </a:r>
            <a:r>
              <a:rPr lang="ru-RU" dirty="0">
                <a:solidFill>
                  <a:srgbClr val="002060"/>
                </a:solidFill>
                <a:latin typeface="Arial" panose="020B0604020202020204" pitchFamily="34" charset="0"/>
                <a:cs typeface="Arial" panose="020B0604020202020204" pitchFamily="34" charset="0"/>
              </a:rPr>
              <a:t>а також </a:t>
            </a:r>
            <a:r>
              <a:rPr lang="ru-RU" b="1" dirty="0">
                <a:solidFill>
                  <a:srgbClr val="FF0000"/>
                </a:solidFill>
                <a:latin typeface="Arial" panose="020B0604020202020204" pitchFamily="34" charset="0"/>
                <a:cs typeface="Arial" panose="020B0604020202020204" pitchFamily="34" charset="0"/>
              </a:rPr>
              <a:t>розробити набір інструментів </a:t>
            </a:r>
            <a:r>
              <a:rPr lang="ru-RU" dirty="0">
                <a:solidFill>
                  <a:srgbClr val="002060"/>
                </a:solidFill>
                <a:latin typeface="Arial" panose="020B0604020202020204" pitchFamily="34" charset="0"/>
                <a:cs typeface="Arial" panose="020B0604020202020204" pitchFamily="34" charset="0"/>
              </a:rPr>
              <a:t>партнерства для сталого та справедливого використання навичкового потенціалу міграції між усіма зацікавленими сторонами (</a:t>
            </a:r>
            <a:r>
              <a:rPr lang="en" dirty="0">
                <a:solidFill>
                  <a:srgbClr val="002060"/>
                </a:solidFill>
                <a:latin typeface="Arial" panose="020B0604020202020204" pitchFamily="34" charset="0"/>
                <a:cs typeface="Arial" panose="020B0604020202020204" pitchFamily="34" charset="0"/>
              </a:rPr>
              <a:t>WP6).</a:t>
            </a:r>
            <a:endParaRPr lang="uk-UA"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79F997-9B13-4B7B-8D22-71628E0808BC}"/>
              </a:ext>
            </a:extLst>
          </p:cNvPr>
          <p:cNvSpPr txBox="1"/>
          <p:nvPr/>
        </p:nvSpPr>
        <p:spPr>
          <a:xfrm>
            <a:off x="9211413" y="3555307"/>
            <a:ext cx="2537727" cy="1169551"/>
          </a:xfrm>
          <a:prstGeom prst="rect">
            <a:avLst/>
          </a:prstGeom>
          <a:noFill/>
        </p:spPr>
        <p:txBody>
          <a:bodyPr wrap="square">
            <a:spAutoFit/>
          </a:bodyPr>
          <a:lstStyle/>
          <a:p>
            <a:pPr algn="ctr"/>
            <a:r>
              <a:rPr lang="uk-UA" sz="1400" b="1" dirty="0">
                <a:solidFill>
                  <a:srgbClr val="002060"/>
                </a:solidFill>
                <a:latin typeface="Arial" panose="020B0604020202020204" pitchFamily="34" charset="0"/>
                <a:cs typeface="Arial" panose="020B0604020202020204" pitchFamily="34" charset="0"/>
              </a:rPr>
              <a:t>Детальна інформація про </a:t>
            </a:r>
            <a:r>
              <a:rPr lang="uk-UA" sz="1400" b="1" dirty="0" err="1">
                <a:solidFill>
                  <a:srgbClr val="002060"/>
                </a:solidFill>
                <a:latin typeface="Arial" panose="020B0604020202020204" pitchFamily="34" charset="0"/>
                <a:cs typeface="Arial" panose="020B0604020202020204" pitchFamily="34" charset="0"/>
              </a:rPr>
              <a:t>Проєкт</a:t>
            </a:r>
            <a:r>
              <a:rPr lang="uk-UA"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SKILLS4JUSTICE</a:t>
            </a:r>
            <a:r>
              <a:rPr lang="uk-UA" sz="1400" b="1" dirty="0">
                <a:solidFill>
                  <a:srgbClr val="002060"/>
                </a:solidFill>
                <a:latin typeface="Arial" panose="020B0604020202020204" pitchFamily="34" charset="0"/>
                <a:cs typeface="Arial" panose="020B0604020202020204" pitchFamily="34" charset="0"/>
              </a:rPr>
              <a:t> в Україні</a:t>
            </a:r>
            <a:r>
              <a:rPr lang="en-US" sz="1400" b="1" dirty="0">
                <a:solidFill>
                  <a:srgbClr val="002060"/>
                </a:solidFill>
                <a:latin typeface="Arial" panose="020B0604020202020204" pitchFamily="34" charset="0"/>
                <a:cs typeface="Arial" panose="020B0604020202020204" pitchFamily="34" charset="0"/>
              </a:rPr>
              <a:t> </a:t>
            </a:r>
            <a:r>
              <a:rPr lang="uk-UA" sz="1400" b="1" dirty="0">
                <a:solidFill>
                  <a:srgbClr val="002060"/>
                </a:solidFill>
                <a:latin typeface="Arial" panose="020B0604020202020204" pitchFamily="34" charset="0"/>
                <a:cs typeface="Arial" panose="020B0604020202020204" pitchFamily="34" charset="0"/>
              </a:rPr>
              <a:t>за покликанням:</a:t>
            </a:r>
          </a:p>
          <a:p>
            <a:pPr algn="ctr"/>
            <a:endParaRPr lang="uk-UA" sz="1400" b="1" dirty="0">
              <a:solidFill>
                <a:srgbClr val="002060"/>
              </a:solidFill>
              <a:latin typeface="Arial" panose="020B0604020202020204" pitchFamily="34" charset="0"/>
              <a:cs typeface="Arial" panose="020B0604020202020204" pitchFamily="34" charset="0"/>
            </a:endParaRPr>
          </a:p>
          <a:p>
            <a:pPr algn="ctr"/>
            <a:r>
              <a:rPr lang="en-US" sz="1400" b="1" dirty="0">
                <a:solidFill>
                  <a:srgbClr val="002060"/>
                </a:solidFill>
                <a:latin typeface="Arial" panose="020B0604020202020204" pitchFamily="34" charset="0"/>
                <a:cs typeface="Arial" panose="020B0604020202020204" pitchFamily="34" charset="0"/>
                <a:hlinkClick r:id="rId2"/>
              </a:rPr>
              <a:t>https://horizon.iea.gov.ua/</a:t>
            </a:r>
            <a:r>
              <a:rPr lang="uk-UA" sz="1400" b="1" dirty="0">
                <a:solidFill>
                  <a:srgbClr val="002060"/>
                </a:solidFill>
                <a:latin typeface="Arial" panose="020B0604020202020204" pitchFamily="34" charset="0"/>
                <a:cs typeface="Arial" panose="020B0604020202020204" pitchFamily="34" charset="0"/>
              </a:rPr>
              <a:t> </a:t>
            </a:r>
          </a:p>
        </p:txBody>
      </p:sp>
      <p:pic>
        <p:nvPicPr>
          <p:cNvPr id="4" name="Рисунок 3" descr="Изображение выглядит как карта, текст, атлас, диаграмма&#10;&#10;Содержимое, созданное искусственным интеллектом, может быть неверным.">
            <a:extLst>
              <a:ext uri="{FF2B5EF4-FFF2-40B4-BE49-F238E27FC236}">
                <a16:creationId xmlns:a16="http://schemas.microsoft.com/office/drawing/2014/main" id="{1150ADC5-C6B7-F940-B3AB-EEF7E5EAA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277" y="335998"/>
            <a:ext cx="2708278" cy="2708278"/>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0EAACD05-F146-4261-A366-6CB2AB67E696}"/>
              </a:ext>
            </a:extLst>
          </p:cNvPr>
          <p:cNvPicPr>
            <a:picLocks noChangeAspect="1"/>
          </p:cNvPicPr>
          <p:nvPr/>
        </p:nvPicPr>
        <p:blipFill>
          <a:blip r:embed="rId4"/>
          <a:stretch>
            <a:fillRect/>
          </a:stretch>
        </p:blipFill>
        <p:spPr>
          <a:xfrm>
            <a:off x="884349" y="6163913"/>
            <a:ext cx="6614733" cy="586791"/>
          </a:xfrm>
          <a:prstGeom prst="rect">
            <a:avLst/>
          </a:prstGeom>
        </p:spPr>
      </p:pic>
    </p:spTree>
    <p:extLst>
      <p:ext uri="{BB962C8B-B14F-4D97-AF65-F5344CB8AC3E}">
        <p14:creationId xmlns:p14="http://schemas.microsoft.com/office/powerpoint/2010/main" val="6309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474879"/>
            <a:ext cx="6894576" cy="824593"/>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633922" cy="4954718"/>
          </a:xfrm>
        </p:spPr>
        <p:txBody>
          <a:bodyPr>
            <a:normAutofit/>
          </a:bodyPr>
          <a:lstStyle/>
          <a:p>
            <a:pPr marL="0" indent="0">
              <a:lnSpc>
                <a:spcPct val="100000"/>
              </a:lnSpc>
              <a:spcBef>
                <a:spcPts val="400"/>
              </a:spcBef>
              <a:buNone/>
            </a:pPr>
            <a:r>
              <a:rPr lang="ru-RU" sz="1400" dirty="0">
                <a:solidFill>
                  <a:srgbClr val="002060"/>
                </a:solidFill>
                <a:latin typeface="Arial" panose="020B0604020202020204" pitchFamily="34" charset="0"/>
                <a:cs typeface="Arial" panose="020B0604020202020204" pitchFamily="34" charset="0"/>
              </a:rPr>
              <a:t>1</a:t>
            </a:r>
            <a:r>
              <a:rPr lang="ru-RU" sz="1600" dirty="0">
                <a:solidFill>
                  <a:srgbClr val="002060"/>
                </a:solidFill>
                <a:latin typeface="Arial" panose="020B0604020202020204" pitchFamily="34" charset="0"/>
                <a:cs typeface="Arial" panose="020B0604020202020204" pitchFamily="34" charset="0"/>
              </a:rPr>
              <a:t>. За прогнозами та </a:t>
            </a:r>
            <a:r>
              <a:rPr lang="ru-RU" sz="1600" dirty="0" err="1">
                <a:solidFill>
                  <a:srgbClr val="002060"/>
                </a:solidFill>
                <a:latin typeface="Arial" panose="020B0604020202020204" pitchFamily="34" charset="0"/>
                <a:cs typeface="Arial" panose="020B0604020202020204" pitchFamily="34" charset="0"/>
              </a:rPr>
              <a:t>оцінками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аналітиків</a:t>
            </a:r>
            <a:r>
              <a:rPr lang="ru-RU" sz="1600" dirty="0">
                <a:solidFill>
                  <a:srgbClr val="002060"/>
                </a:solidFill>
                <a:latin typeface="Arial" panose="020B0604020202020204" pitchFamily="34" charset="0"/>
                <a:cs typeface="Arial" panose="020B0604020202020204" pitchFamily="34" charset="0"/>
              </a:rPr>
              <a:t>, заходами </a:t>
            </a:r>
            <a:r>
              <a:rPr lang="ru-RU" sz="1600" dirty="0" err="1">
                <a:solidFill>
                  <a:srgbClr val="002060"/>
                </a:solidFill>
                <a:latin typeface="Arial" panose="020B0604020202020204" pitchFamily="34" charset="0"/>
                <a:cs typeface="Arial" panose="020B0604020202020204" pitchFamily="34" charset="0"/>
              </a:rPr>
              <a:t>стратегій</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планів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національного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рівня</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повоєнний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Україні</a:t>
            </a:r>
            <a:r>
              <a:rPr lang="ru-RU" sz="1600" dirty="0">
                <a:solidFill>
                  <a:srgbClr val="002060"/>
                </a:solidFill>
                <a:latin typeface="Arial" panose="020B0604020202020204" pitchFamily="34" charset="0"/>
                <a:cs typeface="Arial" panose="020B0604020202020204" pitchFamily="34" charset="0"/>
              </a:rPr>
              <a:t> для </a:t>
            </a:r>
            <a:r>
              <a:rPr lang="ru-RU" sz="1600" dirty="0" err="1">
                <a:solidFill>
                  <a:srgbClr val="002060"/>
                </a:solidFill>
                <a:latin typeface="Arial" panose="020B0604020202020204" pitchFamily="34" charset="0"/>
                <a:cs typeface="Arial" panose="020B0604020202020204" pitchFamily="34" charset="0"/>
              </a:rPr>
              <a:t>відновлення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економіки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необхідно</a:t>
            </a:r>
            <a:r>
              <a:rPr lang="ru-RU" sz="1600" dirty="0">
                <a:solidFill>
                  <a:srgbClr val="002060"/>
                </a:solidFill>
                <a:latin typeface="Arial" panose="020B0604020202020204" pitchFamily="34" charset="0"/>
                <a:cs typeface="Arial" panose="020B0604020202020204" pitchFamily="34" charset="0"/>
              </a:rPr>
              <a:t> буде «</a:t>
            </a:r>
            <a:r>
              <a:rPr lang="ru-RU" sz="1600" dirty="0" err="1">
                <a:solidFill>
                  <a:srgbClr val="002060"/>
                </a:solidFill>
                <a:latin typeface="Arial" panose="020B0604020202020204" pitchFamily="34" charset="0"/>
                <a:cs typeface="Arial" panose="020B0604020202020204" pitchFamily="34" charset="0"/>
              </a:rPr>
              <a:t>повернути</a:t>
            </a:r>
            <a:r>
              <a:rPr lang="ru-RU" sz="1600" dirty="0">
                <a:solidFill>
                  <a:srgbClr val="002060"/>
                </a:solidFill>
                <a:latin typeface="Arial" panose="020B0604020202020204" pitchFamily="34" charset="0"/>
                <a:cs typeface="Arial" panose="020B0604020202020204" pitchFamily="34" charset="0"/>
              </a:rPr>
              <a:t>» не </a:t>
            </a:r>
            <a:r>
              <a:rPr lang="ru-RU" sz="1600" dirty="0" err="1">
                <a:solidFill>
                  <a:srgbClr val="002060"/>
                </a:solidFill>
                <a:latin typeface="Arial" panose="020B0604020202020204" pitchFamily="34" charset="0"/>
                <a:cs typeface="Arial" panose="020B0604020202020204" pitchFamily="34" charset="0"/>
              </a:rPr>
              <a:t>менш</a:t>
            </a:r>
            <a:r>
              <a:rPr lang="ru-RU" sz="1600" dirty="0">
                <a:solidFill>
                  <a:srgbClr val="002060"/>
                </a:solidFill>
                <a:latin typeface="Arial" panose="020B0604020202020204" pitchFamily="34" charset="0"/>
                <a:cs typeface="Arial" panose="020B0604020202020204" pitchFamily="34" charset="0"/>
              </a:rPr>
              <a:t> як 3 млн </a:t>
            </a:r>
            <a:r>
              <a:rPr lang="ru-RU" sz="1600" dirty="0" err="1">
                <a:solidFill>
                  <a:srgbClr val="002060"/>
                </a:solidFill>
                <a:latin typeface="Arial" panose="020B0604020202020204" pitchFamily="34" charset="0"/>
                <a:cs typeface="Arial" panose="020B0604020202020204" pitchFamily="34" charset="0"/>
              </a:rPr>
              <a:t>біженців</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мігрантів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працездатного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віку</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є </a:t>
            </a:r>
            <a:r>
              <a:rPr lang="ru-RU" sz="1600" dirty="0" err="1">
                <a:solidFill>
                  <a:srgbClr val="002060"/>
                </a:solidFill>
                <a:latin typeface="Arial" panose="020B0604020202020204" pitchFamily="34" charset="0"/>
                <a:cs typeface="Arial" panose="020B0604020202020204" pitchFamily="34" charset="0"/>
              </a:rPr>
              <a:t>малоймовірним</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залучити</a:t>
            </a:r>
            <a:r>
              <a:rPr lang="ru-RU" sz="1600" dirty="0">
                <a:solidFill>
                  <a:srgbClr val="002060"/>
                </a:solidFill>
                <a:latin typeface="Arial" panose="020B0604020202020204" pitchFamily="34" charset="0"/>
                <a:cs typeface="Arial" panose="020B0604020202020204" pitchFamily="34" charset="0"/>
              </a:rPr>
              <a:t> до 3 млн </a:t>
            </a:r>
            <a:r>
              <a:rPr lang="ru-RU" sz="1600" dirty="0" err="1">
                <a:solidFill>
                  <a:srgbClr val="002060"/>
                </a:solidFill>
                <a:latin typeface="Arial" panose="020B0604020202020204" pitchFamily="34" charset="0"/>
                <a:cs typeface="Arial" panose="020B0604020202020204" pitchFamily="34" charset="0"/>
              </a:rPr>
              <a:t>трудових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мігрантів</a:t>
            </a:r>
            <a:r>
              <a:rPr lang="ru-RU" sz="1600" dirty="0">
                <a:solidFill>
                  <a:srgbClr val="002060"/>
                </a:solidFill>
                <a:latin typeface="Arial" panose="020B0604020202020204" pitchFamily="34" charset="0"/>
                <a:cs typeface="Arial" panose="020B0604020202020204" pitchFamily="34" charset="0"/>
              </a:rPr>
              <a:t> з </a:t>
            </a:r>
            <a:r>
              <a:rPr lang="ru-RU" sz="1600" dirty="0" err="1">
                <a:solidFill>
                  <a:srgbClr val="002060"/>
                </a:solidFill>
                <a:latin typeface="Arial" panose="020B0604020202020204" pitchFamily="34" charset="0"/>
                <a:cs typeface="Arial" panose="020B0604020202020204" pitchFamily="34" charset="0"/>
              </a:rPr>
              <a:t>інших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країн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є </a:t>
            </a:r>
            <a:r>
              <a:rPr lang="ru-RU" sz="1600" dirty="0" err="1">
                <a:solidFill>
                  <a:srgbClr val="002060"/>
                </a:solidFill>
                <a:latin typeface="Arial" panose="020B0604020202020204" pitchFamily="34" charset="0"/>
                <a:cs typeface="Arial" panose="020B0604020202020204" pitchFamily="34" charset="0"/>
              </a:rPr>
              <a:t>досить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проблемним</a:t>
            </a:r>
            <a:r>
              <a:rPr lang="ru-RU" sz="1600" dirty="0">
                <a:solidFill>
                  <a:srgbClr val="002060"/>
                </a:solidFill>
                <a:latin typeface="Arial" panose="020B0604020202020204" pitchFamily="34" charset="0"/>
                <a:cs typeface="Arial" panose="020B0604020202020204" pitchFamily="34" charset="0"/>
              </a:rPr>
              <a:t> з </a:t>
            </a:r>
            <a:r>
              <a:rPr lang="ru-RU" sz="1600" dirty="0" err="1">
                <a:solidFill>
                  <a:srgbClr val="002060"/>
                </a:solidFill>
                <a:latin typeface="Arial" panose="020B0604020202020204" pitchFamily="34" charset="0"/>
                <a:cs typeface="Arial" panose="020B0604020202020204" pitchFamily="34" charset="0"/>
              </a:rPr>
              <a:t>огляду</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гіркий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досвід</a:t>
            </a:r>
            <a:r>
              <a:rPr lang="ru-RU" sz="1600" dirty="0">
                <a:solidFill>
                  <a:srgbClr val="002060"/>
                </a:solidFill>
                <a:latin typeface="Arial" panose="020B0604020202020204" pitchFamily="34" charset="0"/>
                <a:cs typeface="Arial" panose="020B0604020202020204" pitchFamily="34" charset="0"/>
              </a:rPr>
              <a:t> ЄС. </a:t>
            </a:r>
            <a:r>
              <a:rPr lang="ru-RU" sz="1600" b="1" dirty="0">
                <a:solidFill>
                  <a:srgbClr val="FF0000"/>
                </a:solidFill>
                <a:latin typeface="Arial" panose="020B0604020202020204" pitchFamily="34" charset="0"/>
                <a:cs typeface="Arial" panose="020B0604020202020204" pitchFamily="34" charset="0"/>
              </a:rPr>
              <a:t>Є й </a:t>
            </a:r>
            <a:r>
              <a:rPr lang="ru-RU" sz="1600" b="1" dirty="0" err="1">
                <a:solidFill>
                  <a:srgbClr val="FF0000"/>
                </a:solidFill>
                <a:latin typeface="Arial" panose="020B0604020202020204" pitchFamily="34" charset="0"/>
                <a:cs typeface="Arial" panose="020B0604020202020204" pitchFamily="34" charset="0"/>
              </a:rPr>
              <a:t>інші</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підходи</a:t>
            </a:r>
            <a:r>
              <a:rPr lang="ru-RU" sz="1600" b="1" dirty="0">
                <a:solidFill>
                  <a:srgbClr val="FF0000"/>
                </a:solidFill>
                <a:latin typeface="Arial" panose="020B0604020202020204" pitchFamily="34" charset="0"/>
                <a:cs typeface="Arial" panose="020B0604020202020204" pitchFamily="34" charset="0"/>
              </a:rPr>
              <a:t> та </a:t>
            </a:r>
            <a:r>
              <a:rPr lang="ru-RU" sz="1600" b="1" dirty="0" err="1">
                <a:solidFill>
                  <a:srgbClr val="FF0000"/>
                </a:solidFill>
                <a:latin typeface="Arial" panose="020B0604020202020204" pitchFamily="34" charset="0"/>
                <a:cs typeface="Arial" panose="020B0604020202020204" pitchFamily="34" charset="0"/>
              </a:rPr>
              <a:t>розрахунки</a:t>
            </a:r>
            <a:r>
              <a:rPr lang="ru-RU" sz="1600" b="1" dirty="0">
                <a:solidFill>
                  <a:srgbClr val="FF000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2.  </a:t>
            </a:r>
            <a:r>
              <a:rPr lang="ru-RU" sz="1600" dirty="0" err="1">
                <a:solidFill>
                  <a:srgbClr val="002060"/>
                </a:solidFill>
                <a:latin typeface="Arial" panose="020B0604020202020204" pitchFamily="34" charset="0"/>
                <a:cs typeface="Arial" panose="020B0604020202020204" pitchFamily="34" charset="0"/>
              </a:rPr>
              <a:t>Найбільш</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випитаними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кваліфікаціями</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повоєнної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відбудови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визначено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належать до таких </a:t>
            </a:r>
            <a:r>
              <a:rPr lang="ru-RU" sz="1600" dirty="0" err="1">
                <a:solidFill>
                  <a:srgbClr val="002060"/>
                </a:solidFill>
                <a:latin typeface="Arial" panose="020B0604020202020204" pitchFamily="34" charset="0"/>
                <a:cs typeface="Arial" panose="020B0604020202020204" pitchFamily="34" charset="0"/>
              </a:rPr>
              <a:t>видів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економічної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діяльності</a:t>
            </a:r>
            <a:r>
              <a:rPr lang="ru-RU" sz="1600" dirty="0">
                <a:solidFill>
                  <a:srgbClr val="002060"/>
                </a:solidFill>
                <a:latin typeface="Arial" panose="020B0604020202020204" pitchFamily="34" charset="0"/>
                <a:cs typeface="Arial" panose="020B0604020202020204" pitchFamily="34" charset="0"/>
              </a:rPr>
              <a:t>, як </a:t>
            </a:r>
            <a:r>
              <a:rPr lang="ru-RU" sz="1600" b="1" dirty="0" err="1">
                <a:solidFill>
                  <a:srgbClr val="FF0000"/>
                </a:solidFill>
                <a:latin typeface="Arial" panose="020B0604020202020204" pitchFamily="34" charset="0"/>
                <a:cs typeface="Arial" panose="020B0604020202020204" pitchFamily="34" charset="0"/>
              </a:rPr>
              <a:t>будівництво</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усі</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види</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реабілітації</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населення</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реабілітація</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довкілля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енергозберігаючі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енерговідновлювальні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виробництва</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оборонний</a:t>
            </a:r>
            <a:r>
              <a:rPr lang="ru-RU" sz="1600" dirty="0">
                <a:solidFill>
                  <a:srgbClr val="002060"/>
                </a:solidFill>
                <a:latin typeface="Arial" panose="020B0604020202020204" pitchFamily="34" charset="0"/>
                <a:cs typeface="Arial" panose="020B0604020202020204" pitchFamily="34" charset="0"/>
              </a:rPr>
              <a:t> комплекс.</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3. </a:t>
            </a:r>
            <a:r>
              <a:rPr lang="ru-RU" sz="1600" dirty="0" err="1">
                <a:solidFill>
                  <a:srgbClr val="002060"/>
                </a:solidFill>
                <a:latin typeface="Arial" panose="020B0604020202020204" pitchFamily="34" charset="0"/>
                <a:cs typeface="Arial" panose="020B0604020202020204" pitchFamily="34" charset="0"/>
              </a:rPr>
              <a:t>Масштабний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біженців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формування</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повному</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обсязі</a:t>
            </a:r>
            <a:r>
              <a:rPr lang="ru-RU" sz="1600" dirty="0">
                <a:solidFill>
                  <a:srgbClr val="002060"/>
                </a:solidFill>
                <a:latin typeface="Arial" panose="020B0604020202020204" pitchFamily="34" charset="0"/>
                <a:cs typeface="Arial" panose="020B0604020202020204" pitchFamily="34" charset="0"/>
              </a:rPr>
              <a:t> ЗСУ та оборонного комплексу </a:t>
            </a:r>
            <a:r>
              <a:rPr lang="ru-RU" sz="1600" dirty="0" err="1">
                <a:solidFill>
                  <a:srgbClr val="002060"/>
                </a:solidFill>
                <a:latin typeface="Arial" panose="020B0604020202020204" pitchFamily="34" charset="0"/>
                <a:cs typeface="Arial" panose="020B0604020202020204" pitchFamily="34" charset="0"/>
              </a:rPr>
              <a:t>країни</a:t>
            </a:r>
            <a:r>
              <a:rPr lang="ru-RU" sz="1600" dirty="0">
                <a:solidFill>
                  <a:srgbClr val="002060"/>
                </a:solidFill>
                <a:latin typeface="Arial" panose="020B0604020202020204" pitchFamily="34" charset="0"/>
                <a:cs typeface="Arial" panose="020B0604020202020204" pitchFamily="34" charset="0"/>
              </a:rPr>
              <a:t> дозволили </a:t>
            </a:r>
            <a:r>
              <a:rPr lang="ru-RU" sz="1600" dirty="0" err="1">
                <a:solidFill>
                  <a:srgbClr val="002060"/>
                </a:solidFill>
                <a:latin typeface="Arial" panose="020B0604020202020204" pitchFamily="34" charset="0"/>
                <a:cs typeface="Arial" panose="020B0604020202020204" pitchFamily="34" charset="0"/>
              </a:rPr>
              <a:t>після</a:t>
            </a:r>
            <a:r>
              <a:rPr lang="ru-RU" sz="1600" dirty="0">
                <a:solidFill>
                  <a:srgbClr val="002060"/>
                </a:solidFill>
                <a:latin typeface="Arial" panose="020B0604020202020204" pitchFamily="34" charset="0"/>
                <a:cs typeface="Arial" panose="020B0604020202020204" pitchFamily="34" charset="0"/>
              </a:rPr>
              <a:t> 2022 року </a:t>
            </a:r>
            <a:r>
              <a:rPr lang="ru-RU" sz="1600" b="1" dirty="0" err="1">
                <a:solidFill>
                  <a:srgbClr val="FF0000"/>
                </a:solidFill>
                <a:latin typeface="Arial" panose="020B0604020202020204" pitchFamily="34" charset="0"/>
                <a:cs typeface="Arial" panose="020B0604020202020204" pitchFamily="34" charset="0"/>
              </a:rPr>
              <a:t>більш</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ніж</a:t>
            </a:r>
            <a:r>
              <a:rPr lang="ru-RU" sz="1600" b="1" dirty="0">
                <a:solidFill>
                  <a:srgbClr val="FF0000"/>
                </a:solidFill>
                <a:latin typeface="Arial" panose="020B0604020202020204" pitchFamily="34" charset="0"/>
                <a:cs typeface="Arial" panose="020B0604020202020204" pitchFamily="34" charset="0"/>
              </a:rPr>
              <a:t> у два рази </a:t>
            </a:r>
            <a:r>
              <a:rPr lang="ru-RU" sz="1600" b="1" dirty="0" err="1">
                <a:solidFill>
                  <a:srgbClr val="FF0000"/>
                </a:solidFill>
                <a:latin typeface="Arial" panose="020B0604020202020204" pitchFamily="34" charset="0"/>
                <a:cs typeface="Arial" panose="020B0604020202020204" pitchFamily="34" charset="0"/>
              </a:rPr>
              <a:t>знизити</a:t>
            </a:r>
            <a:r>
              <a:rPr lang="ru-RU" sz="1600" b="1" dirty="0">
                <a:solidFill>
                  <a:srgbClr val="FF000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напругу</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національному</a:t>
            </a:r>
            <a:r>
              <a:rPr lang="ru-RU" sz="1600" dirty="0">
                <a:solidFill>
                  <a:srgbClr val="002060"/>
                </a:solidFill>
                <a:latin typeface="Arial" panose="020B0604020202020204" pitchFamily="34" charset="0"/>
                <a:cs typeface="Arial" panose="020B0604020202020204" pitchFamily="34" charset="0"/>
              </a:rPr>
              <a:t> ринку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4. Влада та </a:t>
            </a:r>
            <a:r>
              <a:rPr lang="ru-RU" sz="1600" dirty="0" err="1">
                <a:solidFill>
                  <a:srgbClr val="002060"/>
                </a:solidFill>
                <a:latin typeface="Arial" panose="020B0604020202020204" pitchFamily="34" charset="0"/>
                <a:cs typeface="Arial" panose="020B0604020202020204" pitchFamily="34" charset="0"/>
              </a:rPr>
              <a:t>стейкголдери</a:t>
            </a:r>
            <a:r>
              <a:rPr lang="ru-RU" sz="1600" dirty="0">
                <a:solidFill>
                  <a:srgbClr val="002060"/>
                </a:solidFill>
                <a:latin typeface="Arial" panose="020B0604020202020204" pitchFamily="34" charset="0"/>
                <a:cs typeface="Arial" panose="020B0604020202020204" pitchFamily="34" charset="0"/>
              </a:rPr>
              <a:t> в </a:t>
            </a:r>
            <a:r>
              <a:rPr lang="ru-RU" sz="1600" dirty="0" err="1">
                <a:solidFill>
                  <a:srgbClr val="002060"/>
                </a:solidFill>
                <a:latin typeface="Arial" panose="020B0604020202020204" pitchFamily="34" charset="0"/>
                <a:cs typeface="Arial" panose="020B0604020202020204" pitchFamily="34" charset="0"/>
              </a:rPr>
              <a:t>умовах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війни</a:t>
            </a: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зняли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більшість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бюрократичних</a:t>
            </a: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перепон</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сфері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використання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працевлаштування</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підготовки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кадрів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дозволило, </a:t>
            </a:r>
            <a:r>
              <a:rPr lang="ru-RU" sz="1600" dirty="0" err="1">
                <a:solidFill>
                  <a:srgbClr val="002060"/>
                </a:solidFill>
                <a:latin typeface="Arial" panose="020B0604020202020204" pitchFamily="34" charset="0"/>
                <a:cs typeface="Arial" panose="020B0604020202020204" pitchFamily="34" charset="0"/>
              </a:rPr>
              <a:t>наприклад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вдвічі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скоротити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терміни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перепідготовки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дорослого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робітничими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професіями</a:t>
            </a:r>
            <a:r>
              <a:rPr lang="ru-RU" sz="1600" dirty="0">
                <a:solidFill>
                  <a:srgbClr val="002060"/>
                </a:solidFill>
                <a:latin typeface="Arial" panose="020B0604020202020204" pitchFamily="34" charset="0"/>
                <a:cs typeface="Arial" panose="020B0604020202020204" pitchFamily="34" charset="0"/>
              </a:rPr>
              <a:t>.</a:t>
            </a:r>
          </a:p>
          <a:p>
            <a:pPr marL="0" indent="0">
              <a:buNone/>
            </a:pPr>
            <a:endParaRPr lang="ru-RU" sz="1600" dirty="0">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896242" y="3375918"/>
            <a:ext cx="2993115" cy="1703030"/>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Ринки </a:t>
            </a:r>
            <a:r>
              <a:rPr lang="ru-RU" sz="1400" b="1" dirty="0" err="1">
                <a:solidFill>
                  <a:srgbClr val="002060"/>
                </a:solidFill>
                <a:latin typeface="Arial" panose="020B0604020202020204" pitchFamily="34" charset="0"/>
                <a:cs typeface="Arial" panose="020B0604020202020204" pitchFamily="34" charset="0"/>
              </a:rPr>
              <a:t>праці</a:t>
            </a:r>
            <a:r>
              <a:rPr lang="ru-RU" sz="1400" b="1" dirty="0">
                <a:solidFill>
                  <a:srgbClr val="002060"/>
                </a:solidFill>
                <a:latin typeface="Arial" panose="020B0604020202020204" pitchFamily="34" charset="0"/>
                <a:cs typeface="Arial" panose="020B0604020202020204" pitchFamily="34" charset="0"/>
              </a:rPr>
              <a:t> та </a:t>
            </a:r>
            <a:r>
              <a:rPr lang="ru-RU" sz="1400" b="1" dirty="0" err="1">
                <a:solidFill>
                  <a:srgbClr val="002060"/>
                </a:solidFill>
                <a:latin typeface="Arial" panose="020B0604020202020204" pitchFamily="34" charset="0"/>
                <a:cs typeface="Arial" panose="020B0604020202020204" pitchFamily="34" charset="0"/>
              </a:rPr>
              <a:t>освітніх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послуг</a:t>
            </a:r>
            <a:r>
              <a:rPr lang="ru-RU" sz="1400" b="1" dirty="0">
                <a:solidFill>
                  <a:srgbClr val="002060"/>
                </a:solidFill>
                <a:latin typeface="Arial" panose="020B0604020202020204" pitchFamily="34" charset="0"/>
                <a:cs typeface="Arial" panose="020B0604020202020204" pitchFamily="34" charset="0"/>
              </a:rPr>
              <a:t> в </a:t>
            </a:r>
            <a:r>
              <a:rPr lang="uk-UA" sz="1400" b="1" dirty="0">
                <a:solidFill>
                  <a:srgbClr val="002060"/>
                </a:solidFill>
                <a:latin typeface="Arial" panose="020B0604020202020204" pitchFamily="34" charset="0"/>
                <a:cs typeface="Arial" panose="020B0604020202020204" pitchFamily="34" charset="0"/>
              </a:rPr>
              <a:t>У</a:t>
            </a:r>
            <a:r>
              <a:rPr lang="ru-RU" sz="1400" b="1" dirty="0" err="1">
                <a:solidFill>
                  <a:srgbClr val="002060"/>
                </a:solidFill>
                <a:latin typeface="Arial" panose="020B0604020202020204" pitchFamily="34" charset="0"/>
                <a:cs typeface="Arial" panose="020B0604020202020204" pitchFamily="34" charset="0"/>
              </a:rPr>
              <a:t>країні</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умовах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воєнного</a:t>
            </a:r>
            <a:r>
              <a:rPr lang="ru-RU" sz="1400" b="1" dirty="0">
                <a:solidFill>
                  <a:srgbClr val="002060"/>
                </a:solidFill>
                <a:latin typeface="Arial" panose="020B0604020202020204" pitchFamily="34" charset="0"/>
                <a:cs typeface="Arial" panose="020B0604020202020204" pitchFamily="34" charset="0"/>
              </a:rPr>
              <a:t> стану/ДНУ ІОА, 84 с. </a:t>
            </a:r>
          </a:p>
          <a:p>
            <a:pPr>
              <a:spcBef>
                <a:spcPts val="400"/>
              </a:spcBef>
            </a:pPr>
            <a:r>
              <a:rPr lang="en-US" sz="1400" b="1" dirty="0">
                <a:solidFill>
                  <a:srgbClr val="002060"/>
                </a:solidFill>
                <a:latin typeface="Arial" panose="020B0604020202020204" pitchFamily="34" charset="0"/>
                <a:cs typeface="Arial" panose="020B0604020202020204" pitchFamily="34" charset="0"/>
                <a:hlinkClick r:id="rId3"/>
              </a:rPr>
              <a:t>https://iea.gov.ua/wp-content/uploads/2025/08/monoraph_melnyk-2024-full.pdf</a:t>
            </a:r>
            <a:r>
              <a:rPr lang="ru-RU" sz="1400" b="1" dirty="0">
                <a:solidFill>
                  <a:srgbClr val="002060"/>
                </a:solidFill>
                <a:latin typeface="Arial" panose="020B0604020202020204" pitchFamily="34" charset="0"/>
                <a:cs typeface="Arial" panose="020B0604020202020204" pitchFamily="34" charset="0"/>
              </a:rPr>
              <a:t>)</a:t>
            </a:r>
          </a:p>
        </p:txBody>
      </p:sp>
      <p:pic>
        <p:nvPicPr>
          <p:cNvPr id="10" name="Рисунок 9">
            <a:extLst>
              <a:ext uri="{FF2B5EF4-FFF2-40B4-BE49-F238E27FC236}">
                <a16:creationId xmlns:a16="http://schemas.microsoft.com/office/drawing/2014/main" id="{0D695180-CA2E-47A5-82FF-883D1FC0391D}"/>
              </a:ext>
            </a:extLst>
          </p:cNvPr>
          <p:cNvPicPr>
            <a:picLocks noChangeAspect="1"/>
          </p:cNvPicPr>
          <p:nvPr/>
        </p:nvPicPr>
        <p:blipFill>
          <a:blip r:embed="rId4"/>
          <a:stretch>
            <a:fillRect/>
          </a:stretch>
        </p:blipFill>
        <p:spPr>
          <a:xfrm>
            <a:off x="8299938" y="344204"/>
            <a:ext cx="3589419" cy="2753224"/>
          </a:xfrm>
          <a:prstGeom prst="rect">
            <a:avLst/>
          </a:prstGeom>
        </p:spPr>
      </p:pic>
    </p:spTree>
    <p:extLst>
      <p:ext uri="{BB962C8B-B14F-4D97-AF65-F5344CB8AC3E}">
        <p14:creationId xmlns:p14="http://schemas.microsoft.com/office/powerpoint/2010/main" val="419023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633922" cy="4954718"/>
          </a:xfrm>
        </p:spPr>
        <p:txBody>
          <a:bodyPr>
            <a:normAutofit/>
          </a:bodyPr>
          <a:lstStyle/>
          <a:p>
            <a:pPr marL="0" indent="0">
              <a:lnSpc>
                <a:spcPct val="100000"/>
              </a:lnSpc>
              <a:spcBef>
                <a:spcPts val="400"/>
              </a:spcBef>
              <a:buNone/>
            </a:pPr>
            <a:r>
              <a:rPr lang="ru-RU" sz="1400" dirty="0">
                <a:solidFill>
                  <a:srgbClr val="002060"/>
                </a:solidFill>
                <a:latin typeface="Arial" panose="020B0604020202020204" pitchFamily="34" charset="0"/>
                <a:cs typeface="Arial" panose="020B0604020202020204" pitchFamily="34" charset="0"/>
              </a:rPr>
              <a:t>5</a:t>
            </a:r>
            <a:r>
              <a:rPr lang="ru-RU" sz="1600" dirty="0">
                <a:solidFill>
                  <a:srgbClr val="002060"/>
                </a:solidFill>
                <a:latin typeface="Arial" panose="020B0604020202020204" pitchFamily="34" charset="0"/>
                <a:cs typeface="Arial" panose="020B0604020202020204" pitchFamily="34" charset="0"/>
              </a:rPr>
              <a:t>. Сфера </a:t>
            </a:r>
            <a:r>
              <a:rPr lang="ru-RU" sz="1600" dirty="0" err="1">
                <a:solidFill>
                  <a:srgbClr val="002060"/>
                </a:solidFill>
                <a:latin typeface="Arial" panose="020B0604020202020204" pitchFamily="34" charset="0"/>
                <a:cs typeface="Arial" panose="020B0604020202020204" pitchFamily="34" charset="0"/>
              </a:rPr>
              <a:t>використання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кваліфікацій</a:t>
            </a:r>
            <a:r>
              <a:rPr lang="ru-RU" sz="1600" dirty="0">
                <a:solidFill>
                  <a:srgbClr val="002060"/>
                </a:solidFill>
                <a:latin typeface="Arial" panose="020B0604020202020204" pitchFamily="34" charset="0"/>
                <a:cs typeface="Arial" panose="020B0604020202020204" pitchFamily="34" charset="0"/>
              </a:rPr>
              <a:t> в </a:t>
            </a:r>
            <a:r>
              <a:rPr lang="ru-RU" sz="1600" dirty="0" err="1">
                <a:solidFill>
                  <a:srgbClr val="002060"/>
                </a:solidFill>
                <a:latin typeface="Arial" panose="020B0604020202020204" pitchFamily="34" charset="0"/>
                <a:cs typeface="Arial" panose="020B0604020202020204" pitchFamily="34" charset="0"/>
              </a:rPr>
              <a:t>країні</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характеризується</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зниженням</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рівня</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життя</a:t>
            </a:r>
            <a:r>
              <a:rPr lang="ru-RU" sz="1600" b="1" dirty="0">
                <a:solidFill>
                  <a:srgbClr val="FF0000"/>
                </a:solidFill>
                <a:latin typeface="Arial" panose="020B0604020202020204" pitchFamily="34" charset="0"/>
                <a:cs typeface="Arial" panose="020B0604020202020204" pitchFamily="34" charset="0"/>
              </a:rPr>
              <a:t> та </a:t>
            </a:r>
            <a:r>
              <a:rPr lang="ru-RU" sz="1600" b="1" dirty="0" err="1">
                <a:solidFill>
                  <a:srgbClr val="FF0000"/>
                </a:solidFill>
                <a:latin typeface="Arial" panose="020B0604020202020204" pitchFamily="34" charset="0"/>
                <a:cs typeface="Arial" panose="020B0604020202020204" pitchFamily="34" charset="0"/>
              </a:rPr>
              <a:t>доходів</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населення</a:t>
            </a:r>
            <a:r>
              <a:rPr lang="ru-RU" sz="1600" b="1" dirty="0">
                <a:solidFill>
                  <a:srgbClr val="FF000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у </a:t>
            </a:r>
            <a:r>
              <a:rPr lang="ru-RU" sz="1600" dirty="0" err="1">
                <a:solidFill>
                  <a:srgbClr val="002060"/>
                </a:solidFill>
                <a:latin typeface="Arial" panose="020B0604020202020204" pitchFamily="34" charset="0"/>
                <a:cs typeface="Arial" panose="020B0604020202020204" pitchFamily="34" charset="0"/>
              </a:rPr>
              <a:t>воєнний</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період</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спонукає</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останнє</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заощаджувати</a:t>
            </a:r>
            <a:r>
              <a:rPr lang="ru-RU" sz="1600" dirty="0">
                <a:solidFill>
                  <a:srgbClr val="002060"/>
                </a:solidFill>
                <a:latin typeface="Arial" panose="020B0604020202020204" pitchFamily="34" charset="0"/>
                <a:cs typeface="Arial" panose="020B0604020202020204" pitchFamily="34" charset="0"/>
              </a:rPr>
              <a:t> і на </a:t>
            </a:r>
            <a:r>
              <a:rPr lang="ru-RU" sz="1600" dirty="0" err="1">
                <a:solidFill>
                  <a:srgbClr val="002060"/>
                </a:solidFill>
                <a:latin typeface="Arial" panose="020B0604020202020204" pitchFamily="34" charset="0"/>
                <a:cs typeface="Arial" panose="020B0604020202020204" pitchFamily="34" charset="0"/>
              </a:rPr>
              <a:t>освіті</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навчанні</a:t>
            </a:r>
            <a:r>
              <a:rPr lang="ru-RU" sz="16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продовженням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багатьма</a:t>
            </a:r>
            <a:r>
              <a:rPr lang="ru-RU" sz="1600" dirty="0">
                <a:solidFill>
                  <a:srgbClr val="002060"/>
                </a:solidFill>
                <a:latin typeface="Arial" panose="020B0604020202020204" pitchFamily="34" charset="0"/>
                <a:cs typeface="Arial" panose="020B0604020202020204" pitchFamily="34" charset="0"/>
              </a:rPr>
              <a:t> закладами </a:t>
            </a:r>
            <a:r>
              <a:rPr lang="ru-RU" sz="1600" dirty="0" err="1">
                <a:solidFill>
                  <a:srgbClr val="002060"/>
                </a:solidFill>
                <a:latin typeface="Arial" panose="020B0604020202020204" pitchFamily="34" charset="0"/>
                <a:cs typeface="Arial" panose="020B0604020202020204" pitchFamily="34" charset="0"/>
              </a:rPr>
              <a:t>освіти</a:t>
            </a:r>
            <a:r>
              <a:rPr lang="ru-RU" sz="1600" dirty="0">
                <a:solidFill>
                  <a:srgbClr val="002060"/>
                </a:solidFill>
                <a:latin typeface="Arial" panose="020B0604020202020204" pitchFamily="34" charset="0"/>
                <a:cs typeface="Arial" panose="020B0604020202020204" pitchFamily="34" charset="0"/>
              </a:rPr>
              <a:t> практики </a:t>
            </a:r>
            <a:r>
              <a:rPr lang="ru-RU" sz="1600" b="1" dirty="0" err="1">
                <a:solidFill>
                  <a:srgbClr val="FF0000"/>
                </a:solidFill>
                <a:latin typeface="Arial" panose="020B0604020202020204" pitchFamily="34" charset="0"/>
                <a:cs typeface="Arial" panose="020B0604020202020204" pitchFamily="34" charset="0"/>
              </a:rPr>
              <a:t>підготовки</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кадрів</a:t>
            </a:r>
            <a:r>
              <a:rPr lang="ru-RU" sz="1600" b="1" dirty="0">
                <a:solidFill>
                  <a:srgbClr val="FF0000"/>
                </a:solidFill>
                <a:latin typeface="Arial" panose="020B0604020202020204" pitchFamily="34" charset="0"/>
                <a:cs typeface="Arial" panose="020B0604020202020204" pitchFamily="34" charset="0"/>
              </a:rPr>
              <a:t> без </a:t>
            </a:r>
            <a:r>
              <a:rPr lang="ru-RU" sz="1600" b="1" dirty="0" err="1">
                <a:solidFill>
                  <a:srgbClr val="FF0000"/>
                </a:solidFill>
                <a:latin typeface="Arial" panose="020B0604020202020204" pitchFamily="34" charset="0"/>
                <a:cs typeface="Arial" panose="020B0604020202020204" pitchFamily="34" charset="0"/>
              </a:rPr>
              <a:t>орієнтації</a:t>
            </a:r>
            <a:r>
              <a:rPr lang="ru-RU" sz="1600" b="1" dirty="0">
                <a:solidFill>
                  <a:srgbClr val="FF000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на </a:t>
            </a:r>
            <a:r>
              <a:rPr lang="ru-RU" sz="1600" dirty="0" err="1">
                <a:solidFill>
                  <a:srgbClr val="002060"/>
                </a:solidFill>
                <a:latin typeface="Arial" panose="020B0604020202020204" pitchFamily="34" charset="0"/>
                <a:cs typeface="Arial" panose="020B0604020202020204" pitchFamily="34" charset="0"/>
              </a:rPr>
              <a:t>реальні</a:t>
            </a:r>
            <a:r>
              <a:rPr lang="ru-RU" sz="1600" dirty="0">
                <a:solidFill>
                  <a:srgbClr val="002060"/>
                </a:solidFill>
                <a:latin typeface="Arial" panose="020B0604020202020204" pitchFamily="34" charset="0"/>
                <a:cs typeface="Arial" panose="020B0604020202020204" pitchFamily="34" charset="0"/>
              </a:rPr>
              <a:t> потреби </a:t>
            </a:r>
            <a:r>
              <a:rPr lang="ru-RU" sz="1600" dirty="0" err="1">
                <a:solidFill>
                  <a:srgbClr val="002060"/>
                </a:solidFill>
                <a:latin typeface="Arial" panose="020B0604020202020204" pitchFamily="34" charset="0"/>
                <a:cs typeface="Arial" panose="020B0604020202020204" pitchFamily="34" charset="0"/>
              </a:rPr>
              <a:t>національного</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регіональних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ринків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праці</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пожвавленням</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попиту</a:t>
            </a:r>
            <a:r>
              <a:rPr lang="ru-RU" sz="1600" b="1" dirty="0">
                <a:solidFill>
                  <a:srgbClr val="FF0000"/>
                </a:solidFill>
                <a:latin typeface="Arial" panose="020B0604020202020204" pitchFamily="34" charset="0"/>
                <a:cs typeface="Arial" panose="020B0604020202020204" pitchFamily="34" charset="0"/>
              </a:rPr>
              <a:t> на ринку </a:t>
            </a:r>
            <a:r>
              <a:rPr lang="ru-RU" sz="1600" b="1" dirty="0" err="1">
                <a:solidFill>
                  <a:srgbClr val="FF0000"/>
                </a:solidFill>
                <a:latin typeface="Arial" panose="020B0604020202020204" pitchFamily="34" charset="0"/>
                <a:cs typeface="Arial" panose="020B0604020202020204" pitchFamily="34" charset="0"/>
              </a:rPr>
              <a:t>праці</a:t>
            </a:r>
            <a:r>
              <a:rPr lang="ru-RU" sz="1600" b="1" dirty="0">
                <a:solidFill>
                  <a:srgbClr val="FF0000"/>
                </a:solidFill>
                <a:latin typeface="Arial" panose="020B0604020202020204" pitchFamily="34" charset="0"/>
                <a:cs typeface="Arial" panose="020B0604020202020204" pitchFamily="34" charset="0"/>
              </a:rPr>
              <a:t> за </a:t>
            </a:r>
            <a:r>
              <a:rPr lang="ru-RU" sz="1600" b="1" dirty="0" err="1">
                <a:solidFill>
                  <a:srgbClr val="FF0000"/>
                </a:solidFill>
                <a:latin typeface="Arial" panose="020B0604020202020204" pitchFamily="34" charset="0"/>
                <a:cs typeface="Arial" panose="020B0604020202020204" pitchFamily="34" charset="0"/>
              </a:rPr>
              <a:t>останні</a:t>
            </a:r>
            <a:r>
              <a:rPr lang="ru-RU" sz="1600" b="1" dirty="0">
                <a:solidFill>
                  <a:srgbClr val="FF0000"/>
                </a:solidFill>
                <a:latin typeface="Arial" panose="020B0604020202020204" pitchFamily="34" charset="0"/>
                <a:cs typeface="Arial" panose="020B0604020202020204" pitchFamily="34" charset="0"/>
              </a:rPr>
              <a:t> два з половиною роки</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що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відреагували</a:t>
            </a:r>
            <a:r>
              <a:rPr lang="ru-RU" sz="1600" dirty="0">
                <a:solidFill>
                  <a:srgbClr val="002060"/>
                </a:solidFill>
                <a:latin typeface="Arial" panose="020B0604020202020204" pitchFamily="34" charset="0"/>
                <a:cs typeface="Arial" panose="020B0604020202020204" pitchFamily="34" charset="0"/>
              </a:rPr>
              <a:t> й </a:t>
            </a:r>
            <a:r>
              <a:rPr lang="ru-RU" sz="1600" dirty="0" err="1">
                <a:solidFill>
                  <a:srgbClr val="002060"/>
                </a:solidFill>
                <a:latin typeface="Arial" panose="020B0604020202020204" pitchFamily="34" charset="0"/>
                <a:cs typeface="Arial" panose="020B0604020202020204" pitchFamily="34" charset="0"/>
              </a:rPr>
              <a:t>провайдери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освітніх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послуг</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спростивши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процедури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навчання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дорослого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населення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зокрема</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мікрокваліфікаціями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суттєво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його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скоротивши</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складністю</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із</a:t>
            </a: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працевлаштуванням</a:t>
            </a:r>
            <a:r>
              <a:rPr lang="ru-RU" sz="1600" b="1" dirty="0">
                <a:solidFill>
                  <a:srgbClr val="FF0000"/>
                </a:solidFill>
                <a:latin typeface="Arial" panose="020B0604020202020204" pitchFamily="34" charset="0"/>
                <a:cs typeface="Arial" panose="020B0604020202020204" pitchFamily="34" charset="0"/>
              </a:rPr>
              <a:t> ВПО </a:t>
            </a:r>
            <a:r>
              <a:rPr lang="ru-RU" sz="1600" dirty="0">
                <a:solidFill>
                  <a:srgbClr val="002060"/>
                </a:solidFill>
                <a:latin typeface="Arial" panose="020B0604020202020204" pitchFamily="34" charset="0"/>
                <a:cs typeface="Arial" panose="020B0604020202020204" pitchFamily="34" charset="0"/>
              </a:rPr>
              <a:t>(</a:t>
            </a:r>
            <a:r>
              <a:rPr lang="ru-RU" sz="1600" dirty="0" err="1">
                <a:solidFill>
                  <a:srgbClr val="002060"/>
                </a:solidFill>
                <a:latin typeface="Arial" panose="020B0604020202020204" pitchFamily="34" charset="0"/>
                <a:cs typeface="Arial" panose="020B0604020202020204" pitchFamily="34" charset="0"/>
              </a:rPr>
              <a:t>рівень</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їхнього</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працевлаштування</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коливається</a:t>
            </a:r>
            <a:r>
              <a:rPr lang="ru-RU" sz="1600" dirty="0">
                <a:solidFill>
                  <a:srgbClr val="002060"/>
                </a:solidFill>
                <a:latin typeface="Arial" panose="020B0604020202020204" pitchFamily="34" charset="0"/>
                <a:cs typeface="Arial" panose="020B0604020202020204" pitchFamily="34" charset="0"/>
              </a:rPr>
              <a:t> в межах </a:t>
            </a:r>
            <a:r>
              <a:rPr lang="ru-RU" sz="1600" b="1" dirty="0">
                <a:solidFill>
                  <a:srgbClr val="FF0000"/>
                </a:solidFill>
                <a:latin typeface="Arial" panose="020B0604020202020204" pitchFamily="34" charset="0"/>
                <a:cs typeface="Arial" panose="020B0604020202020204" pitchFamily="34" charset="0"/>
              </a:rPr>
              <a:t>35,0-40,0</a:t>
            </a:r>
            <a:r>
              <a:rPr lang="ru-RU" sz="1600" dirty="0">
                <a:solidFill>
                  <a:srgbClr val="002060"/>
                </a:solidFill>
                <a:latin typeface="Arial" panose="020B0604020202020204" pitchFamily="34" charset="0"/>
                <a:cs typeface="Arial" panose="020B0604020202020204" pitchFamily="34" charset="0"/>
              </a:rPr>
              <a:t>%), як через </a:t>
            </a:r>
            <a:r>
              <a:rPr lang="ru-RU" sz="1600" dirty="0" err="1">
                <a:solidFill>
                  <a:srgbClr val="002060"/>
                </a:solidFill>
                <a:latin typeface="Arial" panose="020B0604020202020204" pitchFamily="34" charset="0"/>
                <a:cs typeface="Arial" panose="020B0604020202020204" pitchFamily="34" charset="0"/>
              </a:rPr>
              <a:t>відсутність</a:t>
            </a:r>
            <a:r>
              <a:rPr lang="ru-RU" sz="1600" dirty="0">
                <a:solidFill>
                  <a:srgbClr val="002060"/>
                </a:solidFill>
                <a:latin typeface="Arial" panose="020B0604020202020204" pitchFamily="34" charset="0"/>
                <a:cs typeface="Arial" panose="020B0604020202020204" pitchFamily="34" charset="0"/>
              </a:rPr>
              <a:t> на </a:t>
            </a:r>
            <a:r>
              <a:rPr lang="ru-RU" sz="1600" dirty="0" err="1">
                <a:solidFill>
                  <a:srgbClr val="002060"/>
                </a:solidFill>
                <a:latin typeface="Arial" panose="020B0604020202020204" pitchFamily="34" charset="0"/>
                <a:cs typeface="Arial" panose="020B0604020202020204" pitchFamily="34" charset="0"/>
              </a:rPr>
              <a:t>нових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територіях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підходящої</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роботи</a:t>
            </a:r>
            <a:r>
              <a:rPr lang="ru-RU" sz="1600" dirty="0">
                <a:solidFill>
                  <a:srgbClr val="002060"/>
                </a:solidFill>
                <a:latin typeface="Arial" panose="020B0604020202020204" pitchFamily="34" charset="0"/>
                <a:cs typeface="Arial" panose="020B0604020202020204" pitchFamily="34" charset="0"/>
              </a:rPr>
              <a:t>, так і </a:t>
            </a:r>
            <a:r>
              <a:rPr lang="ru-RU" sz="1600" dirty="0" err="1">
                <a:solidFill>
                  <a:srgbClr val="002060"/>
                </a:solidFill>
                <a:latin typeface="Arial" panose="020B0604020202020204" pitchFamily="34" charset="0"/>
                <a:cs typeface="Arial" panose="020B0604020202020204" pitchFamily="34" charset="0"/>
              </a:rPr>
              <a:t>складнощами</a:t>
            </a:r>
            <a:r>
              <a:rPr lang="ru-RU" sz="1600" dirty="0">
                <a:solidFill>
                  <a:srgbClr val="002060"/>
                </a:solidFill>
                <a:latin typeface="Arial" panose="020B0604020202020204" pitchFamily="34" charset="0"/>
                <a:cs typeface="Arial" panose="020B0604020202020204" pitchFamily="34" charset="0"/>
              </a:rPr>
              <a:t> у </a:t>
            </a:r>
            <a:r>
              <a:rPr lang="ru-RU" sz="1600" dirty="0" err="1">
                <a:solidFill>
                  <a:srgbClr val="002060"/>
                </a:solidFill>
                <a:latin typeface="Arial" panose="020B0604020202020204" pitchFamily="34" charset="0"/>
                <a:cs typeface="Arial" panose="020B0604020202020204" pitchFamily="34" charset="0"/>
              </a:rPr>
              <a:t>перенавчанні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колишніх</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металургів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шахтарів</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машинобудівників</a:t>
            </a:r>
            <a:r>
              <a:rPr lang="ru-RU" sz="1600" dirty="0">
                <a:solidFill>
                  <a:srgbClr val="002060"/>
                </a:solidFill>
                <a:latin typeface="Arial" panose="020B0604020202020204" pitchFamily="34" charset="0"/>
                <a:cs typeface="Arial" panose="020B0604020202020204" pitchFamily="34" charset="0"/>
              </a:rPr>
              <a:t> та </a:t>
            </a:r>
            <a:r>
              <a:rPr lang="ru-RU" sz="1600" dirty="0" err="1">
                <a:solidFill>
                  <a:srgbClr val="002060"/>
                </a:solidFill>
                <a:latin typeface="Arial" panose="020B0604020202020204" pitchFamily="34" charset="0"/>
                <a:cs typeface="Arial" panose="020B0604020202020204" pitchFamily="34" charset="0"/>
              </a:rPr>
              <a:t>аграріїв</a:t>
            </a:r>
            <a:r>
              <a:rPr lang="ru-RU" sz="16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600" dirty="0">
                <a:solidFill>
                  <a:srgbClr val="00206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сприянням</a:t>
            </a:r>
            <a:r>
              <a:rPr lang="ru-RU" sz="1600" b="1" dirty="0">
                <a:solidFill>
                  <a:srgbClr val="FF0000"/>
                </a:solidFill>
                <a:latin typeface="Arial" panose="020B0604020202020204" pitchFamily="34" charset="0"/>
                <a:cs typeface="Arial" panose="020B0604020202020204" pitchFamily="34" charset="0"/>
              </a:rPr>
              <a:t> </a:t>
            </a:r>
            <a:r>
              <a:rPr lang="ru-RU" sz="1600" b="1" dirty="0" err="1">
                <a:solidFill>
                  <a:srgbClr val="FF0000"/>
                </a:solidFill>
                <a:latin typeface="Arial" panose="020B0604020202020204" pitchFamily="34" charset="0"/>
                <a:cs typeface="Arial" panose="020B0604020202020204" pitchFamily="34" charset="0"/>
              </a:rPr>
              <a:t>країн-партнерів</a:t>
            </a:r>
            <a:r>
              <a:rPr lang="ru-RU" sz="1600" b="1" dirty="0">
                <a:solidFill>
                  <a:srgbClr val="FF000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у </a:t>
            </a:r>
            <a:r>
              <a:rPr lang="ru-RU" sz="1600" dirty="0" err="1">
                <a:solidFill>
                  <a:srgbClr val="002060"/>
                </a:solidFill>
                <a:latin typeface="Arial" panose="020B0604020202020204" pitchFamily="34" charset="0"/>
                <a:cs typeface="Arial" panose="020B0604020202020204" pitchFamily="34" charset="0"/>
              </a:rPr>
              <a:t>підготовці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кадрів</a:t>
            </a:r>
            <a:r>
              <a:rPr lang="ru-RU" sz="1600" dirty="0">
                <a:solidFill>
                  <a:srgbClr val="002060"/>
                </a:solidFill>
                <a:latin typeface="Arial" panose="020B0604020202020204" pitchFamily="34" charset="0"/>
                <a:cs typeface="Arial" panose="020B0604020202020204" pitchFamily="34" charset="0"/>
              </a:rPr>
              <a:t> за </a:t>
            </a:r>
            <a:r>
              <a:rPr lang="ru-RU" sz="1600" dirty="0" err="1">
                <a:solidFill>
                  <a:srgbClr val="002060"/>
                </a:solidFill>
                <a:latin typeface="Arial" panose="020B0604020202020204" pitchFamily="34" charset="0"/>
                <a:cs typeface="Arial" panose="020B0604020202020204" pitchFamily="34" charset="0"/>
              </a:rPr>
              <a:t>сучасними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програмами</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зокрема</a:t>
            </a:r>
            <a:r>
              <a:rPr lang="ru-RU" sz="1600" dirty="0">
                <a:solidFill>
                  <a:srgbClr val="002060"/>
                </a:solidFill>
                <a:latin typeface="Arial" panose="020B0604020202020204" pitchFamily="34" charset="0"/>
                <a:cs typeface="Arial" panose="020B0604020202020204" pitchFamily="34" charset="0"/>
              </a:rPr>
              <a:t> й для </a:t>
            </a:r>
            <a:r>
              <a:rPr lang="ru-RU" sz="1600" dirty="0" err="1">
                <a:solidFill>
                  <a:srgbClr val="002060"/>
                </a:solidFill>
                <a:latin typeface="Arial" panose="020B0604020202020204" pitchFamily="34" charset="0"/>
                <a:cs typeface="Arial" panose="020B0604020202020204" pitchFamily="34" charset="0"/>
              </a:rPr>
              <a:t>сфери</a:t>
            </a:r>
            <a:r>
              <a:rPr lang="ru-RU" sz="1600" dirty="0">
                <a:solidFill>
                  <a:srgbClr val="002060"/>
                </a:solidFill>
                <a:latin typeface="Arial" panose="020B0604020202020204" pitchFamily="34" charset="0"/>
                <a:cs typeface="Arial" panose="020B0604020202020204" pitchFamily="34" charset="0"/>
              </a:rPr>
              <a:t> ЗСУ та ВПК. </a:t>
            </a:r>
            <a:endParaRPr lang="ru-RU" sz="1600" dirty="0">
              <a:latin typeface="Arial" panose="020B0604020202020204" pitchFamily="34" charset="0"/>
              <a:cs typeface="Arial" panose="020B0604020202020204" pitchFamily="34" charset="0"/>
            </a:endParaRPr>
          </a:p>
          <a:p>
            <a:pPr marL="0" indent="0">
              <a:lnSpc>
                <a:spcPct val="100000"/>
              </a:lnSpc>
              <a:spcBef>
                <a:spcPts val="400"/>
              </a:spcBef>
              <a:buNone/>
            </a:pPr>
            <a:endParaRPr lang="uk-UA"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299937" y="3816220"/>
            <a:ext cx="3493955" cy="1703030"/>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Ринки </a:t>
            </a:r>
            <a:r>
              <a:rPr lang="ru-RU" sz="1400" b="1" dirty="0" err="1">
                <a:solidFill>
                  <a:srgbClr val="002060"/>
                </a:solidFill>
                <a:latin typeface="Arial" panose="020B0604020202020204" pitchFamily="34" charset="0"/>
                <a:cs typeface="Arial" panose="020B0604020202020204" pitchFamily="34" charset="0"/>
              </a:rPr>
              <a:t>праці</a:t>
            </a:r>
            <a:r>
              <a:rPr lang="ru-RU" sz="1400" b="1" dirty="0">
                <a:solidFill>
                  <a:srgbClr val="002060"/>
                </a:solidFill>
                <a:latin typeface="Arial" panose="020B0604020202020204" pitchFamily="34" charset="0"/>
                <a:cs typeface="Arial" panose="020B0604020202020204" pitchFamily="34" charset="0"/>
              </a:rPr>
              <a:t> та </a:t>
            </a:r>
            <a:r>
              <a:rPr lang="ru-RU" sz="1400" b="1" dirty="0" err="1">
                <a:solidFill>
                  <a:srgbClr val="002060"/>
                </a:solidFill>
                <a:latin typeface="Arial" panose="020B0604020202020204" pitchFamily="34" charset="0"/>
                <a:cs typeface="Arial" panose="020B0604020202020204" pitchFamily="34" charset="0"/>
              </a:rPr>
              <a:t>освітніх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послуг</a:t>
            </a:r>
            <a:r>
              <a:rPr lang="ru-RU" sz="1400" b="1" dirty="0">
                <a:solidFill>
                  <a:srgbClr val="002060"/>
                </a:solidFill>
                <a:latin typeface="Arial" panose="020B0604020202020204" pitchFamily="34" charset="0"/>
                <a:cs typeface="Arial" panose="020B0604020202020204" pitchFamily="34" charset="0"/>
              </a:rPr>
              <a:t> в </a:t>
            </a:r>
            <a:r>
              <a:rPr lang="uk-UA" sz="1400" b="1" dirty="0">
                <a:solidFill>
                  <a:srgbClr val="002060"/>
                </a:solidFill>
                <a:latin typeface="Arial" panose="020B0604020202020204" pitchFamily="34" charset="0"/>
                <a:cs typeface="Arial" panose="020B0604020202020204" pitchFamily="34" charset="0"/>
              </a:rPr>
              <a:t>У</a:t>
            </a:r>
            <a:r>
              <a:rPr lang="ru-RU" sz="1400" b="1" dirty="0" err="1">
                <a:solidFill>
                  <a:srgbClr val="002060"/>
                </a:solidFill>
                <a:latin typeface="Arial" panose="020B0604020202020204" pitchFamily="34" charset="0"/>
                <a:cs typeface="Arial" panose="020B0604020202020204" pitchFamily="34" charset="0"/>
              </a:rPr>
              <a:t>країні</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умовах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воєнного</a:t>
            </a:r>
            <a:r>
              <a:rPr lang="ru-RU" sz="1400" b="1" dirty="0">
                <a:solidFill>
                  <a:srgbClr val="002060"/>
                </a:solidFill>
                <a:latin typeface="Arial" panose="020B0604020202020204" pitchFamily="34" charset="0"/>
                <a:cs typeface="Arial" panose="020B0604020202020204" pitchFamily="34" charset="0"/>
              </a:rPr>
              <a:t> стану/ДНУ ІОА, 84 с. </a:t>
            </a:r>
          </a:p>
          <a:p>
            <a:pPr>
              <a:spcBef>
                <a:spcPts val="400"/>
              </a:spcBef>
            </a:pPr>
            <a:r>
              <a:rPr lang="en-US" sz="1400" b="1" dirty="0">
                <a:solidFill>
                  <a:srgbClr val="002060"/>
                </a:solidFill>
                <a:latin typeface="Arial" panose="020B0604020202020204" pitchFamily="34" charset="0"/>
                <a:cs typeface="Arial" panose="020B0604020202020204" pitchFamily="34" charset="0"/>
                <a:hlinkClick r:id="rId3"/>
              </a:rPr>
              <a:t>https://iea.gov.ua/wp-content/uploads/2025/08/monoraph_melnyk-2024-full.pdf</a:t>
            </a:r>
            <a:r>
              <a:rPr lang="ru-RU" sz="1400" b="1" dirty="0">
                <a:solidFill>
                  <a:srgbClr val="002060"/>
                </a:solidFill>
                <a:latin typeface="Arial" panose="020B0604020202020204" pitchFamily="34" charset="0"/>
                <a:cs typeface="Arial" panose="020B0604020202020204" pitchFamily="34" charset="0"/>
              </a:rPr>
              <a:t>)</a:t>
            </a:r>
          </a:p>
        </p:txBody>
      </p:sp>
      <p:pic>
        <p:nvPicPr>
          <p:cNvPr id="9" name="Рисунок 8">
            <a:extLst>
              <a:ext uri="{FF2B5EF4-FFF2-40B4-BE49-F238E27FC236}">
                <a16:creationId xmlns:a16="http://schemas.microsoft.com/office/drawing/2014/main" id="{AB3A31FA-B129-4C53-AB15-B71C24F90AE9}"/>
              </a:ext>
            </a:extLst>
          </p:cNvPr>
          <p:cNvPicPr>
            <a:picLocks noChangeAspect="1"/>
          </p:cNvPicPr>
          <p:nvPr/>
        </p:nvPicPr>
        <p:blipFill>
          <a:blip r:embed="rId4"/>
          <a:stretch>
            <a:fillRect/>
          </a:stretch>
        </p:blipFill>
        <p:spPr>
          <a:xfrm>
            <a:off x="8299938" y="398534"/>
            <a:ext cx="3406030" cy="2836834"/>
          </a:xfrm>
          <a:prstGeom prst="rect">
            <a:avLst/>
          </a:prstGeom>
        </p:spPr>
      </p:pic>
    </p:spTree>
    <p:extLst>
      <p:ext uri="{BB962C8B-B14F-4D97-AF65-F5344CB8AC3E}">
        <p14:creationId xmlns:p14="http://schemas.microsoft.com/office/powerpoint/2010/main" val="222245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386302" cy="4664486"/>
          </a:xfrm>
        </p:spPr>
        <p:txBody>
          <a:bodyPr>
            <a:normAutofit/>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5. </a:t>
            </a:r>
            <a:r>
              <a:rPr lang="ru-RU" sz="1800" dirty="0" err="1">
                <a:solidFill>
                  <a:srgbClr val="002060"/>
                </a:solidFill>
                <a:latin typeface="Arial" panose="020B0604020202020204" pitchFamily="34" charset="0"/>
                <a:cs typeface="Arial" panose="020B0604020202020204" pitchFamily="34" charset="0"/>
              </a:rPr>
              <a:t>Окремі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нові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інноваційно-інформаційні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підходи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відповідної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сфери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запроваджені</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Україні</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запуск МЕ та ДСЗ </a:t>
            </a:r>
            <a:r>
              <a:rPr lang="ru-RU" sz="1800" dirty="0" err="1">
                <a:solidFill>
                  <a:srgbClr val="002060"/>
                </a:solidFill>
                <a:latin typeface="Arial" panose="020B0604020202020204" pitchFamily="34" charset="0"/>
                <a:cs typeface="Arial" panose="020B0604020202020204" pitchFamily="34" charset="0"/>
              </a:rPr>
              <a:t>платформи</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працевлаштування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перепідготовки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кадрів</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a:t>
            </a:r>
            <a:r>
              <a:rPr lang="ru-RU" sz="1800" b="1" dirty="0" err="1">
                <a:solidFill>
                  <a:srgbClr val="FF0000"/>
                </a:solidFill>
                <a:latin typeface="Arial" panose="020B0604020202020204" pitchFamily="34" charset="0"/>
                <a:cs typeface="Arial" panose="020B0604020202020204" pitchFamily="34" charset="0"/>
              </a:rPr>
              <a:t>Обрій</a:t>
            </a:r>
            <a:r>
              <a:rPr lang="ru-RU" sz="18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онлайн-Платформа «</a:t>
            </a:r>
            <a:r>
              <a:rPr lang="ru-RU" sz="1800" b="1" dirty="0" err="1">
                <a:solidFill>
                  <a:srgbClr val="FF0000"/>
                </a:solidFill>
                <a:latin typeface="Arial" panose="020B0604020202020204" pitchFamily="34" charset="0"/>
                <a:cs typeface="Arial" panose="020B0604020202020204" pitchFamily="34" charset="0"/>
              </a:rPr>
              <a:t>Освіта</a:t>
            </a:r>
            <a:r>
              <a:rPr lang="ru-RU" sz="1800" b="1" dirty="0">
                <a:solidFill>
                  <a:srgbClr val="FF0000"/>
                </a:solidFill>
                <a:latin typeface="Arial" panose="020B0604020202020204" pitchFamily="34" charset="0"/>
                <a:cs typeface="Arial" panose="020B0604020202020204" pitchFamily="34" charset="0"/>
              </a:rPr>
              <a:t> для </a:t>
            </a:r>
            <a:r>
              <a:rPr lang="ru-RU" sz="1800" b="1" dirty="0" err="1">
                <a:solidFill>
                  <a:srgbClr val="FF0000"/>
                </a:solidFill>
                <a:latin typeface="Arial" panose="020B0604020202020204" pitchFamily="34" charset="0"/>
                <a:cs typeface="Arial" panose="020B0604020202020204" pitchFamily="34" charset="0"/>
              </a:rPr>
              <a:t>ветеранів</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https://osvitaveteraniv.gov.ua/);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Професійна</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освіта</a:t>
            </a:r>
            <a:r>
              <a:rPr lang="ru-RU" sz="1800" b="1" dirty="0">
                <a:solidFill>
                  <a:srgbClr val="FF0000"/>
                </a:solidFill>
                <a:latin typeface="Arial" panose="020B0604020202020204" pitchFamily="34" charset="0"/>
                <a:cs typeface="Arial" panose="020B0604020202020204" pitchFamily="34" charset="0"/>
              </a:rPr>
              <a:t> онлайн </a:t>
            </a:r>
            <a:r>
              <a:rPr lang="ru-RU" sz="1800" dirty="0">
                <a:solidFill>
                  <a:srgbClr val="002060"/>
                </a:solidFill>
                <a:latin typeface="Arial" panose="020B0604020202020204" pitchFamily="34" charset="0"/>
                <a:cs typeface="Arial" panose="020B0604020202020204" pitchFamily="34" charset="0"/>
              </a:rPr>
              <a:t>(</a:t>
            </a:r>
            <a:r>
              <a:rPr lang="en-US" sz="1800" dirty="0">
                <a:solidFill>
                  <a:srgbClr val="002060"/>
                </a:solidFill>
                <a:latin typeface="Arial" panose="020B0604020202020204" pitchFamily="34" charset="0"/>
                <a:cs typeface="Arial" panose="020B0604020202020204" pitchFamily="34" charset="0"/>
              </a:rPr>
              <a:t>https://profosvita.online/);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Цифрова</a:t>
            </a:r>
            <a:r>
              <a:rPr lang="ru-RU" sz="1800" dirty="0">
                <a:solidFill>
                  <a:srgbClr val="002060"/>
                </a:solidFill>
                <a:latin typeface="Arial" panose="020B0604020202020204" pitchFamily="34" charset="0"/>
                <a:cs typeface="Arial" panose="020B0604020202020204" pitchFamily="34" charset="0"/>
              </a:rPr>
              <a:t> платформа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Світ</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професій</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https://svitprof.org.ua/); </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EUROGUIDANCE </a:t>
            </a:r>
            <a:r>
              <a:rPr lang="ru-RU" sz="1800" b="1" dirty="0">
                <a:solidFill>
                  <a:srgbClr val="FF0000"/>
                </a:solidFill>
                <a:latin typeface="Arial" panose="020B0604020202020204" pitchFamily="34" charset="0"/>
                <a:cs typeface="Arial" panose="020B0604020202020204" pitchFamily="34" charset="0"/>
              </a:rPr>
              <a:t>В УКРАЇНІ </a:t>
            </a:r>
            <a:r>
              <a:rPr lang="ru-RU" sz="1800" dirty="0">
                <a:solidFill>
                  <a:srgbClr val="002060"/>
                </a:solidFill>
                <a:latin typeface="Arial" panose="020B0604020202020204" pitchFamily="34" charset="0"/>
                <a:cs typeface="Arial" panose="020B0604020202020204" pitchFamily="34" charset="0"/>
              </a:rPr>
              <a:t>(</a:t>
            </a:r>
            <a:r>
              <a:rPr lang="en-US" sz="1800" dirty="0">
                <a:solidFill>
                  <a:srgbClr val="002060"/>
                </a:solidFill>
                <a:latin typeface="Arial" panose="020B0604020202020204" pitchFamily="34" charset="0"/>
                <a:cs typeface="Arial" panose="020B0604020202020204" pitchFamily="34" charset="0"/>
              </a:rPr>
              <a:t>https://euroguidance.nqa.gov.ua/);</a:t>
            </a:r>
          </a:p>
          <a:p>
            <a:pPr marL="0" indent="0">
              <a:lnSpc>
                <a:spcPct val="100000"/>
              </a:lnSpc>
              <a:spcBef>
                <a:spcPts val="400"/>
              </a:spcBef>
              <a:buNone/>
            </a:pPr>
            <a:r>
              <a:rPr lang="en-US" sz="1800" dirty="0">
                <a:solidFill>
                  <a:srgbClr val="00206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EUROPASS  </a:t>
            </a:r>
            <a:r>
              <a:rPr lang="ru-RU" sz="1800" b="1" dirty="0">
                <a:solidFill>
                  <a:srgbClr val="FF0000"/>
                </a:solidFill>
                <a:latin typeface="Arial" panose="020B0604020202020204" pitchFamily="34" charset="0"/>
                <a:cs typeface="Arial" panose="020B0604020202020204" pitchFamily="34" charset="0"/>
              </a:rPr>
              <a:t>В УКРАЇНІ </a:t>
            </a:r>
            <a:r>
              <a:rPr lang="ru-RU" sz="1800" dirty="0">
                <a:solidFill>
                  <a:srgbClr val="002060"/>
                </a:solidFill>
                <a:latin typeface="Arial" panose="020B0604020202020204" pitchFamily="34" charset="0"/>
                <a:cs typeface="Arial" panose="020B0604020202020204" pitchFamily="34" charset="0"/>
              </a:rPr>
              <a:t>(</a:t>
            </a:r>
            <a:r>
              <a:rPr lang="en-US" sz="1800" dirty="0">
                <a:solidFill>
                  <a:srgbClr val="002060"/>
                </a:solidFill>
                <a:latin typeface="Arial" panose="020B0604020202020204" pitchFamily="34" charset="0"/>
                <a:cs typeface="Arial" panose="020B0604020202020204" pitchFamily="34" charset="0"/>
              </a:rPr>
              <a:t>https://europass.nqa.gov.ua/);</a:t>
            </a:r>
          </a:p>
          <a:p>
            <a:pPr marL="0" indent="0">
              <a:lnSpc>
                <a:spcPct val="100000"/>
              </a:lnSpc>
              <a:spcBef>
                <a:spcPts val="400"/>
              </a:spcBef>
              <a:buNone/>
            </a:pPr>
            <a:r>
              <a:rPr lang="ru-RU" sz="1800" b="1" dirty="0" err="1">
                <a:solidFill>
                  <a:srgbClr val="FF0000"/>
                </a:solidFill>
                <a:latin typeface="Arial" panose="020B0604020202020204" pitchFamily="34" charset="0"/>
                <a:cs typeface="Arial" panose="020B0604020202020204" pitchFamily="34" charset="0"/>
              </a:rPr>
              <a:t>Кваліфікаційна</a:t>
            </a:r>
            <a:r>
              <a:rPr lang="ru-RU" sz="1800" b="1" dirty="0">
                <a:solidFill>
                  <a:srgbClr val="FF0000"/>
                </a:solidFill>
                <a:latin typeface="Arial" panose="020B0604020202020204" pitchFamily="34" charset="0"/>
                <a:cs typeface="Arial" panose="020B0604020202020204" pitchFamily="34" charset="0"/>
              </a:rPr>
              <a:t> мапа </a:t>
            </a:r>
            <a:r>
              <a:rPr lang="ru-RU" sz="1800" b="1" dirty="0" err="1">
                <a:solidFill>
                  <a:srgbClr val="FF0000"/>
                </a:solidFill>
                <a:latin typeface="Arial" panose="020B0604020202020204" pitchFamily="34" charset="0"/>
                <a:cs typeface="Arial" panose="020B0604020202020204" pitchFamily="34" charset="0"/>
              </a:rPr>
              <a:t>України</a:t>
            </a:r>
            <a:r>
              <a:rPr lang="ru-RU" sz="1800" b="1" dirty="0">
                <a:solidFill>
                  <a:srgbClr val="FF0000"/>
                </a:solidFill>
                <a:latin typeface="Arial" panose="020B0604020202020204" pitchFamily="34" charset="0"/>
                <a:cs typeface="Arial" panose="020B0604020202020204" pitchFamily="34" charset="0"/>
              </a:rPr>
              <a:t> </a:t>
            </a:r>
            <a:r>
              <a:rPr lang="ru-RU" sz="1800" dirty="0">
                <a:solidFill>
                  <a:srgbClr val="002060"/>
                </a:solidFill>
                <a:latin typeface="Arial" panose="020B0604020202020204" pitchFamily="34" charset="0"/>
                <a:cs typeface="Arial" panose="020B0604020202020204" pitchFamily="34" charset="0"/>
              </a:rPr>
              <a:t>(</a:t>
            </a:r>
            <a:r>
              <a:rPr lang="ru-RU" sz="1800" dirty="0" err="1">
                <a:solidFill>
                  <a:srgbClr val="002060"/>
                </a:solidFill>
                <a:latin typeface="Arial" panose="020B0604020202020204" pitchFamily="34" charset="0"/>
                <a:cs typeface="Arial" panose="020B0604020202020204" pitchFamily="34" charset="0"/>
              </a:rPr>
              <a:t>Інститут</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https://www.futureskills.org.ua/); </a:t>
            </a:r>
          </a:p>
          <a:p>
            <a:pPr marL="0" indent="0">
              <a:lnSpc>
                <a:spcPct val="100000"/>
              </a:lnSpc>
              <a:spcBef>
                <a:spcPts val="400"/>
              </a:spcBef>
              <a:buNone/>
            </a:pPr>
            <a:r>
              <a:rPr lang="ru-RU" sz="1800" b="1" dirty="0" err="1">
                <a:solidFill>
                  <a:srgbClr val="FF0000"/>
                </a:solidFill>
                <a:latin typeface="Arial" panose="020B0604020202020204" pitchFamily="34" charset="0"/>
                <a:cs typeface="Arial" panose="020B0604020202020204" pitchFamily="34" charset="0"/>
              </a:rPr>
              <a:t>Реєстр</a:t>
            </a:r>
            <a:r>
              <a:rPr lang="ru-RU" sz="1800" b="1" dirty="0">
                <a:solidFill>
                  <a:srgbClr val="FF0000"/>
                </a:solidFill>
                <a:latin typeface="Arial" panose="020B0604020202020204" pitchFamily="34" charset="0"/>
                <a:cs typeface="Arial" panose="020B0604020202020204" pitchFamily="34" charset="0"/>
              </a:rPr>
              <a:t> </a:t>
            </a:r>
            <a:r>
              <a:rPr lang="ru-RU" sz="1800" b="1" dirty="0" err="1">
                <a:solidFill>
                  <a:srgbClr val="FF0000"/>
                </a:solidFill>
                <a:latin typeface="Arial" panose="020B0604020202020204" pitchFamily="34" charset="0"/>
                <a:cs typeface="Arial" panose="020B0604020202020204" pitchFamily="34" charset="0"/>
              </a:rPr>
              <a:t>кваліфікацій</a:t>
            </a:r>
            <a:r>
              <a:rPr lang="ru-RU" sz="1800" b="1" dirty="0">
                <a:solidFill>
                  <a:srgbClr val="FF0000"/>
                </a:solidFill>
                <a:latin typeface="Arial" panose="020B0604020202020204" pitchFamily="34" charset="0"/>
                <a:cs typeface="Arial" panose="020B0604020202020204" pitchFamily="34" charset="0"/>
              </a:rPr>
              <a:t> </a:t>
            </a:r>
            <a:r>
              <a:rPr lang="ru-RU" sz="1800" dirty="0">
                <a:solidFill>
                  <a:srgbClr val="002060"/>
                </a:solidFill>
                <a:latin typeface="Arial" panose="020B0604020202020204" pitchFamily="34" charset="0"/>
                <a:cs typeface="Arial" panose="020B0604020202020204" pitchFamily="34" charset="0"/>
              </a:rPr>
              <a:t>(</a:t>
            </a:r>
            <a:r>
              <a:rPr lang="ru-RU" sz="1800" dirty="0" err="1">
                <a:solidFill>
                  <a:srgbClr val="002060"/>
                </a:solidFill>
                <a:latin typeface="Arial" panose="020B0604020202020204" pitchFamily="34" charset="0"/>
                <a:cs typeface="Arial" panose="020B0604020202020204" pitchFamily="34" charset="0"/>
              </a:rPr>
              <a:t>Національне</a:t>
            </a:r>
            <a:r>
              <a:rPr lang="ru-RU" sz="1800" dirty="0">
                <a:solidFill>
                  <a:srgbClr val="002060"/>
                </a:solidFill>
                <a:latin typeface="Arial" panose="020B0604020202020204" pitchFamily="34" charset="0"/>
                <a:cs typeface="Arial" panose="020B0604020202020204" pitchFamily="34" charset="0"/>
              </a:rPr>
              <a:t> агентство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https://register.nqa.gov.ua/). </a:t>
            </a:r>
            <a:r>
              <a:rPr lang="ru-RU" sz="1800" dirty="0">
                <a:solidFill>
                  <a:srgbClr val="002060"/>
                </a:solidFill>
                <a:latin typeface="Arial" panose="020B0604020202020204" pitchFamily="34" charset="0"/>
                <a:cs typeface="Arial" panose="020B0604020202020204" pitchFamily="34" charset="0"/>
              </a:rPr>
              <a:t> </a:t>
            </a:r>
            <a:endParaRPr lang="uk-UA" sz="18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69308" y="3844212"/>
            <a:ext cx="3493955"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Аналітична</a:t>
            </a:r>
            <a:r>
              <a:rPr lang="ru-RU" sz="1400" b="1" dirty="0">
                <a:solidFill>
                  <a:srgbClr val="002060"/>
                </a:solidFill>
                <a:latin typeface="Arial" panose="020B0604020202020204" pitchFamily="34" charset="0"/>
                <a:cs typeface="Arial" panose="020B0604020202020204" pitchFamily="34" charset="0"/>
              </a:rPr>
              <a:t> записка «</a:t>
            </a:r>
            <a:r>
              <a:rPr lang="ru-RU" sz="1400" b="1" dirty="0" err="1">
                <a:solidFill>
                  <a:srgbClr val="002060"/>
                </a:solidFill>
                <a:latin typeface="Arial" panose="020B0604020202020204" pitchFamily="34" charset="0"/>
                <a:cs typeface="Arial" panose="020B0604020202020204" pitchFamily="34" charset="0"/>
              </a:rPr>
              <a:t>Аналіз</a:t>
            </a:r>
            <a:r>
              <a:rPr lang="ru-RU" sz="1400" b="1" dirty="0">
                <a:solidFill>
                  <a:srgbClr val="002060"/>
                </a:solidFill>
                <a:latin typeface="Arial" panose="020B0604020202020204" pitchFamily="34" charset="0"/>
                <a:cs typeface="Arial" panose="020B0604020202020204" pitchFamily="34" charset="0"/>
              </a:rPr>
              <a:t> стану </a:t>
            </a:r>
            <a:r>
              <a:rPr lang="ru-RU" sz="1400" b="1" dirty="0" err="1">
                <a:solidFill>
                  <a:srgbClr val="002060"/>
                </a:solidFill>
                <a:latin typeface="Arial" panose="020B0604020202020204" pitchFamily="34" charset="0"/>
                <a:cs typeface="Arial" panose="020B0604020202020204" pitchFamily="34" charset="0"/>
              </a:rPr>
              <a:t>міграційних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процесів</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Україні</a:t>
            </a:r>
            <a:r>
              <a:rPr lang="ru-RU"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hlinkClick r:id="rId3"/>
              </a:rPr>
              <a:t>https://horizon.iea.gov.ua</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5F599048-E14F-4CDE-A227-BCD6D04C9810}"/>
              </a:ext>
            </a:extLst>
          </p:cNvPr>
          <p:cNvPicPr>
            <a:picLocks noChangeAspect="1"/>
          </p:cNvPicPr>
          <p:nvPr/>
        </p:nvPicPr>
        <p:blipFill>
          <a:blip r:embed="rId4"/>
          <a:stretch>
            <a:fillRect/>
          </a:stretch>
        </p:blipFill>
        <p:spPr>
          <a:xfrm>
            <a:off x="8182946" y="304801"/>
            <a:ext cx="3427163" cy="2797866"/>
          </a:xfrm>
          <a:prstGeom prst="rect">
            <a:avLst/>
          </a:prstGeom>
        </p:spPr>
      </p:pic>
    </p:spTree>
    <p:extLst>
      <p:ext uri="{BB962C8B-B14F-4D97-AF65-F5344CB8AC3E}">
        <p14:creationId xmlns:p14="http://schemas.microsoft.com/office/powerpoint/2010/main" val="380445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666016" y="177283"/>
            <a:ext cx="6894576" cy="1122190"/>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Окремі</a:t>
            </a:r>
            <a:r>
              <a:rPr lang="ru-RU" sz="2400" b="1" dirty="0">
                <a:solidFill>
                  <a:srgbClr val="002060"/>
                </a:solidFill>
                <a:latin typeface="Arial" panose="020B0604020202020204" pitchFamily="34" charset="0"/>
                <a:cs typeface="Arial" panose="020B0604020202020204" pitchFamily="34" charset="0"/>
              </a:rPr>
              <a:t> характеристики стану ринку </a:t>
            </a:r>
            <a:r>
              <a:rPr lang="ru-RU" sz="2400" b="1" dirty="0" err="1">
                <a:solidFill>
                  <a:srgbClr val="002060"/>
                </a:solidFill>
                <a:latin typeface="Arial" panose="020B0604020202020204" pitchFamily="34" charset="0"/>
                <a:cs typeface="Arial" panose="020B0604020202020204" pitchFamily="34" charset="0"/>
              </a:rPr>
              <a:t>праці</a:t>
            </a:r>
            <a:r>
              <a:rPr lang="ru-RU" sz="2400" b="1" dirty="0">
                <a:solidFill>
                  <a:srgbClr val="002060"/>
                </a:solidFill>
                <a:latin typeface="Arial" panose="020B0604020202020204" pitchFamily="34" charset="0"/>
                <a:cs typeface="Arial" panose="020B0604020202020204" pitchFamily="34" charset="0"/>
              </a:rPr>
              <a:t> та ринку </a:t>
            </a:r>
            <a:r>
              <a:rPr lang="ru-RU" sz="2400" b="1" dirty="0" err="1">
                <a:solidFill>
                  <a:srgbClr val="002060"/>
                </a:solidFill>
                <a:latin typeface="Arial" panose="020B0604020202020204" pitchFamily="34" charset="0"/>
                <a:cs typeface="Arial" panose="020B0604020202020204" pitchFamily="34" charset="0"/>
              </a:rPr>
              <a:t>освітніх</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послуг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продовження</a:t>
            </a:r>
            <a:r>
              <a:rPr lang="ru-RU" sz="2400" b="1" dirty="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666016" y="1428404"/>
            <a:ext cx="7386302" cy="4664486"/>
          </a:xfrm>
        </p:spPr>
        <p:txBody>
          <a:bodyPr>
            <a:normAutofit fontScale="92500" lnSpcReduction="10000"/>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6. </a:t>
            </a:r>
            <a:r>
              <a:rPr lang="ru-RU" sz="1800" dirty="0" err="1">
                <a:solidFill>
                  <a:srgbClr val="002060"/>
                </a:solidFill>
                <a:latin typeface="Arial" panose="020B0604020202020204" pitchFamily="34" charset="0"/>
                <a:cs typeface="Arial" panose="020B0604020202020204" pitchFamily="34" charset="0"/>
              </a:rPr>
              <a:t>Продовжується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формування</a:t>
            </a:r>
            <a:r>
              <a:rPr lang="ru-RU" sz="1800" dirty="0">
                <a:solidFill>
                  <a:srgbClr val="002060"/>
                </a:solidFill>
                <a:latin typeface="Arial" panose="020B0604020202020204" pitchFamily="34" charset="0"/>
                <a:cs typeface="Arial" panose="020B0604020202020204" pitchFamily="34" charset="0"/>
              </a:rPr>
              <a:t> НСК:</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затверджено</a:t>
            </a:r>
            <a:r>
              <a:rPr lang="ru-RU" sz="1800" dirty="0">
                <a:solidFill>
                  <a:srgbClr val="002060"/>
                </a:solidFill>
                <a:latin typeface="Arial" panose="020B0604020202020204" pitchFamily="34" charset="0"/>
                <a:cs typeface="Arial" panose="020B0604020202020204" pitchFamily="34" charset="0"/>
              </a:rPr>
              <a:t> в </a:t>
            </a:r>
            <a:r>
              <a:rPr lang="ru-RU" sz="1800" dirty="0" err="1">
                <a:solidFill>
                  <a:srgbClr val="002060"/>
                </a:solidFill>
                <a:latin typeface="Arial" panose="020B0604020202020204" pitchFamily="34" charset="0"/>
                <a:cs typeface="Arial" panose="020B0604020202020204" pitchFamily="34" charset="0"/>
              </a:rPr>
              <a:t>країні</a:t>
            </a:r>
            <a:r>
              <a:rPr lang="ru-RU" sz="1800" dirty="0">
                <a:solidFill>
                  <a:srgbClr val="002060"/>
                </a:solidFill>
                <a:latin typeface="Arial" panose="020B0604020202020204" pitchFamily="34" charset="0"/>
                <a:cs typeface="Arial" panose="020B0604020202020204" pitchFamily="34" charset="0"/>
              </a:rPr>
              <a:t> станом на 01.10.2025 року </a:t>
            </a:r>
            <a:r>
              <a:rPr lang="ru-RU" sz="1800" b="1" dirty="0">
                <a:solidFill>
                  <a:srgbClr val="FF0000"/>
                </a:solidFill>
                <a:latin typeface="Arial" panose="020B0604020202020204" pitchFamily="34" charset="0"/>
                <a:cs typeface="Arial" panose="020B0604020202020204" pitchFamily="34" charset="0"/>
              </a:rPr>
              <a:t>468</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стандартів</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ПС</a:t>
            </a:r>
            <a:r>
              <a:rPr lang="ru-RU" sz="18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подано до </a:t>
            </a:r>
            <a:r>
              <a:rPr lang="ru-RU" sz="1800" dirty="0" err="1">
                <a:solidFill>
                  <a:srgbClr val="002060"/>
                </a:solidFill>
                <a:latin typeface="Arial" panose="020B0604020202020204" pitchFamily="34" charset="0"/>
                <a:cs typeface="Arial" panose="020B0604020202020204" pitchFamily="34" charset="0"/>
              </a:rPr>
              <a:t>НАКу</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479</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актуальних</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заявок</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розроблення</a:t>
            </a:r>
            <a:r>
              <a:rPr lang="ru-RU" sz="1800" dirty="0">
                <a:solidFill>
                  <a:srgbClr val="002060"/>
                </a:solidFill>
                <a:latin typeface="Arial" panose="020B0604020202020204" pitchFamily="34" charset="0"/>
                <a:cs typeface="Arial" panose="020B0604020202020204" pitchFamily="34" charset="0"/>
              </a:rPr>
              <a:t> ПС;</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здійснюють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присвоєння</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574</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ru-RU" sz="1800" b="1" dirty="0">
                <a:solidFill>
                  <a:srgbClr val="FF0000"/>
                </a:solidFill>
                <a:latin typeface="Arial" panose="020B0604020202020204" pitchFamily="34" charset="0"/>
                <a:cs typeface="Arial" panose="020B0604020202020204" pitchFamily="34" charset="0"/>
              </a:rPr>
              <a:t>186</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центрів</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7. </a:t>
            </a:r>
            <a:r>
              <a:rPr lang="ru-RU" sz="1800" dirty="0" err="1">
                <a:solidFill>
                  <a:srgbClr val="002060"/>
                </a:solidFill>
                <a:latin typeface="Arial" panose="020B0604020202020204" pitchFamily="34" charset="0"/>
                <a:cs typeface="Arial" panose="020B0604020202020204" pitchFamily="34" charset="0"/>
              </a:rPr>
              <a:t>Поряд</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цим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проблемним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питанням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подальшої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гармонізації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вітчизняних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з аналогами в ЄС та </a:t>
            </a:r>
            <a:r>
              <a:rPr lang="ru-RU" sz="1800" dirty="0" err="1">
                <a:solidFill>
                  <a:srgbClr val="002060"/>
                </a:solidFill>
                <a:latin typeface="Arial" panose="020B0604020202020204" pitchFamily="34" charset="0"/>
                <a:cs typeface="Arial" panose="020B0604020202020204" pitchFamily="34" charset="0"/>
              </a:rPr>
              <a:t>навпаки</a:t>
            </a:r>
            <a:r>
              <a:rPr lang="ru-RU" sz="1800" dirty="0">
                <a:solidFill>
                  <a:srgbClr val="002060"/>
                </a:solidFill>
                <a:latin typeface="Arial" panose="020B0604020202020204" pitchFamily="34" charset="0"/>
                <a:cs typeface="Arial" panose="020B0604020202020204" pitchFamily="34" charset="0"/>
              </a:rPr>
              <a:t>, є </a:t>
            </a:r>
            <a:r>
              <a:rPr lang="ru-RU" sz="1800" dirty="0" err="1">
                <a:solidFill>
                  <a:srgbClr val="002060"/>
                </a:solidFill>
                <a:latin typeface="Arial" panose="020B0604020202020204" pitchFamily="34" charset="0"/>
                <a:cs typeface="Arial" panose="020B0604020202020204" pitchFamily="34" charset="0"/>
              </a:rPr>
              <a:t>їх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невизначеність</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розпорошеність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Можна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стверджувати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повні</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часткові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розподіляються</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такі</a:t>
            </a:r>
            <a:r>
              <a:rPr lang="ru-RU" sz="1800" dirty="0">
                <a:solidFill>
                  <a:srgbClr val="002060"/>
                </a:solidFill>
                <a:latin typeface="Arial" panose="020B0604020202020204" pitchFamily="34" charset="0"/>
                <a:cs typeface="Arial" panose="020B0604020202020204" pitchFamily="34" charset="0"/>
              </a:rPr>
              <a:t> типи за </a:t>
            </a:r>
            <a:r>
              <a:rPr lang="ru-RU" sz="1800" dirty="0" err="1">
                <a:solidFill>
                  <a:srgbClr val="002060"/>
                </a:solidFill>
                <a:latin typeface="Arial" panose="020B0604020202020204" pitchFamily="34" charset="0"/>
                <a:cs typeface="Arial" panose="020B0604020202020204" pitchFamily="34" charset="0"/>
              </a:rPr>
              <a:t>походженням</a:t>
            </a:r>
            <a:r>
              <a:rPr lang="ru-RU" sz="1800" dirty="0">
                <a:solidFill>
                  <a:srgbClr val="002060"/>
                </a:solidFill>
                <a:latin typeface="Arial" panose="020B0604020202020204" pitchFamily="34" charset="0"/>
                <a:cs typeface="Arial" panose="020B0604020202020204" pitchFamily="34" charset="0"/>
              </a:rPr>
              <a:t>, а </a:t>
            </a:r>
            <a:r>
              <a:rPr lang="ru-RU" sz="1800" dirty="0" err="1">
                <a:solidFill>
                  <a:srgbClr val="002060"/>
                </a:solidFill>
                <a:latin typeface="Arial" panose="020B0604020202020204" pitchFamily="34" charset="0"/>
                <a:cs typeface="Arial" panose="020B0604020202020204" pitchFamily="34" charset="0"/>
              </a:rPr>
              <a:t>саме</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визнані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кваліфікаційними</a:t>
            </a:r>
            <a:r>
              <a:rPr lang="ru-RU" sz="1800" dirty="0">
                <a:solidFill>
                  <a:srgbClr val="002060"/>
                </a:solidFill>
                <a:latin typeface="Arial" panose="020B0604020202020204" pitchFamily="34" charset="0"/>
                <a:cs typeface="Arial" panose="020B0604020202020204" pitchFamily="34" charset="0"/>
              </a:rPr>
              <a:t> центрами; закладами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іншими</a:t>
            </a:r>
            <a:r>
              <a:rPr lang="ru-RU" sz="1800" dirty="0">
                <a:solidFill>
                  <a:srgbClr val="002060"/>
                </a:solidFill>
                <a:latin typeface="Arial" panose="020B0604020202020204" pitchFamily="34" charset="0"/>
                <a:cs typeface="Arial" panose="020B0604020202020204" pitchFamily="34" charset="0"/>
              </a:rPr>
              <a:t> провайдерами </a:t>
            </a:r>
            <a:r>
              <a:rPr lang="ru-RU" sz="1800" dirty="0" err="1">
                <a:solidFill>
                  <a:srgbClr val="002060"/>
                </a:solidFill>
                <a:latin typeface="Arial" panose="020B0604020202020204" pitchFamily="34" charset="0"/>
                <a:cs typeface="Arial" panose="020B0604020202020204" pitchFamily="34" charset="0"/>
              </a:rPr>
              <a:t>освітніх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послуг</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набрання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чинності</a:t>
            </a:r>
            <a:r>
              <a:rPr lang="ru-RU" sz="1800" dirty="0">
                <a:solidFill>
                  <a:srgbClr val="002060"/>
                </a:solidFill>
                <a:latin typeface="Arial" panose="020B0604020202020204" pitchFamily="34" charset="0"/>
                <a:cs typeface="Arial" panose="020B0604020202020204" pitchFamily="34" charset="0"/>
              </a:rPr>
              <a:t> ЗУ "Про </a:t>
            </a:r>
            <a:r>
              <a:rPr lang="ru-RU" sz="1800" dirty="0" err="1">
                <a:solidFill>
                  <a:srgbClr val="002060"/>
                </a:solidFill>
                <a:latin typeface="Arial" panose="020B0604020202020204" pitchFamily="34" charset="0"/>
                <a:cs typeface="Arial" panose="020B0604020202020204" pitchFamily="34" charset="0"/>
              </a:rPr>
              <a:t>професійну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освіту</a:t>
            </a:r>
            <a:r>
              <a:rPr lang="ru-RU" sz="1800" dirty="0">
                <a:solidFill>
                  <a:srgbClr val="002060"/>
                </a:solidFill>
                <a:latin typeface="Arial" panose="020B0604020202020204" pitchFamily="34" charset="0"/>
                <a:cs typeface="Arial" panose="020B0604020202020204" pitchFamily="34" charset="0"/>
              </a:rPr>
              <a:t>"; центрами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ДСЗ; ЗВО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іншими</a:t>
            </a:r>
            <a:r>
              <a:rPr lang="ru-RU" sz="1800" dirty="0">
                <a:solidFill>
                  <a:srgbClr val="002060"/>
                </a:solidFill>
                <a:latin typeface="Arial" panose="020B0604020202020204" pitchFamily="34" charset="0"/>
                <a:cs typeface="Arial" panose="020B0604020202020204" pitchFamily="34" charset="0"/>
              </a:rPr>
              <a:t> провайдерами з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ЗВО за </a:t>
            </a:r>
            <a:r>
              <a:rPr lang="ru-RU" sz="1800" dirty="0" err="1">
                <a:solidFill>
                  <a:srgbClr val="002060"/>
                </a:solidFill>
                <a:latin typeface="Arial" panose="020B0604020202020204" pitchFamily="34" charset="0"/>
                <a:cs typeface="Arial" panose="020B0604020202020204" pitchFamily="34" charset="0"/>
              </a:rPr>
              <a:t>присвоєнням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при </a:t>
            </a:r>
            <a:r>
              <a:rPr lang="ru-RU" sz="1800" dirty="0" err="1">
                <a:solidFill>
                  <a:srgbClr val="002060"/>
                </a:solidFill>
                <a:latin typeface="Arial" panose="020B0604020202020204" pitchFamily="34" charset="0"/>
                <a:cs typeface="Arial" panose="020B0604020202020204" pitchFamily="34" charset="0"/>
              </a:rPr>
              <a:t>відсутності</a:t>
            </a:r>
            <a:r>
              <a:rPr lang="ru-RU" sz="1800" dirty="0">
                <a:solidFill>
                  <a:srgbClr val="002060"/>
                </a:solidFill>
                <a:latin typeface="Arial" panose="020B0604020202020204" pitchFamily="34" charset="0"/>
                <a:cs typeface="Arial" panose="020B0604020202020204" pitchFamily="34" charset="0"/>
              </a:rPr>
              <a:t> ПС у </a:t>
            </a:r>
            <a:r>
              <a:rPr lang="ru-RU" sz="1800" dirty="0" err="1">
                <a:solidFill>
                  <a:srgbClr val="002060"/>
                </a:solidFill>
                <a:latin typeface="Arial" panose="020B0604020202020204" pitchFamily="34" charset="0"/>
                <a:cs typeface="Arial" panose="020B0604020202020204" pitchFamily="34" charset="0"/>
              </a:rPr>
              <a:t>розрізі</a:t>
            </a:r>
            <a:r>
              <a:rPr lang="ru-RU" sz="1800" dirty="0">
                <a:solidFill>
                  <a:srgbClr val="002060"/>
                </a:solidFill>
                <a:latin typeface="Arial" panose="020B0604020202020204" pitchFamily="34" charset="0"/>
                <a:cs typeface="Arial" panose="020B0604020202020204" pitchFamily="34" charset="0"/>
              </a:rPr>
              <a:t> кожного ЗВО; закладами </a:t>
            </a:r>
            <a:r>
              <a:rPr lang="ru-RU" sz="1800" dirty="0" err="1">
                <a:solidFill>
                  <a:srgbClr val="002060"/>
                </a:solidFill>
                <a:latin typeface="Arial" panose="020B0604020202020204" pitchFamily="34" charset="0"/>
                <a:cs typeface="Arial" panose="020B0604020202020204" pitchFamily="34" charset="0"/>
              </a:rPr>
              <a:t>фахової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передвищої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регульованими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професіями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тощо</a:t>
            </a:r>
            <a:r>
              <a:rPr lang="ru-RU" sz="1800" dirty="0">
                <a:solidFill>
                  <a:srgbClr val="002060"/>
                </a:solidFill>
                <a:latin typeface="Arial" panose="020B0604020202020204" pitchFamily="34" charset="0"/>
                <a:cs typeface="Arial" panose="020B0604020202020204" pitchFamily="34" charset="0"/>
              </a:rPr>
              <a:t>.</a:t>
            </a: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54955" y="3237722"/>
            <a:ext cx="3508308" cy="1272143"/>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pPr>
              <a:spcBef>
                <a:spcPts val="400"/>
              </a:spcBef>
            </a:pPr>
            <a:r>
              <a:rPr lang="uk-UA"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Аналітична</a:t>
            </a:r>
            <a:r>
              <a:rPr lang="ru-RU" sz="1400" b="1" dirty="0">
                <a:solidFill>
                  <a:srgbClr val="002060"/>
                </a:solidFill>
                <a:latin typeface="Arial" panose="020B0604020202020204" pitchFamily="34" charset="0"/>
                <a:cs typeface="Arial" panose="020B0604020202020204" pitchFamily="34" charset="0"/>
              </a:rPr>
              <a:t> записка «</a:t>
            </a:r>
            <a:r>
              <a:rPr lang="ru-RU" sz="1400" b="1" dirty="0" err="1">
                <a:solidFill>
                  <a:srgbClr val="002060"/>
                </a:solidFill>
                <a:latin typeface="Arial" panose="020B0604020202020204" pitchFamily="34" charset="0"/>
                <a:cs typeface="Arial" panose="020B0604020202020204" pitchFamily="34" charset="0"/>
              </a:rPr>
              <a:t>Аналіз</a:t>
            </a:r>
            <a:r>
              <a:rPr lang="ru-RU" sz="1400" b="1" dirty="0">
                <a:solidFill>
                  <a:srgbClr val="002060"/>
                </a:solidFill>
                <a:latin typeface="Arial" panose="020B0604020202020204" pitchFamily="34" charset="0"/>
                <a:cs typeface="Arial" panose="020B0604020202020204" pitchFamily="34" charset="0"/>
              </a:rPr>
              <a:t> стану </a:t>
            </a:r>
            <a:r>
              <a:rPr lang="ru-RU" sz="1400" b="1" dirty="0" err="1">
                <a:solidFill>
                  <a:srgbClr val="002060"/>
                </a:solidFill>
                <a:latin typeface="Arial" panose="020B0604020202020204" pitchFamily="34" charset="0"/>
                <a:cs typeface="Arial" panose="020B0604020202020204" pitchFamily="34" charset="0"/>
              </a:rPr>
              <a:t>міграційних</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процесів</a:t>
            </a:r>
            <a:r>
              <a:rPr lang="ru-RU" sz="1400" b="1" dirty="0">
                <a:solidFill>
                  <a:srgbClr val="002060"/>
                </a:solidFill>
                <a:latin typeface="Arial" panose="020B0604020202020204" pitchFamily="34" charset="0"/>
                <a:cs typeface="Arial" panose="020B0604020202020204" pitchFamily="34" charset="0"/>
              </a:rPr>
              <a:t> в </a:t>
            </a:r>
            <a:r>
              <a:rPr lang="ru-RU" sz="1400" b="1" dirty="0" err="1">
                <a:solidFill>
                  <a:srgbClr val="002060"/>
                </a:solidFill>
                <a:latin typeface="Arial" panose="020B0604020202020204" pitchFamily="34" charset="0"/>
                <a:cs typeface="Arial" panose="020B0604020202020204" pitchFamily="34" charset="0"/>
              </a:rPr>
              <a:t>Україні</a:t>
            </a:r>
            <a:r>
              <a:rPr lang="ru-RU" sz="1400" b="1" dirty="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hlinkClick r:id="rId3"/>
              </a:rPr>
              <a:t>https://horizon.iea.gov.ua</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9" name="Рисунок 8" descr="Изображение выглядит как мультфильм, иллюстрация, дизайн, искусство&#10;&#10;Автоматически созданное описание">
            <a:extLst>
              <a:ext uri="{FF2B5EF4-FFF2-40B4-BE49-F238E27FC236}">
                <a16:creationId xmlns:a16="http://schemas.microsoft.com/office/drawing/2014/main" id="{2F90FD83-6C05-4EEA-8D4F-78FE99EC2B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4955" y="285750"/>
            <a:ext cx="3464391" cy="2330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2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177282"/>
            <a:ext cx="8322905" cy="1408921"/>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ІІІ</a:t>
            </a:r>
            <a:r>
              <a:rPr lang="en-US" sz="2400" b="1" dirty="0">
                <a:solidFill>
                  <a:srgbClr val="002060"/>
                </a:solidFill>
                <a:latin typeface="Arial" panose="020B0604020202020204" pitchFamily="34" charset="0"/>
                <a:cs typeface="Arial" panose="020B0604020202020204" pitchFamily="34" charset="0"/>
              </a:rPr>
              <a:t>. </a:t>
            </a:r>
            <a:r>
              <a:rPr lang="uk-UA" sz="2400" b="1" dirty="0">
                <a:solidFill>
                  <a:srgbClr val="002060"/>
                </a:solidFill>
                <a:latin typeface="Arial" panose="020B0604020202020204" pitchFamily="34" charset="0"/>
                <a:cs typeface="Arial" panose="020B0604020202020204" pitchFamily="34" charset="0"/>
              </a:rPr>
              <a:t>Співставлення вітчизняних кваліфікацій з відповідниками ЄС </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через Європейська багатомовна класифікація навичок, компетенцій та занять (</a:t>
            </a:r>
            <a:r>
              <a:rPr lang="en-US" sz="2400" b="1" dirty="0">
                <a:solidFill>
                  <a:srgbClr val="002060"/>
                </a:solidFill>
                <a:latin typeface="Arial" panose="020B0604020202020204" pitchFamily="34" charset="0"/>
                <a:cs typeface="Arial" panose="020B0604020202020204" pitchFamily="34" charset="0"/>
              </a:rPr>
              <a:t>ESCO) </a:t>
            </a:r>
            <a:endParaRPr lang="en-US" sz="2000" b="1" dirty="0">
              <a:solidFill>
                <a:srgbClr val="002060"/>
              </a:solidFill>
              <a:latin typeface="Arial" panose="020B0604020202020204" pitchFamily="34" charset="0"/>
              <a:cs typeface="Arial" panose="020B0604020202020204" pitchFamily="34" charset="0"/>
            </a:endParaRP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819468"/>
            <a:ext cx="7113034" cy="4264091"/>
          </a:xfrm>
        </p:spPr>
        <p:txBody>
          <a:bodyPr>
            <a:normAutofit lnSpcReduction="10000"/>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1. Для </a:t>
            </a:r>
            <a:r>
              <a:rPr lang="ru-RU" sz="1800" dirty="0" err="1">
                <a:solidFill>
                  <a:srgbClr val="002060"/>
                </a:solidFill>
                <a:latin typeface="Arial" panose="020B0604020202020204" pitchFamily="34" charset="0"/>
                <a:cs typeface="Arial" panose="020B0604020202020204" pitchFamily="34" charset="0"/>
              </a:rPr>
              <a:t>проведення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співставлення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вітчизняних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аналогами в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перш за все, треба </a:t>
            </a:r>
            <a:r>
              <a:rPr lang="ru-RU" sz="1800" dirty="0" err="1">
                <a:solidFill>
                  <a:srgbClr val="002060"/>
                </a:solidFill>
                <a:latin typeface="Arial" panose="020B0604020202020204" pitchFamily="34" charset="0"/>
                <a:cs typeface="Arial" panose="020B0604020202020204" pitchFamily="34" charset="0"/>
              </a:rPr>
              <a:t>сформувати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їх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опис</a:t>
            </a:r>
            <a:r>
              <a:rPr lang="ru-RU" sz="1800" dirty="0">
                <a:solidFill>
                  <a:srgbClr val="002060"/>
                </a:solidFill>
                <a:latin typeface="Arial" panose="020B0604020202020204" pitchFamily="34" charset="0"/>
                <a:cs typeface="Arial" panose="020B0604020202020204" pitchFamily="34" charset="0"/>
              </a:rPr>
              <a:t> у </a:t>
            </a:r>
            <a:r>
              <a:rPr lang="ru-RU" sz="1800" dirty="0" err="1">
                <a:solidFill>
                  <a:srgbClr val="002060"/>
                </a:solidFill>
                <a:latin typeface="Arial" panose="020B0604020202020204" pitchFamily="34" charset="0"/>
                <a:cs typeface="Arial" panose="020B0604020202020204" pitchFamily="34" charset="0"/>
              </a:rPr>
              <a:t>порівняльному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форматі</a:t>
            </a:r>
            <a:r>
              <a:rPr lang="ru-RU" sz="1800" dirty="0">
                <a:solidFill>
                  <a:srgbClr val="002060"/>
                </a:solidFill>
                <a:latin typeface="Arial" panose="020B0604020202020204" pitchFamily="34" charset="0"/>
                <a:cs typeface="Arial" panose="020B0604020202020204" pitchFamily="34" charset="0"/>
              </a:rPr>
              <a:t>. А </a:t>
            </a:r>
            <a:r>
              <a:rPr lang="ru-RU" sz="1800" dirty="0" err="1">
                <a:solidFill>
                  <a:srgbClr val="002060"/>
                </a:solidFill>
                <a:latin typeface="Arial" panose="020B0604020202020204" pitchFamily="34" charset="0"/>
                <a:cs typeface="Arial" panose="020B0604020202020204" pitchFamily="34" charset="0"/>
              </a:rPr>
              <a:t>саме</a:t>
            </a:r>
            <a:r>
              <a:rPr lang="ru-RU" sz="18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 </a:t>
            </a:r>
            <a:r>
              <a:rPr lang="ru-RU" sz="1800" dirty="0" err="1">
                <a:solidFill>
                  <a:srgbClr val="002060"/>
                </a:solidFill>
                <a:latin typeface="Arial" panose="020B0604020202020204" pitchFamily="34" charset="0"/>
                <a:cs typeface="Arial" panose="020B0604020202020204" pitchFamily="34" charset="0"/>
              </a:rPr>
              <a:t>Загальні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положення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Мета. Код. Тип. </a:t>
            </a:r>
            <a:r>
              <a:rPr lang="ru-RU" sz="1800" dirty="0" err="1">
                <a:solidFill>
                  <a:srgbClr val="002060"/>
                </a:solidFill>
                <a:latin typeface="Arial" panose="020B0604020202020204" pitchFamily="34" charset="0"/>
                <a:cs typeface="Arial" panose="020B0604020202020204" pitchFamily="34" charset="0"/>
              </a:rPr>
              <a:t>Рівень</a:t>
            </a:r>
            <a:r>
              <a:rPr lang="ru-RU" sz="1800" dirty="0">
                <a:solidFill>
                  <a:srgbClr val="002060"/>
                </a:solidFill>
                <a:latin typeface="Arial" panose="020B0604020202020204" pitchFamily="34" charset="0"/>
                <a:cs typeface="Arial" panose="020B0604020202020204" pitchFamily="34" charset="0"/>
              </a:rPr>
              <a:t> НРК/ЄРК. </a:t>
            </a:r>
            <a:r>
              <a:rPr lang="ru-RU" sz="1800" dirty="0" err="1">
                <a:solidFill>
                  <a:srgbClr val="002060"/>
                </a:solidFill>
                <a:latin typeface="Arial" panose="020B0604020202020204" pitchFamily="34" charset="0"/>
                <a:cs typeface="Arial" panose="020B0604020202020204" pitchFamily="34" charset="0"/>
              </a:rPr>
              <a:t>Обсяг</a:t>
            </a:r>
            <a:r>
              <a:rPr lang="ru-RU" sz="1800" dirty="0">
                <a:solidFill>
                  <a:srgbClr val="002060"/>
                </a:solidFill>
                <a:latin typeface="Arial" panose="020B0604020202020204" pitchFamily="34" charset="0"/>
                <a:cs typeface="Arial" panose="020B0604020202020204" pitchFamily="34" charset="0"/>
              </a:rPr>
              <a:t> (в кредитах).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присвоює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кваліфікацію</a:t>
            </a:r>
            <a:r>
              <a:rPr lang="ru-RU" sz="1800" dirty="0">
                <a:solidFill>
                  <a:srgbClr val="002060"/>
                </a:solidFill>
                <a:latin typeface="Arial" panose="020B0604020202020204" pitchFamily="34" charset="0"/>
                <a:cs typeface="Arial" panose="020B0604020202020204" pitchFamily="34" charset="0"/>
              </a:rPr>
              <a:t>.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(тип закладу </a:t>
            </a:r>
            <a:r>
              <a:rPr lang="ru-RU" sz="1800" dirty="0" err="1">
                <a:solidFill>
                  <a:srgbClr val="002060"/>
                </a:solidFill>
                <a:latin typeface="Arial" panose="020B0604020202020204" pitchFamily="34" charset="0"/>
                <a:cs typeface="Arial" panose="020B0604020202020204" pitchFamily="34" charset="0"/>
              </a:rPr>
              <a:t>освіти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тощо</a:t>
            </a:r>
            <a:r>
              <a:rPr lang="ru-RU" sz="1800" dirty="0">
                <a:solidFill>
                  <a:srgbClr val="002060"/>
                </a:solidFill>
                <a:latin typeface="Arial" panose="020B0604020202020204" pitchFamily="34" charset="0"/>
                <a:cs typeface="Arial" panose="020B0604020202020204" pitchFamily="34" charset="0"/>
              </a:rPr>
              <a:t>). Орган, </a:t>
            </a:r>
            <a:r>
              <a:rPr lang="ru-RU" sz="1800" dirty="0" err="1">
                <a:solidFill>
                  <a:srgbClr val="002060"/>
                </a:solidFill>
                <a:latin typeface="Arial" panose="020B0604020202020204" pitchFamily="34" charset="0"/>
                <a:cs typeface="Arial" panose="020B0604020202020204" pitchFamily="34" charset="0"/>
              </a:rPr>
              <a:t>який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здійснює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зовнішнє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забезпечення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якості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Доступ до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наявність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регулювання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законодавчо-нормативними</a:t>
            </a:r>
            <a:r>
              <a:rPr lang="ru-RU" sz="1800" dirty="0">
                <a:solidFill>
                  <a:srgbClr val="002060"/>
                </a:solidFill>
                <a:latin typeface="Arial" panose="020B0604020202020204" pitchFamily="34" charset="0"/>
                <a:cs typeface="Arial" panose="020B0604020202020204" pitchFamily="34" charset="0"/>
              </a:rPr>
              <a:t> актами). </a:t>
            </a:r>
            <a:r>
              <a:rPr lang="ru-RU" sz="1800" dirty="0" err="1">
                <a:solidFill>
                  <a:srgbClr val="002060"/>
                </a:solidFill>
                <a:latin typeface="Arial" panose="020B0604020202020204" pitchFamily="34" charset="0"/>
                <a:cs typeface="Arial" panose="020B0604020202020204" pitchFamily="34" charset="0"/>
              </a:rPr>
              <a:t>Джерело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інформації</a:t>
            </a:r>
            <a:r>
              <a:rPr lang="ru-RU" sz="1800" dirty="0">
                <a:solidFill>
                  <a:srgbClr val="002060"/>
                </a:solidFill>
                <a:latin typeface="Arial" panose="020B0604020202020204" pitchFamily="34" charset="0"/>
                <a:cs typeface="Arial" panose="020B0604020202020204" pitchFamily="34" charset="0"/>
              </a:rPr>
              <a:t> про </a:t>
            </a:r>
            <a:r>
              <a:rPr lang="ru-RU" sz="1800" dirty="0" err="1">
                <a:solidFill>
                  <a:srgbClr val="002060"/>
                </a:solidFill>
                <a:latin typeface="Arial" panose="020B0604020202020204" pitchFamily="34" charset="0"/>
                <a:cs typeface="Arial" panose="020B0604020202020204" pitchFamily="34" charset="0"/>
              </a:rPr>
              <a:t>кваліфікацію</a:t>
            </a:r>
            <a:r>
              <a:rPr lang="ru-RU" sz="1800" dirty="0">
                <a:solidFill>
                  <a:srgbClr val="002060"/>
                </a:solidFill>
                <a:latin typeface="Arial" panose="020B0604020202020204" pitchFamily="34" charset="0"/>
                <a:cs typeface="Arial" panose="020B0604020202020204" pitchFamily="34" charset="0"/>
              </a:rPr>
              <a:t>. Дата </a:t>
            </a:r>
            <a:r>
              <a:rPr lang="ru-RU" sz="1800" dirty="0" err="1">
                <a:solidFill>
                  <a:srgbClr val="002060"/>
                </a:solidFill>
                <a:latin typeface="Arial" panose="020B0604020202020204" pitchFamily="34" charset="0"/>
                <a:cs typeface="Arial" panose="020B0604020202020204" pitchFamily="34" charset="0"/>
              </a:rPr>
              <a:t>затвердження</a:t>
            </a:r>
            <a:r>
              <a:rPr lang="ru-RU" sz="1800" dirty="0">
                <a:solidFill>
                  <a:srgbClr val="002060"/>
                </a:solidFill>
                <a:latin typeface="Arial" panose="020B0604020202020204" pitchFamily="34" charset="0"/>
                <a:cs typeface="Arial" panose="020B0604020202020204" pitchFamily="34" charset="0"/>
              </a:rPr>
              <a:t> та орган,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затвердив. </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ІІ. </a:t>
            </a:r>
            <a:r>
              <a:rPr lang="ru-RU" sz="1800" dirty="0" err="1">
                <a:solidFill>
                  <a:srgbClr val="002060"/>
                </a:solidFill>
                <a:latin typeface="Arial" panose="020B0604020202020204" pitchFamily="34" charset="0"/>
                <a:cs typeface="Arial" panose="020B0604020202020204" pitchFamily="34" charset="0"/>
              </a:rPr>
              <a:t>Профіль</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Міжнародна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класифікація</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ISCED-F (</a:t>
            </a:r>
            <a:r>
              <a:rPr lang="ru-RU" sz="1800" dirty="0" err="1">
                <a:solidFill>
                  <a:srgbClr val="002060"/>
                </a:solidFill>
                <a:latin typeface="Arial" panose="020B0604020202020204" pitchFamily="34" charset="0"/>
                <a:cs typeface="Arial" panose="020B0604020202020204" pitchFamily="34" charset="0"/>
              </a:rPr>
              <a:t>посилання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професії</a:t>
            </a:r>
            <a:r>
              <a:rPr lang="ru-RU" sz="1800" dirty="0">
                <a:solidFill>
                  <a:srgbClr val="002060"/>
                </a:solidFill>
                <a:latin typeface="Arial" panose="020B0604020202020204" pitchFamily="34" charset="0"/>
                <a:cs typeface="Arial" panose="020B0604020202020204" pitchFamily="34" charset="0"/>
              </a:rPr>
              <a:t> та код (</a:t>
            </a:r>
            <a:r>
              <a:rPr lang="ru-RU" sz="1800" dirty="0" err="1">
                <a:solidFill>
                  <a:srgbClr val="002060"/>
                </a:solidFill>
                <a:latin typeface="Arial" panose="020B0604020202020204" pitchFamily="34" charset="0"/>
                <a:cs typeface="Arial" panose="020B0604020202020204" pitchFamily="34" charset="0"/>
              </a:rPr>
              <a:t>згідно</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Класифікатором</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професій</a:t>
            </a:r>
            <a:r>
              <a:rPr lang="ru-RU" sz="1800" dirty="0">
                <a:solidFill>
                  <a:srgbClr val="002060"/>
                </a:solidFill>
                <a:latin typeface="Arial" panose="020B0604020202020204" pitchFamily="34" charset="0"/>
                <a:cs typeface="Arial" panose="020B0604020202020204" pitchFamily="34" charset="0"/>
              </a:rPr>
              <a:t> ДК 003:2010) (за потреби). </a:t>
            </a:r>
            <a:r>
              <a:rPr lang="ru-RU" sz="1800" dirty="0" err="1">
                <a:solidFill>
                  <a:srgbClr val="002060"/>
                </a:solidFill>
                <a:latin typeface="Arial" panose="020B0604020202020204" pitchFamily="34" charset="0"/>
                <a:cs typeface="Arial" panose="020B0604020202020204" pitchFamily="34" charset="0"/>
              </a:rPr>
              <a:t>Назва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професії</a:t>
            </a:r>
            <a:r>
              <a:rPr lang="ru-RU" sz="1800" dirty="0">
                <a:solidFill>
                  <a:srgbClr val="002060"/>
                </a:solidFill>
                <a:latin typeface="Arial" panose="020B0604020202020204" pitchFamily="34" charset="0"/>
                <a:cs typeface="Arial" panose="020B0604020202020204" pitchFamily="34" charset="0"/>
              </a:rPr>
              <a:t>(й) та код за </a:t>
            </a:r>
            <a:r>
              <a:rPr lang="en-US" sz="1800" dirty="0">
                <a:solidFill>
                  <a:srgbClr val="002060"/>
                </a:solidFill>
                <a:latin typeface="Arial" panose="020B0604020202020204" pitchFamily="34" charset="0"/>
                <a:cs typeface="Arial" panose="020B0604020202020204" pitchFamily="34" charset="0"/>
              </a:rPr>
              <a:t>ESCO (</a:t>
            </a:r>
            <a:r>
              <a:rPr lang="ru-RU" sz="1800" dirty="0" err="1">
                <a:solidFill>
                  <a:srgbClr val="002060"/>
                </a:solidFill>
                <a:latin typeface="Arial" panose="020B0604020202020204" pitchFamily="34" charset="0"/>
                <a:cs typeface="Arial" panose="020B0604020202020204" pitchFamily="34" charset="0"/>
              </a:rPr>
              <a:t>включно</a:t>
            </a:r>
            <a:r>
              <a:rPr lang="ru-RU" sz="1800" dirty="0">
                <a:solidFill>
                  <a:srgbClr val="002060"/>
                </a:solidFill>
                <a:latin typeface="Arial" panose="020B0604020202020204" pitchFamily="34" charset="0"/>
                <a:cs typeface="Arial" panose="020B0604020202020204" pitchFamily="34" charset="0"/>
              </a:rPr>
              <a:t> з 4 знаками коду за </a:t>
            </a:r>
            <a:r>
              <a:rPr lang="en-US" sz="1800" dirty="0">
                <a:solidFill>
                  <a:srgbClr val="002060"/>
                </a:solidFill>
                <a:latin typeface="Arial" panose="020B0604020202020204" pitchFamily="34" charset="0"/>
                <a:cs typeface="Arial" panose="020B0604020202020204" pitchFamily="34" charset="0"/>
              </a:rPr>
              <a:t>ISCO </a:t>
            </a:r>
            <a:r>
              <a:rPr lang="ru-RU" sz="1800" dirty="0">
                <a:solidFill>
                  <a:srgbClr val="002060"/>
                </a:solidFill>
                <a:latin typeface="Arial" panose="020B0604020202020204" pitchFamily="34" charset="0"/>
                <a:cs typeface="Arial" panose="020B0604020202020204" pitchFamily="34" charset="0"/>
              </a:rPr>
              <a:t>з </a:t>
            </a:r>
            <a:r>
              <a:rPr lang="ru-RU" sz="1800" dirty="0" err="1">
                <a:solidFill>
                  <a:srgbClr val="002060"/>
                </a:solidFill>
                <a:latin typeface="Arial" panose="020B0604020202020204" pitchFamily="34" charset="0"/>
                <a:cs typeface="Arial" panose="020B0604020202020204" pitchFamily="34" charset="0"/>
              </a:rPr>
              <a:t>посиланнями</a:t>
            </a:r>
            <a:r>
              <a:rPr lang="ru-RU" sz="1800" dirty="0">
                <a:solidFill>
                  <a:srgbClr val="002060"/>
                </a:solidFill>
                <a:latin typeface="Arial" panose="020B0604020202020204" pitchFamily="34" charset="0"/>
                <a:cs typeface="Arial" panose="020B0604020202020204" pitchFamily="34" charset="0"/>
              </a:rPr>
              <a:t>). Сфера </a:t>
            </a:r>
            <a:r>
              <a:rPr lang="ru-RU" sz="1800" dirty="0" err="1">
                <a:solidFill>
                  <a:srgbClr val="002060"/>
                </a:solidFill>
                <a:latin typeface="Arial" panose="020B0604020202020204" pitchFamily="34" charset="0"/>
                <a:cs typeface="Arial" panose="020B0604020202020204" pitchFamily="34" charset="0"/>
              </a:rPr>
              <a:t>професійної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діяльності</a:t>
            </a:r>
            <a:r>
              <a:rPr lang="ru-RU" sz="1800" dirty="0">
                <a:solidFill>
                  <a:srgbClr val="002060"/>
                </a:solidFill>
                <a:latin typeface="Arial" panose="020B0604020202020204" pitchFamily="34" charset="0"/>
                <a:cs typeface="Arial" panose="020B0604020202020204" pitchFamily="34" charset="0"/>
              </a:rPr>
              <a:t> за КВЕД ДК 009:2010 (за потреби). </a:t>
            </a: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120549" y="3564294"/>
            <a:ext cx="3508308" cy="1867178"/>
          </a:xfrm>
          <a:prstGeom prst="rect">
            <a:avLst/>
          </a:prstGeom>
          <a:noFill/>
        </p:spPr>
        <p:txBody>
          <a:bodyPr wrap="square">
            <a:spAutoFit/>
          </a:bodyPr>
          <a:lstStyle/>
          <a:p>
            <a:r>
              <a:rPr lang="ru-RU" sz="1400" b="1" dirty="0">
                <a:solidFill>
                  <a:srgbClr val="002060"/>
                </a:solidFill>
                <a:latin typeface="Arial" panose="020B0604020202020204" pitchFamily="34" charset="0"/>
                <a:cs typeface="Arial" panose="020B0604020202020204" pitchFamily="34" charset="0"/>
              </a:rPr>
              <a:t>До </a:t>
            </a:r>
            <a:r>
              <a:rPr lang="ru-RU" sz="1400" b="1" dirty="0" err="1">
                <a:solidFill>
                  <a:srgbClr val="002060"/>
                </a:solidFill>
                <a:latin typeface="Arial" panose="020B0604020202020204" pitchFamily="34" charset="0"/>
                <a:cs typeface="Arial" panose="020B0604020202020204" pitchFamily="34" charset="0"/>
              </a:rPr>
              <a:t>відома</a:t>
            </a:r>
            <a:r>
              <a:rPr lang="ru-RU" sz="1400" b="1" dirty="0">
                <a:solidFill>
                  <a:srgbClr val="002060"/>
                </a:solidFill>
                <a:latin typeface="Arial" panose="020B0604020202020204" pitchFamily="34" charset="0"/>
                <a:cs typeface="Arial" panose="020B0604020202020204" pitchFamily="34" charset="0"/>
              </a:rPr>
              <a:t>:</a:t>
            </a:r>
          </a:p>
          <a:p>
            <a:endParaRPr lang="ru-RU" sz="1400" b="1" dirty="0">
              <a:solidFill>
                <a:srgbClr val="002060"/>
              </a:solidFill>
              <a:latin typeface="Arial" panose="020B0604020202020204" pitchFamily="34" charset="0"/>
              <a:cs typeface="Arial" panose="020B0604020202020204" pitchFamily="34" charset="0"/>
            </a:endParaRPr>
          </a:p>
          <a:p>
            <a:r>
              <a:rPr lang="ru-RU" sz="1400" b="1" dirty="0" err="1">
                <a:solidFill>
                  <a:srgbClr val="002060"/>
                </a:solidFill>
                <a:latin typeface="Arial" panose="020B0604020202020204" pitchFamily="34" charset="0"/>
                <a:cs typeface="Arial" panose="020B0604020202020204" pitchFamily="34" charset="0"/>
              </a:rPr>
              <a:t>Європейська</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багатомовна</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класифікація</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навичок</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компетенцій</a:t>
            </a:r>
            <a:r>
              <a:rPr lang="ru-RU" sz="1400" b="1" dirty="0">
                <a:solidFill>
                  <a:srgbClr val="002060"/>
                </a:solidFill>
                <a:latin typeface="Arial" panose="020B0604020202020204" pitchFamily="34" charset="0"/>
                <a:cs typeface="Arial" panose="020B0604020202020204" pitchFamily="34" charset="0"/>
              </a:rPr>
              <a:t> та занять (ESCO)</a:t>
            </a:r>
          </a:p>
          <a:p>
            <a:r>
              <a:rPr lang="ru-RU" sz="1400" b="1" dirty="0">
                <a:solidFill>
                  <a:srgbClr val="002060"/>
                </a:solidFill>
                <a:latin typeface="Arial" panose="020B0604020202020204" pitchFamily="34" charset="0"/>
                <a:cs typeface="Arial" panose="020B0604020202020204" pitchFamily="34" charset="0"/>
              </a:rPr>
              <a:t>(</a:t>
            </a:r>
            <a:r>
              <a:rPr lang="ru-RU" sz="1400" b="1" dirty="0">
                <a:solidFill>
                  <a:srgbClr val="002060"/>
                </a:solidFill>
                <a:latin typeface="Arial" panose="020B0604020202020204" pitchFamily="34" charset="0"/>
                <a:cs typeface="Arial" panose="020B0604020202020204" pitchFamily="34" charset="0"/>
                <a:hlinkClick r:id="rId3"/>
              </a:rPr>
              <a:t>https://esco.ec.europa.eu/uk/classification</a:t>
            </a:r>
            <a:r>
              <a:rPr lang="ru-RU" sz="1400" b="1" dirty="0">
                <a:solidFill>
                  <a:srgbClr val="002060"/>
                </a:solidFill>
                <a:latin typeface="Arial" panose="020B0604020202020204" pitchFamily="34" charset="0"/>
                <a:cs typeface="Arial" panose="020B0604020202020204" pitchFamily="34" charset="0"/>
              </a:rPr>
              <a:t>)   </a:t>
            </a:r>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10" name="Рисунок 9" descr="Изображение выглядит как Шрифт, логотип, текст, Графика&#10;&#10;Содержимое, созданное искусственным интеллектом, может быть неверным.">
            <a:extLst>
              <a:ext uri="{FF2B5EF4-FFF2-40B4-BE49-F238E27FC236}">
                <a16:creationId xmlns:a16="http://schemas.microsoft.com/office/drawing/2014/main" id="{46FC496A-825E-46FC-99BD-6A227F715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150" y="261258"/>
            <a:ext cx="3633107" cy="2789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183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B96-3A07-198C-BAE0-B229CE2DA3F8}"/>
              </a:ext>
            </a:extLst>
          </p:cNvPr>
          <p:cNvSpPr>
            <a:spLocks noGrp="1"/>
          </p:cNvSpPr>
          <p:nvPr>
            <p:ph type="title"/>
          </p:nvPr>
        </p:nvSpPr>
        <p:spPr>
          <a:xfrm>
            <a:off x="345233" y="177282"/>
            <a:ext cx="8322905" cy="1408921"/>
          </a:xfrm>
        </p:spPr>
        <p:txBody>
          <a:bodyPr anchor="b">
            <a:noAutofit/>
          </a:bodyPr>
          <a:lstStyle/>
          <a:p>
            <a:r>
              <a:rPr lang="uk-UA" sz="2400" b="1" dirty="0">
                <a:solidFill>
                  <a:srgbClr val="002060"/>
                </a:solidFill>
                <a:latin typeface="Arial" panose="020B0604020202020204" pitchFamily="34" charset="0"/>
                <a:cs typeface="Arial" panose="020B0604020202020204" pitchFamily="34" charset="0"/>
              </a:rPr>
              <a:t>ІІІ</a:t>
            </a:r>
            <a:r>
              <a:rPr lang="en-US" sz="2400" b="1" dirty="0">
                <a:solidFill>
                  <a:srgbClr val="002060"/>
                </a:solidFill>
                <a:latin typeface="Arial" panose="020B0604020202020204" pitchFamily="34" charset="0"/>
                <a:cs typeface="Arial" panose="020B0604020202020204" pitchFamily="34" charset="0"/>
              </a:rPr>
              <a:t>. </a:t>
            </a:r>
            <a:r>
              <a:rPr lang="uk-UA" sz="2400" b="1" dirty="0">
                <a:solidFill>
                  <a:srgbClr val="002060"/>
                </a:solidFill>
                <a:latin typeface="Arial" panose="020B0604020202020204" pitchFamily="34" charset="0"/>
                <a:cs typeface="Arial" panose="020B0604020202020204" pitchFamily="34" charset="0"/>
              </a:rPr>
              <a:t>Співставлення вітчизняних кваліфікацій з відповідниками ЄС </a:t>
            </a:r>
            <a:br>
              <a:rPr lang="uk-UA" sz="2400" b="1" dirty="0">
                <a:solidFill>
                  <a:srgbClr val="002060"/>
                </a:solidFill>
                <a:latin typeface="Arial" panose="020B0604020202020204" pitchFamily="34" charset="0"/>
                <a:cs typeface="Arial" panose="020B0604020202020204" pitchFamily="34" charset="0"/>
              </a:rPr>
            </a:br>
            <a:r>
              <a:rPr lang="uk-UA" sz="2400" b="1" dirty="0">
                <a:solidFill>
                  <a:srgbClr val="002060"/>
                </a:solidFill>
                <a:latin typeface="Arial" panose="020B0604020202020204" pitchFamily="34" charset="0"/>
                <a:cs typeface="Arial" panose="020B0604020202020204" pitchFamily="34" charset="0"/>
              </a:rPr>
              <a:t>через Європейська багатомовна класифікація навичок, компетенцій та занять (</a:t>
            </a:r>
            <a:r>
              <a:rPr lang="en-US" sz="2400" b="1" dirty="0">
                <a:solidFill>
                  <a:srgbClr val="002060"/>
                </a:solidFill>
                <a:latin typeface="Arial" panose="020B0604020202020204" pitchFamily="34" charset="0"/>
                <a:cs typeface="Arial" panose="020B0604020202020204" pitchFamily="34" charset="0"/>
              </a:rPr>
              <a:t>ESCO)</a:t>
            </a:r>
            <a:r>
              <a:rPr lang="uk-UA" sz="2400" b="1" dirty="0">
                <a:solidFill>
                  <a:srgbClr val="002060"/>
                </a:solidFill>
                <a:latin typeface="Arial" panose="020B0604020202020204" pitchFamily="34" charset="0"/>
                <a:cs typeface="Arial" panose="020B0604020202020204" pitchFamily="34" charset="0"/>
              </a:rPr>
              <a:t> </a:t>
            </a:r>
            <a:r>
              <a:rPr lang="uk-UA" sz="2000" b="1" dirty="0">
                <a:solidFill>
                  <a:srgbClr val="002060"/>
                </a:solidFill>
                <a:latin typeface="Arial" panose="020B0604020202020204" pitchFamily="34" charset="0"/>
                <a:cs typeface="Arial" panose="020B0604020202020204" pitchFamily="34" charset="0"/>
              </a:rPr>
              <a:t>(продовження)</a:t>
            </a:r>
            <a:r>
              <a:rPr lang="en-US" sz="2000" b="1" dirty="0">
                <a:solidFill>
                  <a:srgbClr val="002060"/>
                </a:solidFill>
                <a:latin typeface="Arial" panose="020B0604020202020204" pitchFamily="34" charset="0"/>
                <a:cs typeface="Arial" panose="020B0604020202020204" pitchFamily="34" charset="0"/>
              </a:rPr>
              <a:t> </a:t>
            </a:r>
          </a:p>
        </p:txBody>
      </p:sp>
      <p:sp>
        <p:nvSpPr>
          <p:cNvPr id="53" name="Content Placeholder 8">
            <a:extLst>
              <a:ext uri="{FF2B5EF4-FFF2-40B4-BE49-F238E27FC236}">
                <a16:creationId xmlns:a16="http://schemas.microsoft.com/office/drawing/2014/main" id="{BE7BBE46-6DD1-AEE7-515D-391886DB8802}"/>
              </a:ext>
            </a:extLst>
          </p:cNvPr>
          <p:cNvSpPr>
            <a:spLocks noGrp="1"/>
          </p:cNvSpPr>
          <p:nvPr>
            <p:ph idx="1"/>
          </p:nvPr>
        </p:nvSpPr>
        <p:spPr>
          <a:xfrm>
            <a:off x="528737" y="1819468"/>
            <a:ext cx="7113034" cy="4264091"/>
          </a:xfrm>
        </p:spPr>
        <p:txBody>
          <a:bodyPr>
            <a:normAutofit/>
          </a:bodyPr>
          <a:lstStyle/>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ІІІ. </a:t>
            </a:r>
            <a:r>
              <a:rPr lang="ru-RU" sz="1800" dirty="0" err="1">
                <a:solidFill>
                  <a:srgbClr val="002060"/>
                </a:solidFill>
                <a:latin typeface="Arial" panose="020B0604020202020204" pitchFamily="34" charset="0"/>
                <a:cs typeface="Arial" panose="020B0604020202020204" pitchFamily="34" charset="0"/>
              </a:rPr>
              <a:t>Результати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Перелік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результатів</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Перелік</a:t>
            </a:r>
            <a:r>
              <a:rPr lang="ru-RU" sz="1800" dirty="0">
                <a:solidFill>
                  <a:srgbClr val="002060"/>
                </a:solidFill>
                <a:latin typeface="Arial" panose="020B0604020202020204" pitchFamily="34" charset="0"/>
                <a:cs typeface="Arial" panose="020B0604020202020204" pitchFamily="34" charset="0"/>
              </a:rPr>
              <a:t> компетентностей (для </a:t>
            </a:r>
            <a:r>
              <a:rPr lang="ru-RU" sz="1800" dirty="0" err="1">
                <a:solidFill>
                  <a:srgbClr val="002060"/>
                </a:solidFill>
                <a:latin typeface="Arial" panose="020B0604020202020204" pitchFamily="34" charset="0"/>
                <a:cs typeface="Arial" panose="020B0604020202020204" pitchFamily="34" charset="0"/>
              </a:rPr>
              <a:t>кожної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компетентності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зазначаються</a:t>
            </a:r>
            <a:r>
              <a:rPr lang="ru-RU" sz="1800" dirty="0">
                <a:solidFill>
                  <a:srgbClr val="002060"/>
                </a:solidFill>
                <a:latin typeface="Arial" panose="020B0604020202020204" pitchFamily="34" charset="0"/>
                <a:cs typeface="Arial" panose="020B0604020202020204" pitchFamily="34" charset="0"/>
              </a:rPr>
              <a:t> одна </a:t>
            </a:r>
            <a:r>
              <a:rPr lang="ru-RU" sz="1800" dirty="0" err="1">
                <a:solidFill>
                  <a:srgbClr val="002060"/>
                </a:solidFill>
                <a:latin typeface="Arial" panose="020B0604020202020204" pitchFamily="34" charset="0"/>
                <a:cs typeface="Arial" panose="020B0604020202020204" pitchFamily="34" charset="0"/>
              </a:rPr>
              <a:t>або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декілька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відповідних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позицій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щодо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вимог</a:t>
            </a:r>
            <a:r>
              <a:rPr lang="ru-RU" sz="1800" dirty="0">
                <a:solidFill>
                  <a:srgbClr val="002060"/>
                </a:solidFill>
                <a:latin typeface="Arial" panose="020B0604020202020204" pitchFamily="34" charset="0"/>
                <a:cs typeface="Arial" panose="020B0604020202020204" pitchFamily="34" charset="0"/>
              </a:rPr>
              <a:t> до </a:t>
            </a:r>
            <a:r>
              <a:rPr lang="ru-RU" sz="1800" dirty="0" err="1">
                <a:solidFill>
                  <a:srgbClr val="002060"/>
                </a:solidFill>
                <a:latin typeface="Arial" panose="020B0604020202020204" pitchFamily="34" charset="0"/>
                <a:cs typeface="Arial" panose="020B0604020202020204" pitchFamily="34" charset="0"/>
              </a:rPr>
              <a:t>знань</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умінь</a:t>
            </a:r>
            <a:r>
              <a:rPr lang="ru-RU" sz="1800" dirty="0">
                <a:solidFill>
                  <a:srgbClr val="002060"/>
                </a:solidFill>
                <a:latin typeface="Arial" panose="020B0604020202020204" pitchFamily="34" charset="0"/>
                <a:cs typeface="Arial" panose="020B0604020202020204" pitchFamily="34" charset="0"/>
              </a:rPr>
              <a:t>/</a:t>
            </a:r>
            <a:r>
              <a:rPr lang="ru-RU" sz="1800" dirty="0" err="1">
                <a:solidFill>
                  <a:srgbClr val="002060"/>
                </a:solidFill>
                <a:latin typeface="Arial" panose="020B0604020202020204" pitchFamily="34" charset="0"/>
                <a:cs typeface="Arial" panose="020B0604020202020204" pitchFamily="34" charset="0"/>
              </a:rPr>
              <a:t>навичок</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співставних</a:t>
            </a:r>
            <a:r>
              <a:rPr lang="ru-RU" sz="1800" dirty="0">
                <a:solidFill>
                  <a:srgbClr val="002060"/>
                </a:solidFill>
                <a:latin typeface="Arial" panose="020B0604020202020204" pitchFamily="34" charset="0"/>
                <a:cs typeface="Arial" panose="020B0604020202020204" pitchFamily="34" charset="0"/>
              </a:rPr>
              <a:t> з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І</a:t>
            </a:r>
            <a:r>
              <a:rPr lang="en-US" sz="1800" dirty="0">
                <a:solidFill>
                  <a:srgbClr val="002060"/>
                </a:solidFill>
                <a:latin typeface="Arial" panose="020B0604020202020204" pitchFamily="34" charset="0"/>
                <a:cs typeface="Arial" panose="020B0604020202020204" pitchFamily="34" charset="0"/>
              </a:rPr>
              <a:t>V.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та </a:t>
            </a:r>
            <a:r>
              <a:rPr lang="ru-RU" sz="1800" dirty="0" err="1">
                <a:solidFill>
                  <a:srgbClr val="002060"/>
                </a:solidFill>
                <a:latin typeface="Arial" panose="020B0604020202020204" pitchFamily="34" charset="0"/>
                <a:cs typeface="Arial" panose="020B0604020202020204" pitchFamily="34" charset="0"/>
              </a:rPr>
              <a:t>присвоєння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Допуск до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кваліфікаційної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атестації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Методи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оцінювання</a:t>
            </a:r>
            <a:r>
              <a:rPr lang="ru-RU" sz="1800" dirty="0">
                <a:solidFill>
                  <a:srgbClr val="002060"/>
                </a:solidFill>
                <a:latin typeface="Arial" panose="020B0604020202020204" pitchFamily="34" charset="0"/>
                <a:cs typeface="Arial" panose="020B0604020202020204" pitchFamily="34" charset="0"/>
              </a:rPr>
              <a:t>. Документ, </a:t>
            </a:r>
            <a:r>
              <a:rPr lang="ru-RU" sz="1800" dirty="0" err="1">
                <a:solidFill>
                  <a:srgbClr val="002060"/>
                </a:solidFill>
                <a:latin typeface="Arial" panose="020B0604020202020204" pitchFamily="34" charset="0"/>
                <a:cs typeface="Arial" panose="020B0604020202020204" pitchFamily="34" charset="0"/>
              </a:rPr>
              <a:t>що</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підтверджує</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здобуття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Можливості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отримання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додаткових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пов'язаних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кваліфікацій</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документів</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 </a:t>
            </a:r>
            <a:r>
              <a:rPr lang="ru-RU" sz="1800" dirty="0" err="1">
                <a:solidFill>
                  <a:srgbClr val="002060"/>
                </a:solidFill>
                <a:latin typeface="Arial" panose="020B0604020202020204" pitchFamily="34" charset="0"/>
                <a:cs typeface="Arial" panose="020B0604020202020204" pitchFamily="34" charset="0"/>
              </a:rPr>
              <a:t>Пов’язані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кваліфікації</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a:t>
            </a:r>
            <a:r>
              <a:rPr lang="ru-RU" sz="1800" dirty="0">
                <a:solidFill>
                  <a:srgbClr val="002060"/>
                </a:solidFill>
                <a:latin typeface="Arial" panose="020B0604020202020204" pitchFamily="34" charset="0"/>
                <a:cs typeface="Arial" panose="020B0604020202020204" pitchFamily="34" charset="0"/>
              </a:rPr>
              <a:t>І. Нормативна база/</a:t>
            </a:r>
            <a:r>
              <a:rPr lang="ru-RU" sz="1800" dirty="0" err="1">
                <a:solidFill>
                  <a:srgbClr val="002060"/>
                </a:solidFill>
                <a:latin typeface="Arial" panose="020B0604020202020204" pitchFamily="34" charset="0"/>
                <a:cs typeface="Arial" panose="020B0604020202020204" pitchFamily="34" charset="0"/>
              </a:rPr>
              <a:t>Зовнішні</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вимоги</a:t>
            </a:r>
            <a:r>
              <a:rPr lang="ru-RU"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VII. </a:t>
            </a:r>
            <a:r>
              <a:rPr lang="ru-RU" sz="1800" dirty="0" err="1">
                <a:solidFill>
                  <a:srgbClr val="002060"/>
                </a:solidFill>
                <a:latin typeface="Arial" panose="020B0604020202020204" pitchFamily="34" charset="0"/>
                <a:cs typeface="Arial" panose="020B0604020202020204" pitchFamily="34" charset="0"/>
              </a:rPr>
              <a:t>Інша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інформація</a:t>
            </a:r>
            <a:r>
              <a:rPr lang="ru-RU" sz="1800" dirty="0">
                <a:solidFill>
                  <a:srgbClr val="002060"/>
                </a:solidFill>
                <a:latin typeface="Arial" panose="020B0604020202020204" pitchFamily="34" charset="0"/>
                <a:cs typeface="Arial" panose="020B0604020202020204" pitchFamily="34" charset="0"/>
              </a:rPr>
              <a:t>.</a:t>
            </a:r>
          </a:p>
          <a:p>
            <a:pPr marL="0" indent="0">
              <a:lnSpc>
                <a:spcPct val="100000"/>
              </a:lnSpc>
              <a:spcBef>
                <a:spcPts val="400"/>
              </a:spcBef>
              <a:buNone/>
            </a:pPr>
            <a:r>
              <a:rPr lang="ru-RU" sz="1800" dirty="0">
                <a:solidFill>
                  <a:srgbClr val="002060"/>
                </a:solidFill>
                <a:latin typeface="Arial" panose="020B0604020202020204" pitchFamily="34" charset="0"/>
                <a:cs typeface="Arial" panose="020B0604020202020204" pitchFamily="34" charset="0"/>
              </a:rPr>
              <a:t>2. У </a:t>
            </a:r>
            <a:r>
              <a:rPr lang="ru-RU" sz="1800" dirty="0" err="1">
                <a:solidFill>
                  <a:srgbClr val="002060"/>
                </a:solidFill>
                <a:latin typeface="Arial" panose="020B0604020202020204" pitchFamily="34" charset="0"/>
                <a:cs typeface="Arial" panose="020B0604020202020204" pitchFamily="34" charset="0"/>
              </a:rPr>
              <a:t>подальшому</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цю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інформацію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співставляють</a:t>
            </a:r>
            <a:r>
              <a:rPr lang="ru-RU" sz="1800" dirty="0">
                <a:solidFill>
                  <a:srgbClr val="002060"/>
                </a:solidFill>
                <a:latin typeface="Arial" panose="020B0604020202020204" pitchFamily="34" charset="0"/>
                <a:cs typeface="Arial" panose="020B0604020202020204" pitchFamily="34" charset="0"/>
              </a:rPr>
              <a:t> за </a:t>
            </a:r>
            <a:r>
              <a:rPr lang="ru-RU" sz="1800" dirty="0" err="1">
                <a:solidFill>
                  <a:srgbClr val="002060"/>
                </a:solidFill>
                <a:latin typeface="Arial" panose="020B0604020202020204" pitchFamily="34" charset="0"/>
                <a:cs typeface="Arial" panose="020B0604020202020204" pitchFamily="34" charset="0"/>
              </a:rPr>
              <a:t>Розділом</a:t>
            </a:r>
            <a:r>
              <a:rPr lang="ru-RU" sz="1800" dirty="0">
                <a:solidFill>
                  <a:srgbClr val="002060"/>
                </a:solidFill>
                <a:latin typeface="Arial" panose="020B0604020202020204" pitchFamily="34" charset="0"/>
                <a:cs typeface="Arial" panose="020B0604020202020204" pitchFamily="34" charset="0"/>
              </a:rPr>
              <a:t> ІІІ «</a:t>
            </a:r>
            <a:r>
              <a:rPr lang="ru-RU" sz="1800" dirty="0" err="1">
                <a:solidFill>
                  <a:srgbClr val="002060"/>
                </a:solidFill>
                <a:latin typeface="Arial" panose="020B0604020202020204" pitchFamily="34" charset="0"/>
                <a:cs typeface="Arial" panose="020B0604020202020204" pitchFamily="34" charset="0"/>
              </a:rPr>
              <a:t>Результати</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з </a:t>
            </a:r>
            <a:r>
              <a:rPr lang="ru-RU" sz="1800" dirty="0" err="1">
                <a:solidFill>
                  <a:srgbClr val="002060"/>
                </a:solidFill>
                <a:latin typeface="Arial" panose="020B0604020202020204" pitchFamily="34" charset="0"/>
                <a:cs typeface="Arial" panose="020B0604020202020204" pitchFamily="34" charset="0"/>
              </a:rPr>
              <a:t>відповідниками</a:t>
            </a:r>
            <a:r>
              <a:rPr lang="ru-RU" sz="1800" dirty="0">
                <a:solidFill>
                  <a:srgbClr val="002060"/>
                </a:solidFill>
                <a:latin typeface="Arial" panose="020B0604020202020204" pitchFamily="34" charset="0"/>
                <a:cs typeface="Arial" panose="020B0604020202020204" pitchFamily="34" charset="0"/>
              </a:rPr>
              <a:t> в </a:t>
            </a:r>
            <a:r>
              <a:rPr lang="en-US" sz="1800" dirty="0">
                <a:solidFill>
                  <a:srgbClr val="002060"/>
                </a:solidFill>
                <a:latin typeface="Arial" panose="020B0604020202020204" pitchFamily="34" charset="0"/>
                <a:cs typeface="Arial" panose="020B0604020202020204" pitchFamily="34" charset="0"/>
              </a:rPr>
              <a:t>ESCO </a:t>
            </a:r>
            <a:r>
              <a:rPr lang="ru-RU" sz="1800" dirty="0">
                <a:solidFill>
                  <a:srgbClr val="002060"/>
                </a:solidFill>
                <a:latin typeface="Arial" panose="020B0604020202020204" pitchFamily="34" charset="0"/>
                <a:cs typeface="Arial" panose="020B0604020202020204" pitchFamily="34" charset="0"/>
              </a:rPr>
              <a:t>за </a:t>
            </a:r>
            <a:r>
              <a:rPr lang="ru-RU" sz="1800" dirty="0" err="1">
                <a:solidFill>
                  <a:srgbClr val="002060"/>
                </a:solidFill>
                <a:latin typeface="Arial" panose="020B0604020202020204" pitchFamily="34" charset="0"/>
                <a:cs typeface="Arial" panose="020B0604020202020204" pitchFamily="34" charset="0"/>
              </a:rPr>
              <a:t>допомогою</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наявних</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інструментів</a:t>
            </a:r>
            <a:r>
              <a:rPr lang="ru-RU" sz="1800" dirty="0">
                <a:solidFill>
                  <a:srgbClr val="002060"/>
                </a:solidFill>
                <a:latin typeface="Arial" panose="020B0604020202020204" pitchFamily="34" charset="0"/>
                <a:cs typeface="Arial" panose="020B0604020202020204" pitchFamily="34" charset="0"/>
              </a:rPr>
              <a:t>. Один </a:t>
            </a:r>
            <a:r>
              <a:rPr lang="ru-RU" sz="1800" dirty="0" err="1">
                <a:solidFill>
                  <a:srgbClr val="002060"/>
                </a:solidFill>
                <a:latin typeface="Arial" panose="020B0604020202020204" pitchFamily="34" charset="0"/>
                <a:cs typeface="Arial" panose="020B0604020202020204" pitchFamily="34" charset="0"/>
              </a:rPr>
              <a:t>із</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найефективніших</a:t>
            </a:r>
            <a:r>
              <a:rPr lang="ru-RU" sz="1800" dirty="0">
                <a:solidFill>
                  <a:srgbClr val="002060"/>
                </a:solidFill>
                <a:latin typeface="Arial" panose="020B0604020202020204" pitchFamily="34" charset="0"/>
                <a:cs typeface="Arial" panose="020B0604020202020204" pitchFamily="34" charset="0"/>
              </a:rPr>
              <a:t> – Платформа передового </a:t>
            </a:r>
            <a:r>
              <a:rPr lang="ru-RU" sz="1800" dirty="0" err="1">
                <a:solidFill>
                  <a:srgbClr val="002060"/>
                </a:solidFill>
                <a:latin typeface="Arial" panose="020B0604020202020204" pitchFamily="34" charset="0"/>
                <a:cs typeface="Arial" panose="020B0604020202020204" pitchFamily="34" charset="0"/>
              </a:rPr>
              <a:t>виробництва</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орієнтована</a:t>
            </a:r>
            <a:r>
              <a:rPr lang="ru-RU" sz="1800" dirty="0">
                <a:solidFill>
                  <a:srgbClr val="002060"/>
                </a:solidFill>
                <a:latin typeface="Arial" panose="020B0604020202020204" pitchFamily="34" charset="0"/>
                <a:cs typeface="Arial" panose="020B0604020202020204" pitchFamily="34" charset="0"/>
              </a:rPr>
              <a:t> на </a:t>
            </a:r>
            <a:r>
              <a:rPr lang="ru-RU" sz="1800" dirty="0" err="1">
                <a:solidFill>
                  <a:srgbClr val="002060"/>
                </a:solidFill>
                <a:latin typeface="Arial" panose="020B0604020202020204" pitchFamily="34" charset="0"/>
                <a:cs typeface="Arial" panose="020B0604020202020204" pitchFamily="34" charset="0"/>
              </a:rPr>
              <a:t>навчання</a:t>
            </a:r>
            <a:r>
              <a:rPr lang="ru-RU" sz="1800" dirty="0">
                <a:solidFill>
                  <a:srgbClr val="002060"/>
                </a:solidFill>
                <a:latin typeface="Arial" panose="020B0604020202020204" pitchFamily="34" charset="0"/>
                <a:cs typeface="Arial" panose="020B0604020202020204" pitchFamily="34" charset="0"/>
              </a:rPr>
              <a:t> (</a:t>
            </a:r>
            <a:r>
              <a:rPr lang="ru-RU" sz="1800" dirty="0" err="1">
                <a:solidFill>
                  <a:srgbClr val="002060"/>
                </a:solidFill>
                <a:latin typeface="Arial" panose="020B0604020202020204" pitchFamily="34" charset="0"/>
                <a:cs typeface="Arial" panose="020B0604020202020204" pitchFamily="34" charset="0"/>
              </a:rPr>
              <a:t>Додаток</a:t>
            </a:r>
            <a:r>
              <a:rPr lang="ru-RU"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SkillData</a:t>
            </a:r>
            <a:r>
              <a:rPr lang="en-US" sz="1800" dirty="0">
                <a:solidFill>
                  <a:srgbClr val="002060"/>
                </a:solidFill>
                <a:latin typeface="Arial" panose="020B0604020202020204" pitchFamily="34" charset="0"/>
                <a:cs typeface="Arial" panose="020B0604020202020204" pitchFamily="34" charset="0"/>
              </a:rPr>
              <a:t> Framework Builder).</a:t>
            </a:r>
          </a:p>
          <a:p>
            <a:pPr marL="0" indent="0">
              <a:lnSpc>
                <a:spcPct val="100000"/>
              </a:lnSpc>
              <a:spcBef>
                <a:spcPts val="400"/>
              </a:spcBef>
              <a:buNone/>
            </a:pPr>
            <a:endParaRPr lang="uk-UA"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400"/>
              </a:spcBef>
              <a:buNone/>
            </a:pPr>
            <a:endParaRPr lang="uk-UA" sz="1800" b="1" dirty="0">
              <a:solidFill>
                <a:srgbClr val="002060"/>
              </a:solidFill>
              <a:cs typeface="Times New Roman" panose="02020603050405020304" pitchFamily="18" charset="0"/>
            </a:endParaRPr>
          </a:p>
          <a:p>
            <a:pPr marL="0" indent="0">
              <a:lnSpc>
                <a:spcPct val="100000"/>
              </a:lnSpc>
              <a:spcBef>
                <a:spcPts val="400"/>
              </a:spcBef>
              <a:buNone/>
            </a:pPr>
            <a:endParaRPr lang="ru-RU" sz="1800" dirty="0">
              <a:solidFill>
                <a:srgbClr val="002060"/>
              </a:solidFill>
              <a:cs typeface="Times New Roman" panose="02020603050405020304" pitchFamily="18" charset="0"/>
            </a:endParaRPr>
          </a:p>
        </p:txBody>
      </p:sp>
      <p:pic>
        <p:nvPicPr>
          <p:cNvPr id="8" name="Рисунок 7">
            <a:extLst>
              <a:ext uri="{FF2B5EF4-FFF2-40B4-BE49-F238E27FC236}">
                <a16:creationId xmlns:a16="http://schemas.microsoft.com/office/drawing/2014/main" id="{C4BFB6EE-8995-4382-9C54-4B2DD1E1F71F}"/>
              </a:ext>
            </a:extLst>
          </p:cNvPr>
          <p:cNvPicPr>
            <a:picLocks noChangeAspect="1"/>
          </p:cNvPicPr>
          <p:nvPr/>
        </p:nvPicPr>
        <p:blipFill>
          <a:blip r:embed="rId2"/>
          <a:stretch>
            <a:fillRect/>
          </a:stretch>
        </p:blipFill>
        <p:spPr>
          <a:xfrm>
            <a:off x="884349" y="6163913"/>
            <a:ext cx="6614733" cy="586791"/>
          </a:xfrm>
          <a:prstGeom prst="rect">
            <a:avLst/>
          </a:prstGeom>
        </p:spPr>
      </p:pic>
      <p:sp>
        <p:nvSpPr>
          <p:cNvPr id="13" name="TextBox 12">
            <a:extLst>
              <a:ext uri="{FF2B5EF4-FFF2-40B4-BE49-F238E27FC236}">
                <a16:creationId xmlns:a16="http://schemas.microsoft.com/office/drawing/2014/main" id="{EB264B44-E708-4630-A8C1-36F7408FEED0}"/>
              </a:ext>
            </a:extLst>
          </p:cNvPr>
          <p:cNvSpPr txBox="1"/>
          <p:nvPr/>
        </p:nvSpPr>
        <p:spPr>
          <a:xfrm flipH="1">
            <a:off x="8387635" y="3564294"/>
            <a:ext cx="3241221" cy="1436291"/>
          </a:xfrm>
          <a:prstGeom prst="rect">
            <a:avLst/>
          </a:prstGeom>
          <a:noFill/>
        </p:spPr>
        <p:txBody>
          <a:bodyPr wrap="square">
            <a:spAutoFit/>
          </a:bodyPr>
          <a:lstStyle/>
          <a:p>
            <a:r>
              <a:rPr lang="uk-UA" sz="1400" b="1" dirty="0">
                <a:solidFill>
                  <a:srgbClr val="002060"/>
                </a:solidFill>
                <a:latin typeface="Arial" panose="020B0604020202020204" pitchFamily="34" charset="0"/>
                <a:cs typeface="Arial" panose="020B0604020202020204" pitchFamily="34" charset="0"/>
              </a:rPr>
              <a:t>До відома:</a:t>
            </a:r>
          </a:p>
          <a:p>
            <a:endParaRPr lang="uk-UA" sz="1400" b="1" dirty="0">
              <a:solidFill>
                <a:srgbClr val="002060"/>
              </a:solidFill>
              <a:latin typeface="Arial" panose="020B0604020202020204" pitchFamily="34" charset="0"/>
              <a:cs typeface="Arial" panose="020B0604020202020204" pitchFamily="34" charset="0"/>
            </a:endParaRPr>
          </a:p>
          <a:p>
            <a:r>
              <a:rPr lang="ru-RU" sz="1400" b="1" dirty="0" err="1">
                <a:solidFill>
                  <a:srgbClr val="002060"/>
                </a:solidFill>
                <a:latin typeface="Arial" panose="020B0604020202020204" pitchFamily="34" charset="0"/>
                <a:cs typeface="Arial" panose="020B0604020202020204" pitchFamily="34" charset="0"/>
              </a:rPr>
              <a:t>Додаток</a:t>
            </a:r>
            <a:r>
              <a:rPr lang="ru-RU"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SkillData</a:t>
            </a:r>
            <a:r>
              <a:rPr lang="en-US" sz="1400" b="1" dirty="0">
                <a:solidFill>
                  <a:srgbClr val="002060"/>
                </a:solidFill>
                <a:latin typeface="Arial" panose="020B0604020202020204" pitchFamily="34" charset="0"/>
                <a:cs typeface="Arial" panose="020B0604020202020204" pitchFamily="34" charset="0"/>
              </a:rPr>
              <a:t> Framework Builder.</a:t>
            </a:r>
          </a:p>
          <a:p>
            <a:r>
              <a:rPr lang="uk-UA" sz="1400" b="1" dirty="0">
                <a:solidFill>
                  <a:srgbClr val="002060"/>
                </a:solidFill>
                <a:latin typeface="Arial" panose="020B0604020202020204" pitchFamily="34"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hlinkClick r:id="rId3"/>
              </a:rPr>
              <a:t>https://skilldata.info/#skillfinder</a:t>
            </a:r>
            <a:r>
              <a:rPr lang="en-US" sz="1400" b="1" dirty="0">
                <a:solidFill>
                  <a:srgbClr val="002060"/>
                </a:solidFill>
                <a:latin typeface="Arial" panose="020B0604020202020204" pitchFamily="34" charset="0"/>
                <a:cs typeface="Arial" panose="020B0604020202020204" pitchFamily="34" charset="0"/>
              </a:rPr>
              <a:t>).</a:t>
            </a:r>
            <a:r>
              <a:rPr lang="uk-UA"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uk-UA" sz="1400" b="1" dirty="0"/>
          </a:p>
          <a:p>
            <a:pPr>
              <a:spcBef>
                <a:spcPts val="400"/>
              </a:spcBef>
            </a:pPr>
            <a:endParaRPr lang="ru-RU" sz="1400" b="1" dirty="0">
              <a:solidFill>
                <a:srgbClr val="002060"/>
              </a:solidFill>
              <a:latin typeface="Arial" panose="020B0604020202020204" pitchFamily="34" charset="0"/>
              <a:cs typeface="Arial" panose="020B0604020202020204" pitchFamily="34" charset="0"/>
            </a:endParaRPr>
          </a:p>
        </p:txBody>
      </p:sp>
      <p:pic>
        <p:nvPicPr>
          <p:cNvPr id="7" name="Рисунок 6" descr="Изображение выглядит как текст, снимок экрана, графический дизайн, шар&#10;&#10;Содержимое, созданное искусственным интеллектом, может быть неверным.">
            <a:extLst>
              <a:ext uri="{FF2B5EF4-FFF2-40B4-BE49-F238E27FC236}">
                <a16:creationId xmlns:a16="http://schemas.microsoft.com/office/drawing/2014/main" id="{98FA954E-0AEE-4E3B-BF63-AF5338ED9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229" y="345233"/>
            <a:ext cx="3241221" cy="2416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774879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3134</TotalTime>
  <Words>2744</Words>
  <Application>Microsoft Office PowerPoint</Application>
  <PresentationFormat>Широкий екран</PresentationFormat>
  <Paragraphs>222</Paragraphs>
  <Slides>16</Slides>
  <Notes>5</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Calibri Light</vt:lpstr>
      <vt:lpstr>Times New Roman</vt:lpstr>
      <vt:lpstr>Wingdings</vt:lpstr>
      <vt:lpstr>Office 2013 - 2022 Theme</vt:lpstr>
      <vt:lpstr>                             Національні ринки праці та кваліфікацій у воєнний період: міграційний аспект  Сергій Мельник, координатор команди Проєкту SKILLS4JUSTICE від ДНУ «Інститут освітньої аналітики»   Конференція ELA:«Європейський вимір освіти в Україні майбутнього» Київ-Львів, 18-20 грудня, 2025 року </vt:lpstr>
      <vt:lpstr>І. Загальна інформація про Проєкт</vt:lpstr>
      <vt:lpstr>І. Загальна інформація про Проєкт (продовження)</vt:lpstr>
      <vt:lpstr>ІІ. Окремі характеристики стану ринку праці та ринку освітніх послуг</vt:lpstr>
      <vt:lpstr>ІІ. Окремі характеристики стану ринку праці та ринку освітніх послуг (продовження)</vt:lpstr>
      <vt:lpstr>ІІ. Окремі характеристики стану ринку праці та ринку освітніх послуг (продовження)</vt:lpstr>
      <vt:lpstr>ІІ. Окремі характеристики стану ринку праці та ринку освітніх послуг (продовження)</vt:lpstr>
      <vt:lpstr>ІІІ. Співставлення вітчизняних кваліфікацій з відповідниками ЄС  через Європейська багатомовна класифікація навичок, компетенцій та занять (ESCO) </vt:lpstr>
      <vt:lpstr>ІІІ. Співставлення вітчизняних кваліфікацій з відповідниками ЄС  через Європейська багатомовна класифікація навичок, компетенцій та занять (ESCO) (продовження) </vt:lpstr>
      <vt:lpstr>  ІV. Ключові результати соціологічних опитувань біженців та ВПО</vt:lpstr>
      <vt:lpstr>  ІV. Ключові результати соціологічних опитувань біженців та ВПО (продовження)</vt:lpstr>
      <vt:lpstr>  ІV. Ключові результати соціологічних опитувань біженців та ВПО (продовження)</vt:lpstr>
      <vt:lpstr>  ІV. Ключові результати соціологічних опитувань біженців та ВПО (продовження)</vt:lpstr>
      <vt:lpstr>V. Ключові висновки </vt:lpstr>
      <vt:lpstr>VІІ. Пропозиції </vt:lpstr>
      <vt:lpstr>      ДЯКУЄМО!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PW 3</dc:title>
  <dc:creator>Vidmantas Tutlys</dc:creator>
  <cp:lastModifiedBy>Sergii Melnyk</cp:lastModifiedBy>
  <cp:revision>160</cp:revision>
  <dcterms:created xsi:type="dcterms:W3CDTF">2024-09-08T14:32:13Z</dcterms:created>
  <dcterms:modified xsi:type="dcterms:W3CDTF">2025-12-17T12:46:37Z</dcterms:modified>
</cp:coreProperties>
</file>