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omments/modernComment_2A2_A6E09EA.xml" ContentType="application/vnd.ms-powerpoint.comments+xml"/>
  <Override PartName="/ppt/comments/modernComment_276_0.xml" ContentType="application/vnd.ms-powerpoint.comments+xml"/>
  <Override PartName="/ppt/comments/modernComment_292_6129D1E8.xml" ContentType="application/vnd.ms-powerpoint.comments+xml"/>
  <Override PartName="/ppt/comments/modernComment_137_5692103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674" r:id="rId6"/>
    <p:sldId id="630" r:id="rId7"/>
    <p:sldId id="673" r:id="rId8"/>
    <p:sldId id="658" r:id="rId9"/>
    <p:sldId id="275" r:id="rId10"/>
    <p:sldId id="310" r:id="rId11"/>
    <p:sldId id="302" r:id="rId12"/>
    <p:sldId id="304" r:id="rId13"/>
    <p:sldId id="311" r:id="rId14"/>
    <p:sldId id="312" r:id="rId15"/>
    <p:sldId id="313" r:id="rId16"/>
    <p:sldId id="314" r:id="rId17"/>
    <p:sldId id="289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577475-47DD-610A-DD83-D05CB687411A}" name="Sergii Melnyk" initials="SM" userId="069397da8a03c305" providerId="Windows Live"/>
  <p188:author id="{BC0AA9C9-9DB1-AA8E-B7BE-C2B721364D94}" name="Nadezda Solodjankina (ETF)" initials="NS" userId="S::Nadezda.Solodjankina@etf.europa.eu::aff63d91-b2e7-4aaf-9296-8e2378eca0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37_569210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6D5D2B-C9A8-43D4-AC19-A94E3FD5FA4C}" authorId="{BC0AA9C9-9DB1-AA8E-B7BE-C2B721364D94}" created="2025-11-23T21:14:45.9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52412985" sldId="311"/>
      <ac:spMk id="7" creationId="{BC206B42-45E4-0C4C-5594-C16BD14B9BEF}"/>
      <ac:txMk cp="7" len="65">
        <ac:context len="1183" hash="1463290171"/>
      </ac:txMk>
    </ac:txMkLst>
    <p188:pos x="6939328" y="292240"/>
    <p188:replyLst>
      <p188:reply id="{679C7B39-1D25-4FD4-BEF7-7AF6D1CFF16C}" authorId="{CE577475-47DD-610A-DD83-D05CB687411A}" created="2025-11-24T09:31:26.859">
        <p188:txBody>
          <a:bodyPr/>
          <a:lstStyle/>
          <a:p>
            <a:r>
              <a:rPr lang="uk-UA"/>
              <a:t>Вставил.</a:t>
            </a:r>
          </a:p>
        </p188:txBody>
      </p188:reply>
    </p188:replyLst>
    <p188:txBody>
      <a:bodyPr/>
      <a:lstStyle/>
      <a:p>
        <a:r>
          <a:rPr lang="en-GB"/>
          <a:t>В Казахстане быдо разработано 8 стандартов, пожалуйста перечислите их здесь</a:t>
        </a:r>
      </a:p>
    </p188:txBody>
  </p188:cm>
</p188:cmLst>
</file>

<file path=ppt/comments/modernComment_27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030112-0AEB-4E59-88E3-87563F8F3AC0}" authorId="{BC0AA9C9-9DB1-AA8E-B7BE-C2B721364D94}" created="2025-11-23T20:30:15.5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630"/>
      <ac:spMk id="7173" creationId="{B5416BB9-8751-5EE3-F2B0-54283348EEFA}"/>
    </ac:deMkLst>
    <p188:replyLst/>
    <p188:txBody>
      <a:bodyPr/>
      <a:lstStyle/>
      <a:p>
        <a:r>
          <a:rPr lang="en-GB"/>
          <a:t>Можем ли бы добавить здесь что имеются ввиду Компетенции ?</a:t>
        </a:r>
      </a:p>
    </p188:txBody>
  </p188:cm>
</p188:cmLst>
</file>

<file path=ppt/comments/modernComment_292_6129D1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BC9113-71EA-4583-8B81-2A7FB31F3DEA}" authorId="{BC0AA9C9-9DB1-AA8E-B7BE-C2B721364D94}" created="2025-11-23T21:07:14.64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30130664" sldId="658"/>
      <ac:spMk id="2" creationId="{FE17400A-1288-C966-8988-BBE4E11CC19C}"/>
      <ac:txMk cp="20" len="29">
        <ac:context len="50" hash="2365586613"/>
      </ac:txMk>
    </ac:txMkLst>
    <p188:pos x="10052795" y="298757"/>
    <p188:txBody>
      <a:bodyPr/>
      <a:lstStyle/>
      <a:p>
        <a:r>
          <a:rPr lang="en-GB"/>
          <a:t>Квалификационного стандарта или стандарта квалификации ?</a:t>
        </a:r>
      </a:p>
    </p188:txBody>
  </p188:cm>
</p188:cmLst>
</file>

<file path=ppt/comments/modernComment_2A2_A6E09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52964E-6D06-40E6-8032-14771780D5F9}" authorId="{BC0AA9C9-9DB1-AA8E-B7BE-C2B721364D94}" created="2025-11-24T08:05:25.9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4983658" sldId="674"/>
      <ac:spMk id="9" creationId="{F920DF86-603D-5EC1-EB25-2CEA801C39A9}"/>
    </ac:deMkLst>
    <p188:txBody>
      <a:bodyPr/>
      <a:lstStyle/>
      <a:p>
        <a:r>
          <a:rPr lang="en-GB"/>
          <a:t>Можем ли мы  добавить определение, копметенции, используемое в ЕС : the proven ability to use knowledge, skills and personal, social and/or methodological abilities, in work or study situations and in professional and personal development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A26C-377D-178B-2E06-999AD7D9A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4E3BA-DB2A-F337-09AC-1AC0D791C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23E5-DC14-E411-5C66-0F2678EE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6762-F07D-6264-62D6-66E0438A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B8E8-CBE8-5074-E622-23AC2746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22A1-414B-101B-50A3-798D8857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8B584-E91E-360C-C206-CC98B96BD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A607-E511-909A-5FFE-B0C6F99F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39332-E606-40D6-126F-859BA708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1BF6D-9110-8A53-1F2F-16C9A529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CCF9-E928-C34F-7E69-6A5DFAA6D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D4544-A404-6591-F6D3-73F61472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16B9C-F0A3-310B-4B82-2A6AF6F4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5C042-135B-C8CD-4201-1591765F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D5AA7-D130-AB14-F9A0-4A0E816D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 dirty="0"/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60290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Placeholder 274">
            <a:extLst>
              <a:ext uri="{FF2B5EF4-FFF2-40B4-BE49-F238E27FC236}">
                <a16:creationId xmlns:a16="http://schemas.microsoft.com/office/drawing/2014/main" id="{5C4F1F97-E65D-A420-9EA6-EEDF7BE680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11" y="251884"/>
            <a:ext cx="3952991" cy="6606117"/>
          </a:xfrm>
          <a:custGeom>
            <a:avLst/>
            <a:gdLst>
              <a:gd name="connsiteX0" fmla="*/ 3952991 w 3952991"/>
              <a:gd name="connsiteY0" fmla="*/ 0 h 6606117"/>
              <a:gd name="connsiteX1" fmla="*/ 3952991 w 3952991"/>
              <a:gd name="connsiteY1" fmla="*/ 3536651 h 6606117"/>
              <a:gd name="connsiteX2" fmla="*/ 3952991 w 3952991"/>
              <a:gd name="connsiteY2" fmla="*/ 6606117 h 6606117"/>
              <a:gd name="connsiteX3" fmla="*/ 0 w 3952991"/>
              <a:gd name="connsiteY3" fmla="*/ 6606117 h 6606117"/>
              <a:gd name="connsiteX4" fmla="*/ 9106 w 3952991"/>
              <a:gd name="connsiteY4" fmla="*/ 4319713 h 6606117"/>
              <a:gd name="connsiteX5" fmla="*/ 387448 w 3952991"/>
              <a:gd name="connsiteY5" fmla="*/ 3435252 h 66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991" h="6606117">
                <a:moveTo>
                  <a:pt x="3952991" y="0"/>
                </a:moveTo>
                <a:lnTo>
                  <a:pt x="3952991" y="3536651"/>
                </a:lnTo>
                <a:lnTo>
                  <a:pt x="3952991" y="6606117"/>
                </a:lnTo>
                <a:lnTo>
                  <a:pt x="0" y="6606117"/>
                </a:lnTo>
                <a:lnTo>
                  <a:pt x="9106" y="4319713"/>
                </a:lnTo>
                <a:cubicBezTo>
                  <a:pt x="9106" y="4031162"/>
                  <a:pt x="179820" y="3635422"/>
                  <a:pt x="387448" y="3435252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73" name="Text Placeholder 16">
            <a:extLst>
              <a:ext uri="{FF2B5EF4-FFF2-40B4-BE49-F238E27FC236}">
                <a16:creationId xmlns:a16="http://schemas.microsoft.com/office/drawing/2014/main" id="{FE741B7C-1877-C14A-65A1-B5A7A0F0B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223149"/>
            <a:ext cx="7085111" cy="5014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4" name="Title 6">
            <a:extLst>
              <a:ext uri="{FF2B5EF4-FFF2-40B4-BE49-F238E27FC236}">
                <a16:creationId xmlns:a16="http://schemas.microsoft.com/office/drawing/2014/main" id="{F153063D-FAFB-D531-4E8A-CD5CE1D2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7070872" cy="75669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6" name="Text Placeholder 275">
            <a:extLst>
              <a:ext uri="{FF2B5EF4-FFF2-40B4-BE49-F238E27FC236}">
                <a16:creationId xmlns:a16="http://schemas.microsoft.com/office/drawing/2014/main" id="{01A522C6-5F9C-369D-76E7-540BC24E3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586169"/>
            <a:ext cx="1757550" cy="3862863"/>
          </a:xfrm>
          <a:custGeom>
            <a:avLst/>
            <a:gdLst>
              <a:gd name="connsiteX0" fmla="*/ 108677 w 1757550"/>
              <a:gd name="connsiteY0" fmla="*/ 30 h 3862863"/>
              <a:gd name="connsiteX1" fmla="*/ 247691 w 1757550"/>
              <a:gd name="connsiteY1" fmla="*/ 74865 h 3862863"/>
              <a:gd name="connsiteX2" fmla="*/ 1757550 w 1757550"/>
              <a:gd name="connsiteY2" fmla="*/ 1525639 h 3862863"/>
              <a:gd name="connsiteX3" fmla="*/ 1757550 w 1757550"/>
              <a:gd name="connsiteY3" fmla="*/ 3862863 h 3862863"/>
              <a:gd name="connsiteX4" fmla="*/ 256848 w 1757550"/>
              <a:gd name="connsiteY4" fmla="*/ 2416999 h 3862863"/>
              <a:gd name="connsiteX5" fmla="*/ 6579 w 1757550"/>
              <a:gd name="connsiteY5" fmla="*/ 1831940 h 3862863"/>
              <a:gd name="connsiteX6" fmla="*/ 4 w 1757550"/>
              <a:gd name="connsiteY6" fmla="*/ 180987 h 3862863"/>
              <a:gd name="connsiteX7" fmla="*/ 71992 w 1757550"/>
              <a:gd name="connsiteY7" fmla="*/ 6783 h 3862863"/>
              <a:gd name="connsiteX8" fmla="*/ 108677 w 1757550"/>
              <a:gd name="connsiteY8" fmla="*/ 30 h 38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550" h="386286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1757550" y="1525639"/>
                </a:lnTo>
                <a:lnTo>
                  <a:pt x="1757550" y="3862863"/>
                </a:ln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348" y="85550"/>
                  <a:pt x="27179" y="25976"/>
                  <a:pt x="71992" y="6783"/>
                </a:cubicBezTo>
                <a:cubicBezTo>
                  <a:pt x="83195" y="1985"/>
                  <a:pt x="95479" y="-290"/>
                  <a:pt x="108677" y="3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5" name="Picture Placeholder 174">
            <a:extLst>
              <a:ext uri="{FF2B5EF4-FFF2-40B4-BE49-F238E27FC236}">
                <a16:creationId xmlns:a16="http://schemas.microsoft.com/office/drawing/2014/main" id="{C8DB182E-FFC4-114D-A745-513657A198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72858" y="353298"/>
            <a:ext cx="3634587" cy="5506483"/>
          </a:xfrm>
          <a:custGeom>
            <a:avLst/>
            <a:gdLst>
              <a:gd name="connsiteX0" fmla="*/ 108677 w 3634587"/>
              <a:gd name="connsiteY0" fmla="*/ 30 h 5506483"/>
              <a:gd name="connsiteX1" fmla="*/ 247691 w 3634587"/>
              <a:gd name="connsiteY1" fmla="*/ 74865 h 5506483"/>
              <a:gd name="connsiteX2" fmla="*/ 3385489 w 3634587"/>
              <a:gd name="connsiteY2" fmla="*/ 3089872 h 5506483"/>
              <a:gd name="connsiteX3" fmla="*/ 3634587 w 3634587"/>
              <a:gd name="connsiteY3" fmla="*/ 3674704 h 5506483"/>
              <a:gd name="connsiteX4" fmla="*/ 3634587 w 3634587"/>
              <a:gd name="connsiteY4" fmla="*/ 5325652 h 5506483"/>
              <a:gd name="connsiteX5" fmla="*/ 3385723 w 3634587"/>
              <a:gd name="connsiteY5" fmla="*/ 5431540 h 5506483"/>
              <a:gd name="connsiteX6" fmla="*/ 256848 w 3634587"/>
              <a:gd name="connsiteY6" fmla="*/ 2416999 h 5506483"/>
              <a:gd name="connsiteX7" fmla="*/ 6579 w 3634587"/>
              <a:gd name="connsiteY7" fmla="*/ 1831940 h 5506483"/>
              <a:gd name="connsiteX8" fmla="*/ 4 w 3634587"/>
              <a:gd name="connsiteY8" fmla="*/ 180987 h 5506483"/>
              <a:gd name="connsiteX9" fmla="*/ 108677 w 3634587"/>
              <a:gd name="connsiteY9" fmla="*/ 30 h 55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4587" h="550648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3385489" y="3089872"/>
                </a:lnTo>
                <a:cubicBezTo>
                  <a:pt x="3523065" y="3222054"/>
                  <a:pt x="3634587" y="3483826"/>
                  <a:pt x="3634587" y="3674704"/>
                </a:cubicBezTo>
                <a:lnTo>
                  <a:pt x="3634587" y="5325652"/>
                </a:lnTo>
                <a:cubicBezTo>
                  <a:pt x="3634587" y="5516530"/>
                  <a:pt x="3523299" y="5563717"/>
                  <a:pt x="3385723" y="5431540"/>
                </a:cubicBez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437" y="61691"/>
                  <a:pt x="42686" y="-1570"/>
                  <a:pt x="108677" y="3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2" name="Picture Placeholder 181">
            <a:extLst>
              <a:ext uri="{FF2B5EF4-FFF2-40B4-BE49-F238E27FC236}">
                <a16:creationId xmlns:a16="http://schemas.microsoft.com/office/drawing/2014/main" id="{5F0494F4-61BF-0CAE-EF1E-9F19E95E2C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40909" y="1787732"/>
            <a:ext cx="666536" cy="1767448"/>
          </a:xfrm>
          <a:custGeom>
            <a:avLst/>
            <a:gdLst>
              <a:gd name="connsiteX0" fmla="*/ 666536 w 666536"/>
              <a:gd name="connsiteY0" fmla="*/ 0 h 1767448"/>
              <a:gd name="connsiteX1" fmla="*/ 666536 w 666536"/>
              <a:gd name="connsiteY1" fmla="*/ 1211608 h 1767448"/>
              <a:gd name="connsiteX2" fmla="*/ 128469 w 666536"/>
              <a:gd name="connsiteY2" fmla="*/ 1728619 h 1767448"/>
              <a:gd name="connsiteX3" fmla="*/ 2 w 666536"/>
              <a:gd name="connsiteY3" fmla="*/ 1673577 h 1767448"/>
              <a:gd name="connsiteX4" fmla="*/ 3413 w 666536"/>
              <a:gd name="connsiteY4" fmla="*/ 817280 h 1767448"/>
              <a:gd name="connsiteX5" fmla="*/ 133219 w 666536"/>
              <a:gd name="connsiteY5" fmla="*/ 513829 h 176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36" h="1767448">
                <a:moveTo>
                  <a:pt x="666536" y="0"/>
                </a:moveTo>
                <a:lnTo>
                  <a:pt x="666536" y="1211608"/>
                </a:lnTo>
                <a:lnTo>
                  <a:pt x="128469" y="1728619"/>
                </a:lnTo>
                <a:cubicBezTo>
                  <a:pt x="57113" y="1797174"/>
                  <a:pt x="-364" y="1772576"/>
                  <a:pt x="2" y="1673577"/>
                </a:cubicBezTo>
                <a:lnTo>
                  <a:pt x="3413" y="817280"/>
                </a:lnTo>
                <a:cubicBezTo>
                  <a:pt x="3413" y="718281"/>
                  <a:pt x="61983" y="582505"/>
                  <a:pt x="133219" y="51382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8" name="Picture Placeholder 177">
            <a:extLst>
              <a:ext uri="{FF2B5EF4-FFF2-40B4-BE49-F238E27FC236}">
                <a16:creationId xmlns:a16="http://schemas.microsoft.com/office/drawing/2014/main" id="{C6C9A0FA-8556-275A-2BBA-2E78B69656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10800000" flipV="1">
            <a:off x="7674397" y="3408318"/>
            <a:ext cx="3743174" cy="3441037"/>
          </a:xfrm>
          <a:custGeom>
            <a:avLst/>
            <a:gdLst>
              <a:gd name="connsiteX0" fmla="*/ 119273 w 3743174"/>
              <a:gd name="connsiteY0" fmla="*/ 36 h 3441037"/>
              <a:gd name="connsiteX1" fmla="*/ 0 w 3743174"/>
              <a:gd name="connsiteY1" fmla="*/ 196679 h 3441037"/>
              <a:gd name="connsiteX2" fmla="*/ 0 w 3743174"/>
              <a:gd name="connsiteY2" fmla="*/ 1992304 h 3441037"/>
              <a:gd name="connsiteX3" fmla="*/ 270926 w 3743174"/>
              <a:gd name="connsiteY3" fmla="*/ 2628386 h 3441037"/>
              <a:gd name="connsiteX4" fmla="*/ 1116674 w 3743174"/>
              <a:gd name="connsiteY4" fmla="*/ 3441037 h 3441037"/>
              <a:gd name="connsiteX5" fmla="*/ 3743174 w 3743174"/>
              <a:gd name="connsiteY5" fmla="*/ 3441037 h 3441037"/>
              <a:gd name="connsiteX6" fmla="*/ 3728321 w 3743174"/>
              <a:gd name="connsiteY6" fmla="*/ 3420399 h 3441037"/>
              <a:gd name="connsiteX7" fmla="*/ 3673737 w 3743174"/>
              <a:gd name="connsiteY7" fmla="*/ 3360224 h 3441037"/>
              <a:gd name="connsiteX8" fmla="*/ 270672 w 3743174"/>
              <a:gd name="connsiteY8" fmla="*/ 81512 h 3441037"/>
              <a:gd name="connsiteX9" fmla="*/ 119273 w 3743174"/>
              <a:gd name="connsiteY9" fmla="*/ 36 h 344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174" h="3441037">
                <a:moveTo>
                  <a:pt x="119273" y="36"/>
                </a:moveTo>
                <a:cubicBezTo>
                  <a:pt x="47281" y="-1779"/>
                  <a:pt x="0" y="66926"/>
                  <a:pt x="0" y="196679"/>
                </a:cubicBezTo>
                <a:lnTo>
                  <a:pt x="0" y="1992304"/>
                </a:lnTo>
                <a:cubicBezTo>
                  <a:pt x="0" y="2199909"/>
                  <a:pt x="121294" y="2484621"/>
                  <a:pt x="270926" y="2628386"/>
                </a:cubicBezTo>
                <a:lnTo>
                  <a:pt x="1116674" y="3441037"/>
                </a:lnTo>
                <a:lnTo>
                  <a:pt x="3743174" y="3441037"/>
                </a:lnTo>
                <a:lnTo>
                  <a:pt x="3728321" y="3420399"/>
                </a:lnTo>
                <a:cubicBezTo>
                  <a:pt x="3710666" y="3398426"/>
                  <a:pt x="3692409" y="3378226"/>
                  <a:pt x="3673737" y="3360224"/>
                </a:cubicBezTo>
                <a:lnTo>
                  <a:pt x="270672" y="81512"/>
                </a:lnTo>
                <a:cubicBezTo>
                  <a:pt x="214560" y="27602"/>
                  <a:pt x="162469" y="1126"/>
                  <a:pt x="119273" y="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6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2525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B38E3F0-4CB0-47F9-A7A7-F37039598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"/>
            <a:ext cx="4888254" cy="6857999"/>
          </a:xfrm>
          <a:custGeom>
            <a:avLst/>
            <a:gdLst>
              <a:gd name="connsiteX0" fmla="*/ 3424860 w 4888254"/>
              <a:gd name="connsiteY0" fmla="*/ 0 h 6857999"/>
              <a:gd name="connsiteX1" fmla="*/ 4888254 w 4888254"/>
              <a:gd name="connsiteY1" fmla="*/ 0 h 6857999"/>
              <a:gd name="connsiteX2" fmla="*/ 4888254 w 4888254"/>
              <a:gd name="connsiteY2" fmla="*/ 5609609 h 6857999"/>
              <a:gd name="connsiteX3" fmla="*/ 4639839 w 4888254"/>
              <a:gd name="connsiteY3" fmla="*/ 6194112 h 6857999"/>
              <a:gd name="connsiteX4" fmla="*/ 3951970 w 4888254"/>
              <a:gd name="connsiteY4" fmla="*/ 6857999 h 6857999"/>
              <a:gd name="connsiteX5" fmla="*/ 0 w 4888254"/>
              <a:gd name="connsiteY5" fmla="*/ 6857999 h 6857999"/>
              <a:gd name="connsiteX6" fmla="*/ 0 w 4888254"/>
              <a:gd name="connsiteY6" fmla="*/ 331425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254" h="6857999">
                <a:moveTo>
                  <a:pt x="3424860" y="0"/>
                </a:moveTo>
                <a:lnTo>
                  <a:pt x="4888254" y="0"/>
                </a:lnTo>
                <a:lnTo>
                  <a:pt x="4888254" y="5609609"/>
                </a:lnTo>
                <a:cubicBezTo>
                  <a:pt x="4888254" y="5800303"/>
                  <a:pt x="4776955" y="6062110"/>
                  <a:pt x="4639839" y="6194112"/>
                </a:cubicBezTo>
                <a:lnTo>
                  <a:pt x="3951970" y="6857999"/>
                </a:lnTo>
                <a:lnTo>
                  <a:pt x="0" y="6857999"/>
                </a:lnTo>
                <a:lnTo>
                  <a:pt x="0" y="3314259"/>
                </a:lnTo>
                <a:close/>
              </a:path>
            </a:pathLst>
          </a:custGeom>
          <a:solidFill>
            <a:schemeClr val="tx2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02EBC26-BEE1-47AE-8EA9-C652E92164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593121" cy="2779244"/>
          </a:xfrm>
          <a:custGeom>
            <a:avLst/>
            <a:gdLst>
              <a:gd name="connsiteX0" fmla="*/ 453341 w 1593121"/>
              <a:gd name="connsiteY0" fmla="*/ 0 h 2779244"/>
              <a:gd name="connsiteX1" fmla="*/ 1593121 w 1593121"/>
              <a:gd name="connsiteY1" fmla="*/ 0 h 2779244"/>
              <a:gd name="connsiteX2" fmla="*/ 1593121 w 1593121"/>
              <a:gd name="connsiteY2" fmla="*/ 879158 h 2779244"/>
              <a:gd name="connsiteX3" fmla="*/ 1346047 w 1593121"/>
              <a:gd name="connsiteY3" fmla="*/ 1465365 h 2779244"/>
              <a:gd name="connsiteX4" fmla="*/ 0 w 1593121"/>
              <a:gd name="connsiteY4" fmla="*/ 2779244 h 2779244"/>
              <a:gd name="connsiteX5" fmla="*/ 0 w 1593121"/>
              <a:gd name="connsiteY5" fmla="*/ 443589 h 27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21" h="2779244">
                <a:moveTo>
                  <a:pt x="453341" y="0"/>
                </a:moveTo>
                <a:lnTo>
                  <a:pt x="1593121" y="0"/>
                </a:lnTo>
                <a:lnTo>
                  <a:pt x="1593121" y="879158"/>
                </a:lnTo>
                <a:cubicBezTo>
                  <a:pt x="1593121" y="1069731"/>
                  <a:pt x="1482554" y="1332270"/>
                  <a:pt x="1346047" y="1465365"/>
                </a:cubicBezTo>
                <a:lnTo>
                  <a:pt x="0" y="2779244"/>
                </a:lnTo>
                <a:lnTo>
                  <a:pt x="0" y="443589"/>
                </a:lnTo>
                <a:close/>
              </a:path>
            </a:pathLst>
          </a:custGeom>
          <a:solidFill>
            <a:schemeClr val="accent4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1C3D4F7-C5D7-45D6-A953-603325CA0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8129" y="3913258"/>
            <a:ext cx="3184894" cy="2944742"/>
          </a:xfrm>
          <a:custGeom>
            <a:avLst/>
            <a:gdLst>
              <a:gd name="connsiteX0" fmla="*/ 107776 w 3184894"/>
              <a:gd name="connsiteY0" fmla="*/ 52 h 2944742"/>
              <a:gd name="connsiteX1" fmla="*/ 245616 w 3184894"/>
              <a:gd name="connsiteY1" fmla="*/ 75939 h 2944742"/>
              <a:gd name="connsiteX2" fmla="*/ 3184894 w 3184894"/>
              <a:gd name="connsiteY2" fmla="*/ 2944742 h 2944742"/>
              <a:gd name="connsiteX3" fmla="*/ 794844 w 3184894"/>
              <a:gd name="connsiteY3" fmla="*/ 2944742 h 2944742"/>
              <a:gd name="connsiteX4" fmla="*/ 254869 w 3184894"/>
              <a:gd name="connsiteY4" fmla="*/ 2416383 h 2944742"/>
              <a:gd name="connsiteX5" fmla="*/ 6701 w 3184894"/>
              <a:gd name="connsiteY5" fmla="*/ 1829689 h 2944742"/>
              <a:gd name="connsiteX6" fmla="*/ 4 w 3184894"/>
              <a:gd name="connsiteY6" fmla="*/ 179932 h 2944742"/>
              <a:gd name="connsiteX7" fmla="*/ 107776 w 3184894"/>
              <a:gd name="connsiteY7" fmla="*/ 52 h 294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894" h="2944742">
                <a:moveTo>
                  <a:pt x="107776" y="52"/>
                </a:moveTo>
                <a:cubicBezTo>
                  <a:pt x="147044" y="1318"/>
                  <a:pt x="194472" y="25982"/>
                  <a:pt x="245616" y="75939"/>
                </a:cubicBezTo>
                <a:lnTo>
                  <a:pt x="3184894" y="2944742"/>
                </a:lnTo>
                <a:lnTo>
                  <a:pt x="794844" y="2944742"/>
                </a:lnTo>
                <a:lnTo>
                  <a:pt x="254869" y="2416383"/>
                </a:lnTo>
                <a:cubicBezTo>
                  <a:pt x="118607" y="2283045"/>
                  <a:pt x="7553" y="2020383"/>
                  <a:pt x="6701" y="1829689"/>
                </a:cubicBezTo>
                <a:lnTo>
                  <a:pt x="4" y="179932"/>
                </a:lnTo>
                <a:cubicBezTo>
                  <a:pt x="-453" y="60824"/>
                  <a:pt x="42329" y="-2059"/>
                  <a:pt x="107776" y="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1FF734AA-F776-AE1C-57B9-EDE4DFEF58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06596" y="1829774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3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2" name="Text Placeholder 16">
            <a:extLst>
              <a:ext uri="{FF2B5EF4-FFF2-40B4-BE49-F238E27FC236}">
                <a16:creationId xmlns:a16="http://schemas.microsoft.com/office/drawing/2014/main" id="{56776858-6732-0BF4-EA80-58C93223F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4" y="1217099"/>
            <a:ext cx="6336210" cy="5020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3" name="Title 6">
            <a:extLst>
              <a:ext uri="{FF2B5EF4-FFF2-40B4-BE49-F238E27FC236}">
                <a16:creationId xmlns:a16="http://schemas.microsoft.com/office/drawing/2014/main" id="{ADC5C114-920C-48D9-F9B6-D1474B9F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06" y="332657"/>
            <a:ext cx="6323476" cy="74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25529F9-1762-4811-BF8A-E21EE766E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3596812"/>
            <a:ext cx="3340898" cy="3261189"/>
          </a:xfrm>
          <a:custGeom>
            <a:avLst/>
            <a:gdLst>
              <a:gd name="connsiteX0" fmla="*/ 0 w 2283321"/>
              <a:gd name="connsiteY0" fmla="*/ 0 h 2228844"/>
              <a:gd name="connsiteX1" fmla="*/ 2283321 w 2283321"/>
              <a:gd name="connsiteY1" fmla="*/ 2228844 h 2228844"/>
              <a:gd name="connsiteX2" fmla="*/ 0 w 2283321"/>
              <a:gd name="connsiteY2" fmla="*/ 2228844 h 22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321" h="2228844">
                <a:moveTo>
                  <a:pt x="0" y="0"/>
                </a:moveTo>
                <a:lnTo>
                  <a:pt x="2283321" y="2228844"/>
                </a:lnTo>
                <a:lnTo>
                  <a:pt x="0" y="2228844"/>
                </a:lnTo>
                <a:close/>
              </a:path>
            </a:pathLst>
          </a:custGeom>
          <a:solidFill>
            <a:srgbClr val="005191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FE2BE2B0-A440-49C5-8CD8-55E98E2A3D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292099"/>
            <a:ext cx="2248981" cy="4369630"/>
          </a:xfrm>
          <a:custGeom>
            <a:avLst/>
            <a:gdLst>
              <a:gd name="connsiteX0" fmla="*/ 2140214 w 2248981"/>
              <a:gd name="connsiteY0" fmla="*/ 56 h 4369630"/>
              <a:gd name="connsiteX1" fmla="*/ 2248981 w 2248981"/>
              <a:gd name="connsiteY1" fmla="*/ 179856 h 4369630"/>
              <a:gd name="connsiteX2" fmla="*/ 2248981 w 2248981"/>
              <a:gd name="connsiteY2" fmla="*/ 1829126 h 4369630"/>
              <a:gd name="connsiteX3" fmla="*/ 2001907 w 2248981"/>
              <a:gd name="connsiteY3" fmla="*/ 2415334 h 4369630"/>
              <a:gd name="connsiteX4" fmla="*/ 0 w 2248981"/>
              <a:gd name="connsiteY4" fmla="*/ 4369630 h 4369630"/>
              <a:gd name="connsiteX5" fmla="*/ 0 w 2248981"/>
              <a:gd name="connsiteY5" fmla="*/ 2035309 h 4369630"/>
              <a:gd name="connsiteX6" fmla="*/ 2002273 w 2248981"/>
              <a:gd name="connsiteY6" fmla="*/ 76107 h 4369630"/>
              <a:gd name="connsiteX7" fmla="*/ 2140214 w 2248981"/>
              <a:gd name="connsiteY7" fmla="*/ 56 h 43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981" h="4369630">
                <a:moveTo>
                  <a:pt x="2140214" y="56"/>
                </a:moveTo>
                <a:cubicBezTo>
                  <a:pt x="2205838" y="-2145"/>
                  <a:pt x="2248981" y="60672"/>
                  <a:pt x="2248981" y="179856"/>
                </a:cubicBezTo>
                <a:lnTo>
                  <a:pt x="2248981" y="1829126"/>
                </a:lnTo>
                <a:cubicBezTo>
                  <a:pt x="2248981" y="2019699"/>
                  <a:pt x="2138290" y="2282238"/>
                  <a:pt x="2001907" y="2415334"/>
                </a:cubicBezTo>
                <a:lnTo>
                  <a:pt x="0" y="4369630"/>
                </a:lnTo>
                <a:lnTo>
                  <a:pt x="0" y="2035309"/>
                </a:lnTo>
                <a:lnTo>
                  <a:pt x="2002273" y="76107"/>
                </a:lnTo>
                <a:cubicBezTo>
                  <a:pt x="2053371" y="26104"/>
                  <a:pt x="2100839" y="1377"/>
                  <a:pt x="2140214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33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8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E249-ECDF-5D70-4A11-177445F2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4B09-6023-1747-29AB-6F5E572F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03384-10FC-91D9-E40D-C95440B1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5824-B48D-0ED1-7DDE-9441B654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88B7B-6078-85B8-0786-DF59200C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5919-E4F3-F9C6-E0F7-7077206E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6DEC-4261-D78A-CC0B-0EC9632D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B71B4-48E1-8737-6D34-7C129C66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1A09D-7CD8-ED4D-A7A6-E5EBAB3A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6FBA0-E288-74BD-2A03-74BF20CF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A9CF-0EDF-D8ED-C14A-C73E605F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6CA4-B776-5985-5906-C13E886BB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03077-CF96-229B-82C8-E7F508AE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F45A1-C39F-B1FB-5490-97F355D2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F3D53-284E-83A6-4AD5-B5E273E4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17F8F-E26F-9404-6531-1D1B3C65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4A87-10E7-5DC4-D288-A2ECAD5A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961D-C011-2065-E696-140C948C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DE8D1-E0EC-173F-6D79-CD68829B3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3E8A6-71DE-2AF2-7A0E-E7B5F33A6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8146A-87C4-EF9E-0A91-5DBE5ABF3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0A718-64DA-62BC-E6A7-89C65AD2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60930-9972-4C50-2D96-D610FFB5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A3FED-F20F-9B68-7683-704BE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3DD1-2953-1057-4DF3-3A04C16B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4C23A-9D97-3521-6513-F05AE709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CC786-70EF-DBFC-E1D3-0635A56A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A860F-1DBF-0984-871D-A03F32B2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43BB5-2162-9795-C19F-C939AEF1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08E57-7874-6049-C72A-0DA9297F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32AF0-5416-6A33-679C-AA44C687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1397-9F0B-1EFF-9BEB-ADEA3EAA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69BE-E579-AA72-8448-74C39247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C020-3F01-FDFB-9D6D-420B9DB1C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B05BB-140C-9FFD-3FB5-D8AF5E90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A8B60-5758-8EC7-3049-1FC08E29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AF623-6729-57BA-3EC6-3D988A8E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1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CD04-5A74-080A-67C5-2D864013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9B1F5-5564-59B5-9171-8ADEEFE8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802B-5490-DE45-2E33-7A75EF847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B1B58-B4F4-977D-765F-E7A84AE2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6ECB3-2674-FEA1-C939-49EF3BEA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EE0A2-7A5D-D77C-F7BE-D651879F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1232A-8D02-F5CA-EF0F-9BE5AFA4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F9B3-D1C0-EAB7-E1C6-26EB3270D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7B67-EEB6-5C97-A2D5-7AD7221AE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39F5-0FE3-4169-96D3-A0944A51F9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E88A3-E8D3-FFA0-375F-93E53F7A6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A19E6-9102-DEEA-EB36-DE1AFBF53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5CFD-D3E0-465C-9642-9679720E3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4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microsoft.com/office/2018/10/relationships/comments" Target="../comments/modernComment_137_569210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8/10/relationships/comments" Target="../comments/modernComment_2A2_A6E09EA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76_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92_6129D1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74708DA-2801-7821-2958-170139EF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project is financed by the European Union</a:t>
            </a:r>
          </a:p>
        </p:txBody>
      </p:sp>
      <p:pic>
        <p:nvPicPr>
          <p:cNvPr id="7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8EFDAFA3-5757-9308-58DF-8D85C814B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A picture containing text, rug&#10;&#10;Description automatically generated">
            <a:extLst>
              <a:ext uri="{FF2B5EF4-FFF2-40B4-BE49-F238E27FC236}">
                <a16:creationId xmlns:a16="http://schemas.microsoft.com/office/drawing/2014/main" id="{CF62401F-2A7F-4F89-A5E3-FDB8B4DB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784" y="2165475"/>
            <a:ext cx="3509108" cy="46925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D228F-8503-129F-4AAE-DD791784457B}"/>
              </a:ext>
            </a:extLst>
          </p:cNvPr>
          <p:cNvSpPr txBox="1"/>
          <p:nvPr/>
        </p:nvSpPr>
        <p:spPr>
          <a:xfrm>
            <a:off x="4735901" y="1247614"/>
            <a:ext cx="6771591" cy="513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a typeface="Aptos" panose="020B0004020202020204" pitchFamily="34" charset="0"/>
                <a:cs typeface="Arial" panose="020B0604020202020204" pitchFamily="34" charset="0"/>
              </a:rPr>
              <a:t>Практики разработки квалификаций в странах Центральной Азии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a typeface="Aptos" panose="020B0004020202020204" pitchFamily="34" charset="0"/>
                <a:cs typeface="Arial" panose="020B0604020202020204" pitchFamily="34" charset="0"/>
              </a:rPr>
              <a:t>Результаты и методологические уроки, полученные в ходе пилотных проектов «DARYA» по национальным квалификационным стандартам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</a:t>
            </a:r>
            <a:endParaRPr lang="et-EE" sz="2000" b="1" dirty="0">
              <a:solidFill>
                <a:srgbClr val="002060"/>
              </a:solidFill>
            </a:endParaRPr>
          </a:p>
          <a:p>
            <a:endParaRPr lang="et-EE" sz="2000" b="1" dirty="0">
              <a:solidFill>
                <a:srgbClr val="002060"/>
              </a:solidFill>
            </a:endParaRPr>
          </a:p>
          <a:p>
            <a:endParaRPr lang="et-EE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Международные эксперты ЕФО 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Олав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Аарна</a:t>
            </a:r>
            <a:r>
              <a:rPr lang="ru-RU" sz="2000" b="1" dirty="0">
                <a:solidFill>
                  <a:srgbClr val="002060"/>
                </a:solidFill>
              </a:rPr>
              <a:t> и Сергей Мельник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Турин – 2-4 декабря 2025 года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8F04-5B63-D01A-A9C8-B3B30696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190063-B40A-55C3-DD02-2E612911A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602523"/>
            <a:ext cx="3041567" cy="4255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9030-8CF5-E4D2-56AE-0BAB063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206B42-45E4-0C4C-5594-C16BD14B9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557581"/>
            <a:ext cx="7310339" cy="5229718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</a:rPr>
              <a:t>2 ПС: «Разработчик параллельных и распределённых программ» и «Штукатур».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Нами были даны замечания и предложения, прежде всего, связанные с использованием аналогов с других стран и международных/зарубежных классификаций (ESCO, ISCO, SOC, </a:t>
            </a:r>
            <a:r>
              <a:rPr lang="ru-RU" sz="1600" dirty="0" err="1">
                <a:solidFill>
                  <a:srgbClr val="002060"/>
                </a:solidFill>
              </a:rPr>
              <a:t>o’NET</a:t>
            </a:r>
            <a:r>
              <a:rPr lang="ru-RU" sz="1600" dirty="0">
                <a:solidFill>
                  <a:srgbClr val="002060"/>
                </a:solidFill>
              </a:rPr>
              <a:t> и другие), которые в определённой мере были учтены разработчиками.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По просьбе коллег мы давали рекомендации и предоставляли информационную поддержку и по другим, разрабатываемым в Казахстане, ПС (Водитель грузового автомобиля, Наставник обучения на рабочем месте, Специалист по электронной торговле (маркетплейса), </a:t>
            </a:r>
            <a:r>
              <a:rPr lang="ru-RU" sz="1600" dirty="0" err="1">
                <a:solidFill>
                  <a:srgbClr val="002060"/>
                </a:solidFill>
              </a:rPr>
              <a:t>Энергоконсультант</a:t>
            </a:r>
            <a:r>
              <a:rPr lang="ru-RU" sz="1600" dirty="0">
                <a:solidFill>
                  <a:srgbClr val="002060"/>
                </a:solidFill>
              </a:rPr>
              <a:t>, Менеджер по модернизации жилых зданий, Гид туристский).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Среди проблемных вопросов в развитии ПС по мнению национального координатора выделим: трудности постепенного «ухода» от  тарифных разрядов/категорий; организационные  сложности у разработчиков ПС на группу профессий при точечном спросе у работодателей на отдельные профессии; </a:t>
            </a:r>
          </a:p>
          <a:p>
            <a:pPr lvl="0"/>
            <a:r>
              <a:rPr lang="ru-RU" sz="1600" dirty="0" err="1">
                <a:solidFill>
                  <a:srgbClr val="002060"/>
                </a:solidFill>
              </a:rPr>
              <a:t>Фасилитатор</a:t>
            </a:r>
            <a:r>
              <a:rPr lang="ru-RU" sz="1600" dirty="0">
                <a:solidFill>
                  <a:srgbClr val="002060"/>
                </a:solidFill>
              </a:rPr>
              <a:t> среди будущих приоритетов видит совместную с заинтересованными сторонами разработку концепции и стратегии развития НСК на следующие 3-5 лет. Это обеспечило бы последовательность и устойчивость долгосрочного планирования, координации её развития в Казахстане.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B94769F-77B5-DE3F-C222-6357189A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699386"/>
            <a:ext cx="7070872" cy="7566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Страновая специфика.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Казахстан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617961-6FA5-3A39-B7E0-EF89CD4C8E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2993292"/>
            <a:ext cx="1757550" cy="14557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3D5DEA8-2D7A-E565-A54B-6AC2F3C622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263" y="2901228"/>
            <a:ext cx="2275188" cy="2921235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27291892-20DC-803B-AE12-BAFBFC9BC4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5941" y="2457192"/>
            <a:ext cx="536242" cy="1421948"/>
          </a:xfrm>
        </p:spPr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3E972BAC-2270-43DD-0FAE-E115821176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8210639" y="3416963"/>
            <a:ext cx="3206931" cy="2948078"/>
          </a:xfrm>
        </p:spPr>
      </p:pic>
      <p:pic>
        <p:nvPicPr>
          <p:cNvPr id="16" name="Рисунок 15" descr="A blue and yellow flag&#10;&#10;AI-generated content may be incorrect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8968" y="642299"/>
            <a:ext cx="3736753" cy="1830564"/>
          </a:xfrm>
          <a:prstGeom prst="rect">
            <a:avLst/>
          </a:prstGeom>
        </p:spPr>
      </p:pic>
      <p:pic>
        <p:nvPicPr>
          <p:cNvPr id="17" name="Рисунок 16" descr="Казахстан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7" y="699386"/>
            <a:ext cx="1361854" cy="756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4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/>
      <p:bldP spid="9" grpId="0"/>
      <p:bldP spid="11" grpId="0" build="p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8F04-5B63-D01A-A9C8-B3B30696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190063-B40A-55C3-DD02-2E612911A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602523"/>
            <a:ext cx="3041567" cy="4255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9030-8CF5-E4D2-56AE-0BAB063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206B42-45E4-0C4C-5594-C16BD14B9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2006081"/>
            <a:ext cx="7310339" cy="451926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2 ПС:«</a:t>
            </a:r>
            <a:r>
              <a:rPr lang="ru-RU" dirty="0" err="1">
                <a:solidFill>
                  <a:srgbClr val="002060"/>
                </a:solidFill>
              </a:rPr>
              <a:t>Андрагог</a:t>
            </a:r>
            <a:r>
              <a:rPr lang="ru-RU" dirty="0">
                <a:solidFill>
                  <a:srgbClr val="002060"/>
                </a:solidFill>
              </a:rPr>
              <a:t>» и «Специалист маркетплейсов».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Международными экспертами на эти проекты были даны замечания и предложения, прежде всего, связанные с использованием аналогов с других стран (Литва, США, Германия, Франция, Италия и другие) и международных/зарубежных классификаций, которые в определённой мере были учтены разработчиками.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Национальный </a:t>
            </a:r>
            <a:r>
              <a:rPr lang="ru-RU" dirty="0" err="1">
                <a:solidFill>
                  <a:srgbClr val="002060"/>
                </a:solidFill>
              </a:rPr>
              <a:t>фасилитатор</a:t>
            </a:r>
            <a:r>
              <a:rPr lang="ru-RU" dirty="0">
                <a:solidFill>
                  <a:srgbClr val="002060"/>
                </a:solidFill>
              </a:rPr>
              <a:t> отметил, что стандарты могут стать хорошей основой для разработки стандартов компетенций по конкретным профессиям. Стандарты компетенций в этой стране объединяют профессиональный и квалификационный стандарт.</a:t>
            </a:r>
            <a:endParaRPr lang="et-EE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Главная проблема – это пассивность работодателей </a:t>
            </a:r>
            <a:r>
              <a:rPr lang="ru-RU" dirty="0" err="1">
                <a:solidFill>
                  <a:srgbClr val="002060"/>
                </a:solidFill>
              </a:rPr>
              <a:t>Таджикистанa</a:t>
            </a:r>
            <a:r>
              <a:rPr lang="ru-RU" dirty="0">
                <a:solidFill>
                  <a:srgbClr val="002060"/>
                </a:solidFill>
              </a:rPr>
              <a:t> в процессе разработки и внедрения всех типов стандартов.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B94769F-77B5-DE3F-C222-6357189A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699386"/>
            <a:ext cx="7070872" cy="7566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Страновая специфика.         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Таджикистан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617961-6FA5-3A39-B7E0-EF89CD4C8E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2993292"/>
            <a:ext cx="1757550" cy="14557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3D5DEA8-2D7A-E565-A54B-6AC2F3C622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263" y="2901228"/>
            <a:ext cx="2275188" cy="2921235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27291892-20DC-803B-AE12-BAFBFC9BC4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5941" y="2457192"/>
            <a:ext cx="536242" cy="1421948"/>
          </a:xfrm>
        </p:spPr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3E972BAC-2270-43DD-0FAE-E115821176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8210639" y="3416963"/>
            <a:ext cx="3206931" cy="2948078"/>
          </a:xfrm>
        </p:spPr>
      </p:pic>
      <p:pic>
        <p:nvPicPr>
          <p:cNvPr id="13" name="Рисунок 12" descr="Таджикиста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70" y="699387"/>
            <a:ext cx="1511984" cy="6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7846" y="414215"/>
            <a:ext cx="2722730" cy="17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/>
      <p:bldP spid="9" grpId="0"/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8F04-5B63-D01A-A9C8-B3B30696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190063-B40A-55C3-DD02-2E612911A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602523"/>
            <a:ext cx="3041567" cy="4255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9030-8CF5-E4D2-56AE-0BAB063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206B42-45E4-0C4C-5594-C16BD14B9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774557"/>
            <a:ext cx="7310339" cy="475078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>
                <a:solidFill>
                  <a:srgbClr val="002060"/>
                </a:solidFill>
              </a:rPr>
              <a:t>2 группы ПС: «Гид (Гид-переводчик), Менеджер по туризму» и «Маляр-штукатур, «Облицовщик-плиточник».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</a:rPr>
              <a:t>Международными экспертами на эти ПС были даны замечания и предложения (конкретизация требований к личностным компетентностям, исключение повторов и дублирования, детализация за каждой трудовой функцией требований к охране труда и технике безопасности, включение методов и инструментов оценивания, критериев производительности/эффективности, включение наиболее подходящих аналогов с международных/зарубежных прототипов), которые в значительной степени были учтены разработчиками.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</a:rPr>
              <a:t>Национальный </a:t>
            </a:r>
            <a:r>
              <a:rPr lang="ru-RU" sz="2900" dirty="0" err="1">
                <a:solidFill>
                  <a:srgbClr val="002060"/>
                </a:solidFill>
              </a:rPr>
              <a:t>фасилитатор</a:t>
            </a:r>
            <a:r>
              <a:rPr lang="ru-RU" sz="2900" dirty="0">
                <a:solidFill>
                  <a:srgbClr val="002060"/>
                </a:solidFill>
              </a:rPr>
              <a:t> резюмирует, что разработанные ПС имеют большой потенциал для применения в следующих областях: </a:t>
            </a:r>
          </a:p>
          <a:p>
            <a:pPr marL="457200" lvl="1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- Образование и подготовка: Обновление и разработка новых образовательных программ (в основном в системе профессионального образования) на основе требований, диктуемых рынком труда. </a:t>
            </a:r>
          </a:p>
          <a:p>
            <a:pPr marL="457200" lvl="1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 - Оценка и сертификация: Стандарт может служить основой для создания независимых механизмов оценки и подтверждения квалификации, особенно в рамках развития Национальной системы квалификаций. </a:t>
            </a:r>
          </a:p>
          <a:p>
            <a:pPr marL="457200" lvl="1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- Управление персоналом: Использование работодателями для внутреннего обучения, оценки, аттестации и формирования должностных профилей.</a:t>
            </a:r>
          </a:p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B94769F-77B5-DE3F-C222-6357189A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699386"/>
            <a:ext cx="7070872" cy="7566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Страновая специфика.         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Туркменистан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617961-6FA5-3A39-B7E0-EF89CD4C8E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2993292"/>
            <a:ext cx="1757550" cy="14557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3D5DEA8-2D7A-E565-A54B-6AC2F3C622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263" y="2901228"/>
            <a:ext cx="2275188" cy="2921235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27291892-20DC-803B-AE12-BAFBFC9BC4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5941" y="2457192"/>
            <a:ext cx="536242" cy="1421948"/>
          </a:xfrm>
        </p:spPr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3E972BAC-2270-43DD-0FAE-E115821176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8210639" y="3416963"/>
            <a:ext cx="3206931" cy="29480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769" y="359509"/>
            <a:ext cx="2962031" cy="1860060"/>
          </a:xfrm>
          <a:prstGeom prst="rect">
            <a:avLst/>
          </a:prstGeom>
        </p:spPr>
      </p:pic>
      <p:pic>
        <p:nvPicPr>
          <p:cNvPr id="15" name="Рисунок 14" descr="Туркменістан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40" y="699386"/>
            <a:ext cx="1164883" cy="756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5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/>
      <p:bldP spid="9" grpId="0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8F04-5B63-D01A-A9C8-B3B30696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190063-B40A-55C3-DD02-2E612911A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602523"/>
            <a:ext cx="3041567" cy="4255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9030-8CF5-E4D2-56AE-0BAB063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206B42-45E4-0C4C-5594-C16BD14B9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2006081"/>
            <a:ext cx="7310339" cy="451926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>
                <a:solidFill>
                  <a:srgbClr val="002060"/>
                </a:solidFill>
              </a:rPr>
              <a:t>2 ПС: «Швея» и «Гипсокартонные и штукатурные работы».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</a:rPr>
              <a:t>Международными экспертами на эти ПС были даны замечания и предложения (конкретизация требований к личностным компетентностям, детализация за каждой трудовой функцией требований к охране труда и технике безопасности и прочее), которые в определённой мере были учтены разработчиками. Членам рабочих групп были предложены аналоги требований в этих стандартах, прописанные в Украине, Эстонии, Франции и в ESCO.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</a:rPr>
              <a:t>Национальный </a:t>
            </a:r>
            <a:r>
              <a:rPr lang="ru-RU" sz="2900" dirty="0" err="1">
                <a:solidFill>
                  <a:srgbClr val="002060"/>
                </a:solidFill>
              </a:rPr>
              <a:t>фасилитатор</a:t>
            </a:r>
            <a:r>
              <a:rPr lang="ru-RU" sz="2900" dirty="0">
                <a:solidFill>
                  <a:srgbClr val="002060"/>
                </a:solidFill>
              </a:rPr>
              <a:t> резюмировал, что результаты Пилота 2 подтвердили вывод о том, что новые стандарты обладают высоким потенциалом для интеграции в HCK и могут стать основой для модернизации профессионального образования и механизмов признания квалификаций в </a:t>
            </a:r>
            <a:r>
              <a:rPr lang="ru-RU" sz="2900" dirty="0" err="1">
                <a:solidFill>
                  <a:srgbClr val="002060"/>
                </a:solidFill>
              </a:rPr>
              <a:t>Узбекистанe</a:t>
            </a:r>
            <a:r>
              <a:rPr lang="ru-RU" sz="2900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</a:rPr>
              <a:t>Среди проблем в этой сфере он выделил следующие: </a:t>
            </a:r>
          </a:p>
          <a:p>
            <a:pPr lvl="1">
              <a:buFontTx/>
              <a:buChar char="-"/>
            </a:pPr>
            <a:r>
              <a:rPr lang="ru-RU" sz="2500" dirty="0">
                <a:solidFill>
                  <a:srgbClr val="002060"/>
                </a:solidFill>
              </a:rPr>
              <a:t>недостаточная информированность работодателей и образовательных учреждений о новых стандартах;</a:t>
            </a:r>
          </a:p>
          <a:p>
            <a:pPr lvl="1">
              <a:buFontTx/>
              <a:buChar char="-"/>
            </a:pPr>
            <a:r>
              <a:rPr lang="ru-RU" sz="2500" dirty="0">
                <a:solidFill>
                  <a:srgbClr val="002060"/>
                </a:solidFill>
              </a:rPr>
              <a:t>ограниченные ресурсы для создания центров независимой оценки;</a:t>
            </a:r>
          </a:p>
          <a:p>
            <a:pPr lvl="1">
              <a:buFontTx/>
              <a:buChar char="-"/>
            </a:pPr>
            <a:r>
              <a:rPr lang="ru-RU" sz="2500" dirty="0">
                <a:solidFill>
                  <a:srgbClr val="002060"/>
                </a:solidFill>
              </a:rPr>
              <a:t>необходимость обновления нормативно-правовой базы; </a:t>
            </a:r>
          </a:p>
          <a:p>
            <a:pPr lvl="1">
              <a:buFontTx/>
              <a:buChar char="-"/>
            </a:pPr>
            <a:r>
              <a:rPr lang="ru-RU" sz="2500" dirty="0">
                <a:solidFill>
                  <a:srgbClr val="002060"/>
                </a:solidFill>
              </a:rPr>
              <a:t>нехватка специалистов по оценке компетенций.</a:t>
            </a:r>
          </a:p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B94769F-77B5-DE3F-C222-6357189A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699386"/>
            <a:ext cx="7070872" cy="7566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Страновая специфика.         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3.5. Узбекистан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617961-6FA5-3A39-B7E0-EF89CD4C8E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2993292"/>
            <a:ext cx="1757550" cy="14557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3D5DEA8-2D7A-E565-A54B-6AC2F3C622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263" y="2901228"/>
            <a:ext cx="2275188" cy="2921235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27291892-20DC-803B-AE12-BAFBFC9BC4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5941" y="2457192"/>
            <a:ext cx="536242" cy="1421948"/>
          </a:xfrm>
        </p:spPr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3E972BAC-2270-43DD-0FAE-E115821176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8210639" y="3416963"/>
            <a:ext cx="3206931" cy="294807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388" y="699386"/>
            <a:ext cx="1253858" cy="660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753" y="492369"/>
            <a:ext cx="3768359" cy="2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/>
      <p:bldP spid="9" grpId="0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F2D9014-D6A5-DC62-A999-A38F8BD738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Спасибо за внимание.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D361AD5-42CD-5103-3EB3-F9B6D7CE43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3F5E9-D68F-95D6-CAF8-D9720062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490A38-5013-91D1-5533-C65DF29C13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" name="Picture Placeholder 2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8A9470C-104E-9B07-012E-A291B0263C3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29" y="3913258"/>
            <a:ext cx="3184894" cy="2944742"/>
          </a:xfrm>
        </p:spPr>
      </p:pic>
      <p:pic>
        <p:nvPicPr>
          <p:cNvPr id="21" name="Picture Placeholder 20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C1B5452A-068E-321B-FDA5-1657EF4386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B76D3C9C-83F2-BB42-E1B1-6BAF4EA1234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CA5CA-5C7B-207B-B07E-CE2DBF270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4" y="356461"/>
            <a:ext cx="6336210" cy="6168325"/>
          </a:xfrm>
        </p:spPr>
        <p:txBody>
          <a:bodyPr>
            <a:normAutofit fontScale="25000" lnSpcReduction="20000"/>
          </a:bodyPr>
          <a:lstStyle/>
          <a:p>
            <a:pPr marL="914400" lvl="2" indent="0">
              <a:spcAft>
                <a:spcPts val="1800"/>
              </a:spcAft>
              <a:buNone/>
            </a:pPr>
            <a:r>
              <a:rPr lang="ru-RU" sz="8600" b="1" dirty="0">
                <a:solidFill>
                  <a:srgbClr val="002060"/>
                </a:solidFill>
              </a:rPr>
              <a:t>ВЫВОДЫ И ПРЕДЛОЖЕНИЯ</a:t>
            </a:r>
          </a:p>
          <a:p>
            <a:pPr marL="0" lv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7200" dirty="0">
                <a:solidFill>
                  <a:srgbClr val="002060"/>
                </a:solidFill>
              </a:rPr>
              <a:t>1. </a:t>
            </a:r>
            <a:r>
              <a:rPr lang="ru-RU" sz="7200" dirty="0">
                <a:solidFill>
                  <a:srgbClr val="002060"/>
                </a:solidFill>
              </a:rPr>
              <a:t>Все представители стран-участниц дают высокую оценку Пилоту 2.</a:t>
            </a:r>
            <a:endParaRPr lang="en-US" sz="7200" b="1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7200" dirty="0">
                <a:solidFill>
                  <a:srgbClr val="002060"/>
                </a:solidFill>
              </a:rPr>
              <a:t>2. Очевиден интерес, активность, перспективность, востребованность и польза от пилотируемых разработок </a:t>
            </a:r>
            <a:r>
              <a:rPr lang="ru-RU" sz="7200">
                <a:solidFill>
                  <a:srgbClr val="002060"/>
                </a:solidFill>
              </a:rPr>
              <a:t>национальных ПС, </a:t>
            </a:r>
            <a:r>
              <a:rPr lang="ru-RU" sz="7200" dirty="0">
                <a:solidFill>
                  <a:srgbClr val="002060"/>
                </a:solidFill>
              </a:rPr>
              <a:t>продемонстрированные участниками Пилота 2 от стран ЦА.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7200" dirty="0">
                <a:solidFill>
                  <a:srgbClr val="002060"/>
                </a:solidFill>
              </a:rPr>
              <a:t>3. Высказаны конкретные предложения, часть из которых требует рассмотрения ЕФО, а именно: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ru-RU" sz="7200" dirty="0">
                <a:solidFill>
                  <a:srgbClr val="002060"/>
                </a:solidFill>
              </a:rPr>
              <a:t>разработка методических рекомендаций для использования на практике переводной/переходной Таблицы;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ru-RU" sz="7200" dirty="0">
                <a:solidFill>
                  <a:srgbClr val="002060"/>
                </a:solidFill>
              </a:rPr>
              <a:t>содействие странам ЦА в обновлении нормативной базы соответствующего направления, включая признание результатов неформального/</a:t>
            </a:r>
            <a:r>
              <a:rPr lang="ru-RU" sz="7200" dirty="0" err="1">
                <a:solidFill>
                  <a:srgbClr val="002060"/>
                </a:solidFill>
              </a:rPr>
              <a:t>информального</a:t>
            </a:r>
            <a:r>
              <a:rPr lang="ru-RU" sz="7200" dirty="0">
                <a:solidFill>
                  <a:srgbClr val="002060"/>
                </a:solidFill>
              </a:rPr>
              <a:t> обучения;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ru-RU" sz="7200" dirty="0">
                <a:solidFill>
                  <a:srgbClr val="002060"/>
                </a:solidFill>
              </a:rPr>
              <a:t>разработка методических рекомендаций по переходу в странах ЦА от устаревшей системы тарификации квалификаций (тарифные разряды, категории, классы) к новым современным системам квалификаций (полные, частичные, микро-, смешанные, регулируемые и другие);</a:t>
            </a:r>
            <a:endParaRPr lang="et-EE" sz="72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ru-RU" sz="7200" dirty="0">
                <a:solidFill>
                  <a:srgbClr val="002060"/>
                </a:solidFill>
              </a:rPr>
              <a:t>проведение профильных дополнительных семинаров/тренингов по определению для квалификаций уровней национальных рамок квалификаций, переходу от требований к профессиям до требований к квалификации и прочее.</a:t>
            </a:r>
          </a:p>
          <a:p>
            <a:pPr marL="1371600" lvl="2" indent="-457200">
              <a:spcAft>
                <a:spcPts val="1800"/>
              </a:spcAft>
              <a:buAutoNum type="arabicPeriod"/>
            </a:pPr>
            <a:endParaRPr lang="ru-RU" sz="7200" dirty="0">
              <a:solidFill>
                <a:srgbClr val="002060"/>
              </a:solidFill>
            </a:endParaRPr>
          </a:p>
          <a:p>
            <a:pPr marL="1371600" lvl="2" indent="-457200">
              <a:spcAft>
                <a:spcPts val="1800"/>
              </a:spcAft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1371600" lvl="2" indent="-457200">
              <a:spcAft>
                <a:spcPts val="1800"/>
              </a:spcAft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1371600" lvl="2" indent="-457200">
              <a:spcAft>
                <a:spcPts val="1800"/>
              </a:spcAft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9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  <p:bldP spid="16" grpId="0" build="p" animBg="1"/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4CD2BC-B512-7776-F257-8DFBC429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1842065"/>
            <a:ext cx="5616621" cy="3173870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31651B6-F2F7-6404-0FF4-E3EE8E94C7A1}"/>
              </a:ext>
            </a:extLst>
          </p:cNvPr>
          <p:cNvSpPr txBox="1">
            <a:spLocks/>
          </p:cNvSpPr>
          <p:nvPr/>
        </p:nvSpPr>
        <p:spPr>
          <a:xfrm>
            <a:off x="7299944" y="2636912"/>
            <a:ext cx="4625355" cy="3600376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621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52438" indent="-1873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az-Cyrl-AZ" sz="3200" b="0" dirty="0">
                <a:solidFill>
                  <a:schemeClr val="bg1"/>
                </a:solidFill>
                <a:latin typeface="Arial" panose="020B0604020202020204" pitchFamily="34" charset="0"/>
              </a:rPr>
              <a:t>Спасибо за внимание</a:t>
            </a:r>
            <a:r>
              <a:rPr lang="et-EE" sz="3200" b="0" dirty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en-GB" sz="32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endParaRPr lang="et-EE" sz="1400" b="0" i="0" u="none" strike="noStrike" baseline="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endParaRPr lang="et-EE" sz="1400" b="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endParaRPr lang="et-EE" sz="1400" b="0" i="0" u="none" strike="noStrike" baseline="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endParaRPr lang="et-EE" sz="1400" b="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GB" sz="1400" b="0" i="0" u="none" strike="noStrike" baseline="0" dirty="0">
                <a:solidFill>
                  <a:schemeClr val="accent4"/>
                </a:solidFill>
                <a:latin typeface="Arial" panose="020B0604020202020204" pitchFamily="34" charset="0"/>
              </a:rPr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5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282C-467B-4E59-1392-58C4ADE46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06F4DE-A076-ABBF-4756-CD15F095B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51883"/>
            <a:ext cx="3952991" cy="66061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6136-F1CB-7E3E-D881-BFD24D4DB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B3526F-2948-5B17-1C3D-E679258BA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456077"/>
            <a:ext cx="7310339" cy="506926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Компетентность</a:t>
            </a:r>
            <a:r>
              <a:rPr lang="ru-RU" dirty="0"/>
              <a:t> - свойство человека, </a:t>
            </a:r>
            <a:r>
              <a:rPr lang="ru-RU" dirty="0" err="1"/>
              <a:t>которо</a:t>
            </a:r>
            <a:r>
              <a:rPr lang="et-EE" dirty="0"/>
              <a:t>e</a:t>
            </a:r>
            <a:r>
              <a:rPr lang="ru-RU" dirty="0"/>
              <a:t> можно развивать в процессе обучения</a:t>
            </a:r>
            <a:endParaRPr lang="et-EE" dirty="0"/>
          </a:p>
          <a:p>
            <a:r>
              <a:rPr lang="ru-RU" dirty="0"/>
              <a:t>Компетентность </a:t>
            </a:r>
            <a:r>
              <a:rPr lang="ru-RU" b="1" dirty="0"/>
              <a:t>можно косвенно оценивать</a:t>
            </a:r>
            <a:r>
              <a:rPr lang="ru-RU" dirty="0"/>
              <a:t>, причем эта оценка всегда неточная</a:t>
            </a:r>
            <a:endParaRPr lang="et-EE" dirty="0"/>
          </a:p>
          <a:p>
            <a:r>
              <a:rPr lang="ru-RU" dirty="0"/>
              <a:t>Компетентность </a:t>
            </a:r>
            <a:r>
              <a:rPr lang="ru-RU" b="1" dirty="0"/>
              <a:t>проявляется в эф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ru-RU" b="1" dirty="0"/>
              <a:t>ективно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b="1" dirty="0"/>
              <a:t> поведении человека в ситуациях</a:t>
            </a:r>
            <a:endParaRPr lang="et-EE" b="1" dirty="0"/>
          </a:p>
          <a:p>
            <a:r>
              <a:rPr lang="ru-RU" b="1" dirty="0"/>
              <a:t>Квалификация</a:t>
            </a:r>
            <a:r>
              <a:rPr lang="ru-RU" dirty="0"/>
              <a:t> - официально признанная компетент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dirty="0"/>
              <a:t>ость в определенной области как результат оценки уполномоченным органом</a:t>
            </a:r>
            <a:r>
              <a:rPr lang="et-EE" dirty="0"/>
              <a:t> </a:t>
            </a:r>
            <a:r>
              <a:rPr lang="ru-RU" dirty="0"/>
              <a:t>на основе соответствующего квалификационного стандарта</a:t>
            </a:r>
            <a:endParaRPr lang="et-EE" dirty="0"/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920DF86-603D-5EC1-EB25-2CEA801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353298"/>
            <a:ext cx="7070872" cy="8630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Компетентность и квалификация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09C3F0-813B-AA25-1CCF-99A5D3DA8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722E377-8B28-0C84-DD9A-0B8181D64F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858" y="353298"/>
            <a:ext cx="3634587" cy="5506483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63BCEB35-2ACB-8748-BDE3-A5C0CCA5C8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011295D4-6C7A-57B5-0AF7-9065A897C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7674397" y="3416962"/>
            <a:ext cx="3743174" cy="3441037"/>
          </a:xfrm>
        </p:spPr>
      </p:pic>
    </p:spTree>
    <p:extLst>
      <p:ext uri="{BB962C8B-B14F-4D97-AF65-F5344CB8AC3E}">
        <p14:creationId xmlns:p14="http://schemas.microsoft.com/office/powerpoint/2010/main" val="1749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/>
      <p:bldP spid="9" grpId="0"/>
      <p:bldP spid="11" grpId="0" build="p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B9EE4604-38CC-9A86-CB1E-358E6AB3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623096"/>
            <a:ext cx="8121650" cy="6635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t-EE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Компетентность, компетенции и предпосылки компетентности</a:t>
            </a:r>
            <a:endParaRPr lang="en-US" altLang="et-EE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6F305-5743-0278-2433-B0CCCB2517F7}"/>
              </a:ext>
            </a:extLst>
          </p:cNvPr>
          <p:cNvSpPr/>
          <p:nvPr/>
        </p:nvSpPr>
        <p:spPr>
          <a:xfrm>
            <a:off x="4923334" y="2935288"/>
            <a:ext cx="2863353" cy="144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Компетентность в чем-либо или кем-либо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TextBox 21">
            <a:extLst>
              <a:ext uri="{FF2B5EF4-FFF2-40B4-BE49-F238E27FC236}">
                <a16:creationId xmlns:a16="http://schemas.microsoft.com/office/drawing/2014/main" id="{281E4014-3779-2FFE-167A-42561D26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583" y="4493453"/>
            <a:ext cx="2113079" cy="88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dirty="0">
                <a:latin typeface="Aptos" panose="020B0004020202020204" pitchFamily="34" charset="0"/>
                <a:cs typeface="Arial" panose="020B0604020202020204" pitchFamily="34" charset="0"/>
              </a:rPr>
              <a:t>Демонстрированное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b="1" dirty="0">
                <a:latin typeface="Aptos" panose="020B0004020202020204" pitchFamily="34" charset="0"/>
                <a:cs typeface="Arial" panose="020B0604020202020204" pitchFamily="34" charset="0"/>
              </a:rPr>
              <a:t>успешное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b="1" dirty="0">
                <a:latin typeface="Aptos" panose="020B0004020202020204" pitchFamily="34" charset="0"/>
                <a:cs typeface="Arial" panose="020B0604020202020204" pitchFamily="34" charset="0"/>
              </a:rPr>
              <a:t>справление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b="1" dirty="0">
                <a:latin typeface="Aptos" panose="020B0004020202020204" pitchFamily="34" charset="0"/>
                <a:cs typeface="Arial" panose="020B0604020202020204" pitchFamily="34" charset="0"/>
              </a:rPr>
              <a:t>в ситуациях</a:t>
            </a:r>
            <a:endParaRPr lang="et-EE" altLang="et-EE" sz="1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TextBox 22">
            <a:extLst>
              <a:ext uri="{FF2B5EF4-FFF2-40B4-BE49-F238E27FC236}">
                <a16:creationId xmlns:a16="http://schemas.microsoft.com/office/drawing/2014/main" id="{B5416BB9-8751-5EE3-F2B0-54283348E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726" y="1937437"/>
            <a:ext cx="2319866" cy="88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b="1" dirty="0">
                <a:latin typeface="Aptos" panose="020B0004020202020204" pitchFamily="34" charset="0"/>
                <a:cs typeface="Arial" panose="020B0604020202020204" pitchFamily="34" charset="0"/>
              </a:rPr>
              <a:t>Предпосылки </a:t>
            </a:r>
            <a:endParaRPr lang="et-EE" altLang="et-EE" sz="1600" b="1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b="1" dirty="0">
                <a:latin typeface="Aptos" panose="020B0004020202020204" pitchFamily="34" charset="0"/>
                <a:cs typeface="Arial" panose="020B0604020202020204" pitchFamily="34" charset="0"/>
              </a:rPr>
              <a:t>компетентности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dirty="0">
                <a:latin typeface="Aptos" panose="020B0004020202020204" pitchFamily="34" charset="0"/>
                <a:cs typeface="Arial" panose="020B0604020202020204" pitchFamily="34" charset="0"/>
              </a:rPr>
              <a:t>(необходимые знания,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et-EE" sz="1600" dirty="0">
                <a:latin typeface="Aptos" panose="020B0004020202020204" pitchFamily="34" charset="0"/>
                <a:cs typeface="Arial" panose="020B0604020202020204" pitchFamily="34" charset="0"/>
              </a:rPr>
              <a:t>навыки, опыт, …)</a:t>
            </a:r>
            <a:endParaRPr lang="et-EE" altLang="et-EE" sz="16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Slide Number Placeholder 17">
            <a:extLst>
              <a:ext uri="{FF2B5EF4-FFF2-40B4-BE49-F238E27FC236}">
                <a16:creationId xmlns:a16="http://schemas.microsoft.com/office/drawing/2014/main" id="{C7824799-D1A3-E560-FDD4-6D30C6BA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391F7-A8DD-4FF8-9C3E-33685F4F75AF}" type="slidenum">
              <a:rPr lang="et-EE" altLang="et-EE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t-EE" altLang="et-EE" sz="900" dirty="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A2E7B2-8589-FD3D-67E9-9820598CD9F9}"/>
              </a:ext>
            </a:extLst>
          </p:cNvPr>
          <p:cNvSpPr/>
          <p:nvPr/>
        </p:nvSpPr>
        <p:spPr>
          <a:xfrm>
            <a:off x="2064509" y="2398143"/>
            <a:ext cx="1411287" cy="251028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труда</a:t>
            </a:r>
            <a:endParaRPr lang="et-E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37F50A-2BA4-2554-711E-2D229A6C8B36}"/>
              </a:ext>
            </a:extLst>
          </p:cNvPr>
          <p:cNvSpPr/>
          <p:nvPr/>
        </p:nvSpPr>
        <p:spPr>
          <a:xfrm>
            <a:off x="9129436" y="2398142"/>
            <a:ext cx="1412875" cy="251027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t-E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учение</a:t>
            </a:r>
            <a:endParaRPr lang="et-E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56FD0-AE67-8182-26CA-B44EC1688CFC}"/>
              </a:ext>
            </a:extLst>
          </p:cNvPr>
          <p:cNvCxnSpPr>
            <a:cxnSpLocks/>
          </p:cNvCxnSpPr>
          <p:nvPr/>
        </p:nvCxnSpPr>
        <p:spPr>
          <a:xfrm>
            <a:off x="3490545" y="3263900"/>
            <a:ext cx="1432789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706276-381B-3E9D-F00D-FAC95F8D0F1E}"/>
              </a:ext>
            </a:extLst>
          </p:cNvPr>
          <p:cNvCxnSpPr>
            <a:cxnSpLocks/>
          </p:cNvCxnSpPr>
          <p:nvPr/>
        </p:nvCxnSpPr>
        <p:spPr>
          <a:xfrm>
            <a:off x="7786687" y="3227241"/>
            <a:ext cx="1342749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33AD3C-656E-F839-A8E3-A80489DF3FC6}"/>
              </a:ext>
            </a:extLst>
          </p:cNvPr>
          <p:cNvCxnSpPr>
            <a:cxnSpLocks/>
          </p:cNvCxnSpPr>
          <p:nvPr/>
        </p:nvCxnSpPr>
        <p:spPr>
          <a:xfrm>
            <a:off x="3475796" y="4102100"/>
            <a:ext cx="1447538" cy="0"/>
          </a:xfrm>
          <a:prstGeom prst="line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B6837F-BF18-C49E-4593-70662644764E}"/>
              </a:ext>
            </a:extLst>
          </p:cNvPr>
          <p:cNvCxnSpPr>
            <a:cxnSpLocks/>
          </p:cNvCxnSpPr>
          <p:nvPr/>
        </p:nvCxnSpPr>
        <p:spPr>
          <a:xfrm>
            <a:off x="7786687" y="4014788"/>
            <a:ext cx="1342749" cy="0"/>
          </a:xfrm>
          <a:prstGeom prst="line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CF0D6A-CB69-26CC-F07D-BE4E33EFD0E4}"/>
              </a:ext>
            </a:extLst>
          </p:cNvPr>
          <p:cNvSpPr txBox="1"/>
          <p:nvPr/>
        </p:nvSpPr>
        <p:spPr>
          <a:xfrm>
            <a:off x="3490545" y="2192223"/>
            <a:ext cx="2143536" cy="6908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latin typeface="Aptos" panose="020B0004020202020204" pitchFamily="34" charset="0"/>
              </a:rPr>
              <a:t>Выполняемые</a:t>
            </a:r>
            <a:r>
              <a:rPr lang="ru-RU" sz="1600" b="1" dirty="0">
                <a:latin typeface="Aptos" panose="020B0004020202020204" pitchFamily="34" charset="0"/>
              </a:rPr>
              <a:t> роли,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latin typeface="Aptos" panose="020B0004020202020204" pitchFamily="34" charset="0"/>
              </a:rPr>
              <a:t>функции или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latin typeface="Aptos" panose="020B0004020202020204" pitchFamily="34" charset="0"/>
              </a:rPr>
              <a:t>задачи</a:t>
            </a:r>
            <a:endParaRPr lang="en-GB" sz="1600" b="1" dirty="0">
              <a:latin typeface="Aptos" panose="020B00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58760C-7197-5F6B-0AA9-DE061A4FD1B9}"/>
              </a:ext>
            </a:extLst>
          </p:cNvPr>
          <p:cNvCxnSpPr>
            <a:cxnSpLocks/>
          </p:cNvCxnSpPr>
          <p:nvPr/>
        </p:nvCxnSpPr>
        <p:spPr>
          <a:xfrm flipH="1">
            <a:off x="4317046" y="2835971"/>
            <a:ext cx="245269" cy="347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C6C0C6-2291-3482-E799-1D6D581364CB}"/>
              </a:ext>
            </a:extLst>
          </p:cNvPr>
          <p:cNvCxnSpPr>
            <a:cxnSpLocks/>
          </p:cNvCxnSpPr>
          <p:nvPr/>
        </p:nvCxnSpPr>
        <p:spPr>
          <a:xfrm>
            <a:off x="7896791" y="2823149"/>
            <a:ext cx="294968" cy="1138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6084FD-B3EF-FADA-EE6B-9ADA12FB3DC3}"/>
              </a:ext>
            </a:extLst>
          </p:cNvPr>
          <p:cNvCxnSpPr/>
          <p:nvPr/>
        </p:nvCxnSpPr>
        <p:spPr>
          <a:xfrm>
            <a:off x="7880349" y="2835971"/>
            <a:ext cx="236538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B253F9-7951-41DD-1702-5094F48658A9}"/>
              </a:ext>
            </a:extLst>
          </p:cNvPr>
          <p:cNvCxnSpPr>
            <a:cxnSpLocks/>
          </p:cNvCxnSpPr>
          <p:nvPr/>
        </p:nvCxnSpPr>
        <p:spPr>
          <a:xfrm flipH="1" flipV="1">
            <a:off x="4526723" y="4176515"/>
            <a:ext cx="294481" cy="296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FD46F3-9F84-4823-2110-3BFE1DD83177}"/>
              </a:ext>
            </a:extLst>
          </p:cNvPr>
          <p:cNvCxnSpPr/>
          <p:nvPr/>
        </p:nvCxnSpPr>
        <p:spPr>
          <a:xfrm>
            <a:off x="4175758" y="2825309"/>
            <a:ext cx="7731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0CEBCC-6390-A250-24AC-571078FBDEA3}"/>
              </a:ext>
            </a:extLst>
          </p:cNvPr>
          <p:cNvCxnSpPr/>
          <p:nvPr/>
        </p:nvCxnSpPr>
        <p:spPr>
          <a:xfrm>
            <a:off x="7177087" y="2825309"/>
            <a:ext cx="164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738183-2F0C-865F-9B50-A1F46FA5736E}"/>
              </a:ext>
            </a:extLst>
          </p:cNvPr>
          <p:cNvCxnSpPr/>
          <p:nvPr/>
        </p:nvCxnSpPr>
        <p:spPr>
          <a:xfrm>
            <a:off x="4149430" y="4464051"/>
            <a:ext cx="1185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AB4ED7-6124-0E2C-9D2B-84DD565E5959}"/>
              </a:ext>
            </a:extLst>
          </p:cNvPr>
          <p:cNvSpPr txBox="1"/>
          <p:nvPr/>
        </p:nvSpPr>
        <p:spPr>
          <a:xfrm>
            <a:off x="1573941" y="5806058"/>
            <a:ext cx="849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Aptos" panose="020B0004020202020204" pitchFamily="34" charset="0"/>
              </a:rPr>
              <a:t>Компетенции</a:t>
            </a:r>
            <a:r>
              <a:rPr lang="ru-RU" sz="2000" dirty="0">
                <a:latin typeface="Aptos" panose="020B0004020202020204" pitchFamily="34" charset="0"/>
              </a:rPr>
              <a:t> – предпосылки</a:t>
            </a:r>
            <a:r>
              <a:rPr lang="et-EE" sz="2000" dirty="0">
                <a:latin typeface="Aptos" panose="020B0004020202020204" pitchFamily="34" charset="0"/>
              </a:rPr>
              <a:t> </a:t>
            </a:r>
            <a:r>
              <a:rPr lang="ru-RU" sz="2000" dirty="0">
                <a:latin typeface="Aptos" panose="020B0004020202020204" pitchFamily="34" charset="0"/>
              </a:rPr>
              <a:t>компетентности в чем</a:t>
            </a:r>
            <a:r>
              <a:rPr lang="et-EE" sz="2000" dirty="0">
                <a:latin typeface="Aptos" panose="020B0004020202020204" pitchFamily="34" charset="0"/>
              </a:rPr>
              <a:t>-</a:t>
            </a:r>
            <a:r>
              <a:rPr lang="ru-RU" sz="2000" dirty="0">
                <a:latin typeface="Aptos" panose="020B0004020202020204" pitchFamily="34" charset="0"/>
              </a:rPr>
              <a:t>либо или кем</a:t>
            </a:r>
            <a:r>
              <a:rPr lang="et-EE" sz="2000" dirty="0">
                <a:latin typeface="Aptos" panose="020B0004020202020204" pitchFamily="34" charset="0"/>
              </a:rPr>
              <a:t>-</a:t>
            </a:r>
            <a:r>
              <a:rPr lang="ru-RU" sz="2000" dirty="0">
                <a:latin typeface="Aptos" panose="020B0004020202020204" pitchFamily="34" charset="0"/>
              </a:rPr>
              <a:t>либо</a:t>
            </a:r>
            <a:endParaRPr lang="et-EE" sz="20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524000" y="0"/>
            <a:ext cx="916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Rectangle 4"/>
          <p:cNvSpPr>
            <a:spLocks noGrp="1"/>
          </p:cNvSpPr>
          <p:nvPr>
            <p:ph type="title" idx="4294967295"/>
          </p:nvPr>
        </p:nvSpPr>
        <p:spPr>
          <a:xfrm>
            <a:off x="1981200" y="-99392"/>
            <a:ext cx="8229600" cy="1008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z-Cyrl-AZ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Цикл</a:t>
            </a:r>
            <a:r>
              <a:rPr lang="et-EE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az-Cyrl-AZ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компетентности</a:t>
            </a:r>
            <a:endParaRPr lang="et-EE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8" name="Freeform 5"/>
          <p:cNvSpPr>
            <a:spLocks/>
          </p:cNvSpPr>
          <p:nvPr/>
        </p:nvSpPr>
        <p:spPr bwMode="auto">
          <a:xfrm>
            <a:off x="1785484" y="908720"/>
            <a:ext cx="1023938" cy="5112668"/>
          </a:xfrm>
          <a:custGeom>
            <a:avLst/>
            <a:gdLst>
              <a:gd name="T0" fmla="*/ 2147483647 w 680"/>
              <a:gd name="T1" fmla="*/ 2147483647 h 1784"/>
              <a:gd name="T2" fmla="*/ 2147483647 w 680"/>
              <a:gd name="T3" fmla="*/ 2147483647 h 1784"/>
              <a:gd name="T4" fmla="*/ 2147483647 w 680"/>
              <a:gd name="T5" fmla="*/ 2147483647 h 1784"/>
              <a:gd name="T6" fmla="*/ 2147483647 w 680"/>
              <a:gd name="T7" fmla="*/ 2147483647 h 1784"/>
              <a:gd name="T8" fmla="*/ 2147483647 w 680"/>
              <a:gd name="T9" fmla="*/ 2147483647 h 1784"/>
              <a:gd name="T10" fmla="*/ 2147483647 w 680"/>
              <a:gd name="T11" fmla="*/ 2147483647 h 1784"/>
              <a:gd name="T12" fmla="*/ 2147483647 w 680"/>
              <a:gd name="T13" fmla="*/ 2147483647 h 1784"/>
              <a:gd name="T14" fmla="*/ 2147483647 w 680"/>
              <a:gd name="T15" fmla="*/ 2147483647 h 1784"/>
              <a:gd name="T16" fmla="*/ 2147483647 w 680"/>
              <a:gd name="T17" fmla="*/ 2147483647 h 1784"/>
              <a:gd name="T18" fmla="*/ 2147483647 w 680"/>
              <a:gd name="T19" fmla="*/ 2147483647 h 1784"/>
              <a:gd name="T20" fmla="*/ 2147483647 w 680"/>
              <a:gd name="T21" fmla="*/ 2147483647 h 1784"/>
              <a:gd name="T22" fmla="*/ 2147483647 w 680"/>
              <a:gd name="T23" fmla="*/ 2147483647 h 1784"/>
              <a:gd name="T24" fmla="*/ 2147483647 w 680"/>
              <a:gd name="T25" fmla="*/ 2147483647 h 1784"/>
              <a:gd name="T26" fmla="*/ 2147483647 w 680"/>
              <a:gd name="T27" fmla="*/ 2147483647 h 1784"/>
              <a:gd name="T28" fmla="*/ 2147483647 w 680"/>
              <a:gd name="T29" fmla="*/ 2147483647 h 1784"/>
              <a:gd name="T30" fmla="*/ 2147483647 w 680"/>
              <a:gd name="T31" fmla="*/ 2147483647 h 1784"/>
              <a:gd name="T32" fmla="*/ 2147483647 w 680"/>
              <a:gd name="T33" fmla="*/ 2147483647 h 1784"/>
              <a:gd name="T34" fmla="*/ 2147483647 w 680"/>
              <a:gd name="T35" fmla="*/ 2147483647 h 1784"/>
              <a:gd name="T36" fmla="*/ 2147483647 w 680"/>
              <a:gd name="T37" fmla="*/ 2147483647 h 1784"/>
              <a:gd name="T38" fmla="*/ 2147483647 w 680"/>
              <a:gd name="T39" fmla="*/ 2147483647 h 1784"/>
              <a:gd name="T40" fmla="*/ 2147483647 w 680"/>
              <a:gd name="T41" fmla="*/ 2147483647 h 1784"/>
              <a:gd name="T42" fmla="*/ 2147483647 w 680"/>
              <a:gd name="T43" fmla="*/ 2147483647 h 1784"/>
              <a:gd name="T44" fmla="*/ 2147483647 w 680"/>
              <a:gd name="T45" fmla="*/ 2147483647 h 1784"/>
              <a:gd name="T46" fmla="*/ 2147483647 w 680"/>
              <a:gd name="T47" fmla="*/ 2147483647 h 1784"/>
              <a:gd name="T48" fmla="*/ 2147483647 w 680"/>
              <a:gd name="T49" fmla="*/ 2147483647 h 1784"/>
              <a:gd name="T50" fmla="*/ 2147483647 w 680"/>
              <a:gd name="T51" fmla="*/ 2147483647 h 1784"/>
              <a:gd name="T52" fmla="*/ 2147483647 w 680"/>
              <a:gd name="T53" fmla="*/ 2147483647 h 1784"/>
              <a:gd name="T54" fmla="*/ 2147483647 w 680"/>
              <a:gd name="T55" fmla="*/ 2147483647 h 1784"/>
              <a:gd name="T56" fmla="*/ 2147483647 w 680"/>
              <a:gd name="T57" fmla="*/ 2147483647 h 17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80"/>
              <a:gd name="T88" fmla="*/ 0 h 1784"/>
              <a:gd name="T89" fmla="*/ 680 w 680"/>
              <a:gd name="T90" fmla="*/ 1784 h 17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80" h="1784">
                <a:moveTo>
                  <a:pt x="35" y="632"/>
                </a:moveTo>
                <a:cubicBezTo>
                  <a:pt x="32" y="503"/>
                  <a:pt x="13" y="303"/>
                  <a:pt x="28" y="164"/>
                </a:cubicBezTo>
                <a:cubicBezTo>
                  <a:pt x="33" y="121"/>
                  <a:pt x="61" y="96"/>
                  <a:pt x="96" y="76"/>
                </a:cubicBezTo>
                <a:cubicBezTo>
                  <a:pt x="117" y="64"/>
                  <a:pt x="164" y="49"/>
                  <a:pt x="164" y="49"/>
                </a:cubicBezTo>
                <a:cubicBezTo>
                  <a:pt x="234" y="0"/>
                  <a:pt x="292" y="32"/>
                  <a:pt x="394" y="35"/>
                </a:cubicBezTo>
                <a:cubicBezTo>
                  <a:pt x="434" y="49"/>
                  <a:pt x="396" y="31"/>
                  <a:pt x="428" y="69"/>
                </a:cubicBezTo>
                <a:cubicBezTo>
                  <a:pt x="442" y="86"/>
                  <a:pt x="470" y="104"/>
                  <a:pt x="489" y="117"/>
                </a:cubicBezTo>
                <a:cubicBezTo>
                  <a:pt x="504" y="139"/>
                  <a:pt x="515" y="163"/>
                  <a:pt x="530" y="185"/>
                </a:cubicBezTo>
                <a:cubicBezTo>
                  <a:pt x="541" y="220"/>
                  <a:pt x="554" y="247"/>
                  <a:pt x="570" y="279"/>
                </a:cubicBezTo>
                <a:cubicBezTo>
                  <a:pt x="586" y="312"/>
                  <a:pt x="589" y="343"/>
                  <a:pt x="611" y="374"/>
                </a:cubicBezTo>
                <a:cubicBezTo>
                  <a:pt x="629" y="460"/>
                  <a:pt x="603" y="365"/>
                  <a:pt x="638" y="428"/>
                </a:cubicBezTo>
                <a:cubicBezTo>
                  <a:pt x="653" y="454"/>
                  <a:pt x="655" y="494"/>
                  <a:pt x="665" y="523"/>
                </a:cubicBezTo>
                <a:cubicBezTo>
                  <a:pt x="680" y="643"/>
                  <a:pt x="675" y="575"/>
                  <a:pt x="665" y="788"/>
                </a:cubicBezTo>
                <a:cubicBezTo>
                  <a:pt x="661" y="875"/>
                  <a:pt x="649" y="997"/>
                  <a:pt x="597" y="1072"/>
                </a:cubicBezTo>
                <a:cubicBezTo>
                  <a:pt x="581" y="1127"/>
                  <a:pt x="561" y="1213"/>
                  <a:pt x="536" y="1262"/>
                </a:cubicBezTo>
                <a:cubicBezTo>
                  <a:pt x="532" y="1285"/>
                  <a:pt x="525" y="1307"/>
                  <a:pt x="523" y="1330"/>
                </a:cubicBezTo>
                <a:cubicBezTo>
                  <a:pt x="518" y="1382"/>
                  <a:pt x="525" y="1467"/>
                  <a:pt x="503" y="1520"/>
                </a:cubicBezTo>
                <a:cubicBezTo>
                  <a:pt x="486" y="1560"/>
                  <a:pt x="459" y="1599"/>
                  <a:pt x="435" y="1635"/>
                </a:cubicBezTo>
                <a:cubicBezTo>
                  <a:pt x="404" y="1682"/>
                  <a:pt x="363" y="1714"/>
                  <a:pt x="320" y="1750"/>
                </a:cubicBezTo>
                <a:cubicBezTo>
                  <a:pt x="313" y="1756"/>
                  <a:pt x="307" y="1765"/>
                  <a:pt x="299" y="1770"/>
                </a:cubicBezTo>
                <a:cubicBezTo>
                  <a:pt x="287" y="1777"/>
                  <a:pt x="259" y="1784"/>
                  <a:pt x="259" y="1784"/>
                </a:cubicBezTo>
                <a:cubicBezTo>
                  <a:pt x="168" y="1761"/>
                  <a:pt x="233" y="1778"/>
                  <a:pt x="170" y="1736"/>
                </a:cubicBezTo>
                <a:cubicBezTo>
                  <a:pt x="123" y="1663"/>
                  <a:pt x="194" y="1768"/>
                  <a:pt x="137" y="1702"/>
                </a:cubicBezTo>
                <a:cubicBezTo>
                  <a:pt x="83" y="1640"/>
                  <a:pt x="135" y="1679"/>
                  <a:pt x="89" y="1648"/>
                </a:cubicBezTo>
                <a:cubicBezTo>
                  <a:pt x="57" y="1601"/>
                  <a:pt x="75" y="1617"/>
                  <a:pt x="42" y="1594"/>
                </a:cubicBezTo>
                <a:cubicBezTo>
                  <a:pt x="28" y="1574"/>
                  <a:pt x="22" y="1557"/>
                  <a:pt x="15" y="1533"/>
                </a:cubicBezTo>
                <a:cubicBezTo>
                  <a:pt x="19" y="1447"/>
                  <a:pt x="0" y="1357"/>
                  <a:pt x="28" y="1276"/>
                </a:cubicBezTo>
                <a:cubicBezTo>
                  <a:pt x="33" y="1262"/>
                  <a:pt x="42" y="1235"/>
                  <a:pt x="42" y="1235"/>
                </a:cubicBezTo>
                <a:cubicBezTo>
                  <a:pt x="71" y="1034"/>
                  <a:pt x="35" y="832"/>
                  <a:pt x="35" y="632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13319" name="Freeform 6"/>
          <p:cNvSpPr>
            <a:spLocks/>
          </p:cNvSpPr>
          <p:nvPr/>
        </p:nvSpPr>
        <p:spPr bwMode="auto">
          <a:xfrm>
            <a:off x="9587615" y="992603"/>
            <a:ext cx="936625" cy="4926360"/>
          </a:xfrm>
          <a:custGeom>
            <a:avLst/>
            <a:gdLst>
              <a:gd name="T0" fmla="*/ 2147483647 w 901"/>
              <a:gd name="T1" fmla="*/ 2147483647 h 2284"/>
              <a:gd name="T2" fmla="*/ 0 w 901"/>
              <a:gd name="T3" fmla="*/ 2147483647 h 2284"/>
              <a:gd name="T4" fmla="*/ 2147483647 w 901"/>
              <a:gd name="T5" fmla="*/ 2147483647 h 2284"/>
              <a:gd name="T6" fmla="*/ 2147483647 w 901"/>
              <a:gd name="T7" fmla="*/ 2147483647 h 2284"/>
              <a:gd name="T8" fmla="*/ 2147483647 w 901"/>
              <a:gd name="T9" fmla="*/ 2147483647 h 2284"/>
              <a:gd name="T10" fmla="*/ 2147483647 w 901"/>
              <a:gd name="T11" fmla="*/ 2147483647 h 2284"/>
              <a:gd name="T12" fmla="*/ 2147483647 w 901"/>
              <a:gd name="T13" fmla="*/ 2147483647 h 2284"/>
              <a:gd name="T14" fmla="*/ 2147483647 w 901"/>
              <a:gd name="T15" fmla="*/ 2147483647 h 2284"/>
              <a:gd name="T16" fmla="*/ 2147483647 w 901"/>
              <a:gd name="T17" fmla="*/ 2147483647 h 2284"/>
              <a:gd name="T18" fmla="*/ 2147483647 w 901"/>
              <a:gd name="T19" fmla="*/ 2147483647 h 2284"/>
              <a:gd name="T20" fmla="*/ 2147483647 w 901"/>
              <a:gd name="T21" fmla="*/ 0 h 2284"/>
              <a:gd name="T22" fmla="*/ 2147483647 w 901"/>
              <a:gd name="T23" fmla="*/ 2147483647 h 2284"/>
              <a:gd name="T24" fmla="*/ 2147483647 w 901"/>
              <a:gd name="T25" fmla="*/ 2147483647 h 2284"/>
              <a:gd name="T26" fmla="*/ 2147483647 w 901"/>
              <a:gd name="T27" fmla="*/ 2147483647 h 2284"/>
              <a:gd name="T28" fmla="*/ 2147483647 w 901"/>
              <a:gd name="T29" fmla="*/ 2147483647 h 2284"/>
              <a:gd name="T30" fmla="*/ 2147483647 w 901"/>
              <a:gd name="T31" fmla="*/ 2147483647 h 2284"/>
              <a:gd name="T32" fmla="*/ 2147483647 w 901"/>
              <a:gd name="T33" fmla="*/ 2147483647 h 2284"/>
              <a:gd name="T34" fmla="*/ 2147483647 w 901"/>
              <a:gd name="T35" fmla="*/ 2147483647 h 2284"/>
              <a:gd name="T36" fmla="*/ 2147483647 w 901"/>
              <a:gd name="T37" fmla="*/ 2147483647 h 2284"/>
              <a:gd name="T38" fmla="*/ 2147483647 w 901"/>
              <a:gd name="T39" fmla="*/ 2147483647 h 2284"/>
              <a:gd name="T40" fmla="*/ 2147483647 w 901"/>
              <a:gd name="T41" fmla="*/ 2147483647 h 2284"/>
              <a:gd name="T42" fmla="*/ 2147483647 w 901"/>
              <a:gd name="T43" fmla="*/ 2147483647 h 2284"/>
              <a:gd name="T44" fmla="*/ 2147483647 w 901"/>
              <a:gd name="T45" fmla="*/ 2147483647 h 2284"/>
              <a:gd name="T46" fmla="*/ 2147483647 w 901"/>
              <a:gd name="T47" fmla="*/ 2147483647 h 2284"/>
              <a:gd name="T48" fmla="*/ 2147483647 w 901"/>
              <a:gd name="T49" fmla="*/ 2147483647 h 2284"/>
              <a:gd name="T50" fmla="*/ 2147483647 w 901"/>
              <a:gd name="T51" fmla="*/ 2147483647 h 2284"/>
              <a:gd name="T52" fmla="*/ 2147483647 w 901"/>
              <a:gd name="T53" fmla="*/ 2147483647 h 2284"/>
              <a:gd name="T54" fmla="*/ 2147483647 w 901"/>
              <a:gd name="T55" fmla="*/ 2147483647 h 2284"/>
              <a:gd name="T56" fmla="*/ 2147483647 w 901"/>
              <a:gd name="T57" fmla="*/ 2147483647 h 2284"/>
              <a:gd name="T58" fmla="*/ 2147483647 w 901"/>
              <a:gd name="T59" fmla="*/ 2147483647 h 2284"/>
              <a:gd name="T60" fmla="*/ 2147483647 w 901"/>
              <a:gd name="T61" fmla="*/ 2147483647 h 2284"/>
              <a:gd name="T62" fmla="*/ 2147483647 w 901"/>
              <a:gd name="T63" fmla="*/ 2147483647 h 2284"/>
              <a:gd name="T64" fmla="*/ 2147483647 w 901"/>
              <a:gd name="T65" fmla="*/ 2147483647 h 2284"/>
              <a:gd name="T66" fmla="*/ 2147483647 w 901"/>
              <a:gd name="T67" fmla="*/ 2147483647 h 22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01"/>
              <a:gd name="T103" fmla="*/ 0 h 2284"/>
              <a:gd name="T104" fmla="*/ 901 w 901"/>
              <a:gd name="T105" fmla="*/ 2284 h 22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01" h="2284">
                <a:moveTo>
                  <a:pt x="61" y="1260"/>
                </a:moveTo>
                <a:cubicBezTo>
                  <a:pt x="46" y="1210"/>
                  <a:pt x="13" y="1169"/>
                  <a:pt x="0" y="1118"/>
                </a:cubicBezTo>
                <a:cubicBezTo>
                  <a:pt x="2" y="976"/>
                  <a:pt x="3" y="833"/>
                  <a:pt x="7" y="691"/>
                </a:cubicBezTo>
                <a:cubicBezTo>
                  <a:pt x="8" y="649"/>
                  <a:pt x="36" y="616"/>
                  <a:pt x="55" y="582"/>
                </a:cubicBezTo>
                <a:cubicBezTo>
                  <a:pt x="70" y="556"/>
                  <a:pt x="70" y="527"/>
                  <a:pt x="82" y="501"/>
                </a:cubicBezTo>
                <a:cubicBezTo>
                  <a:pt x="121" y="417"/>
                  <a:pt x="165" y="310"/>
                  <a:pt x="231" y="244"/>
                </a:cubicBezTo>
                <a:cubicBezTo>
                  <a:pt x="244" y="205"/>
                  <a:pt x="266" y="198"/>
                  <a:pt x="292" y="169"/>
                </a:cubicBezTo>
                <a:cubicBezTo>
                  <a:pt x="321" y="137"/>
                  <a:pt x="336" y="96"/>
                  <a:pt x="380" y="81"/>
                </a:cubicBezTo>
                <a:cubicBezTo>
                  <a:pt x="382" y="72"/>
                  <a:pt x="381" y="61"/>
                  <a:pt x="387" y="54"/>
                </a:cubicBezTo>
                <a:cubicBezTo>
                  <a:pt x="392" y="47"/>
                  <a:pt x="502" y="14"/>
                  <a:pt x="515" y="13"/>
                </a:cubicBezTo>
                <a:cubicBezTo>
                  <a:pt x="556" y="9"/>
                  <a:pt x="637" y="0"/>
                  <a:pt x="637" y="0"/>
                </a:cubicBezTo>
                <a:cubicBezTo>
                  <a:pt x="663" y="8"/>
                  <a:pt x="712" y="33"/>
                  <a:pt x="712" y="33"/>
                </a:cubicBezTo>
                <a:cubicBezTo>
                  <a:pt x="744" y="81"/>
                  <a:pt x="749" y="121"/>
                  <a:pt x="766" y="176"/>
                </a:cubicBezTo>
                <a:cubicBezTo>
                  <a:pt x="768" y="184"/>
                  <a:pt x="777" y="189"/>
                  <a:pt x="780" y="196"/>
                </a:cubicBezTo>
                <a:cubicBezTo>
                  <a:pt x="791" y="220"/>
                  <a:pt x="795" y="247"/>
                  <a:pt x="807" y="271"/>
                </a:cubicBezTo>
                <a:cubicBezTo>
                  <a:pt x="817" y="291"/>
                  <a:pt x="829" y="298"/>
                  <a:pt x="841" y="318"/>
                </a:cubicBezTo>
                <a:cubicBezTo>
                  <a:pt x="857" y="343"/>
                  <a:pt x="859" y="369"/>
                  <a:pt x="875" y="393"/>
                </a:cubicBezTo>
                <a:cubicBezTo>
                  <a:pt x="882" y="417"/>
                  <a:pt x="895" y="467"/>
                  <a:pt x="895" y="467"/>
                </a:cubicBezTo>
                <a:cubicBezTo>
                  <a:pt x="891" y="621"/>
                  <a:pt x="901" y="800"/>
                  <a:pt x="861" y="955"/>
                </a:cubicBezTo>
                <a:cubicBezTo>
                  <a:pt x="863" y="1068"/>
                  <a:pt x="868" y="1181"/>
                  <a:pt x="868" y="1294"/>
                </a:cubicBezTo>
                <a:cubicBezTo>
                  <a:pt x="868" y="1564"/>
                  <a:pt x="874" y="1625"/>
                  <a:pt x="834" y="1816"/>
                </a:cubicBezTo>
                <a:cubicBezTo>
                  <a:pt x="825" y="1859"/>
                  <a:pt x="820" y="1918"/>
                  <a:pt x="800" y="1958"/>
                </a:cubicBezTo>
                <a:cubicBezTo>
                  <a:pt x="785" y="1988"/>
                  <a:pt x="760" y="2012"/>
                  <a:pt x="739" y="2039"/>
                </a:cubicBezTo>
                <a:cubicBezTo>
                  <a:pt x="698" y="2091"/>
                  <a:pt x="685" y="2161"/>
                  <a:pt x="637" y="2209"/>
                </a:cubicBezTo>
                <a:cubicBezTo>
                  <a:pt x="629" y="2234"/>
                  <a:pt x="601" y="2262"/>
                  <a:pt x="576" y="2270"/>
                </a:cubicBezTo>
                <a:cubicBezTo>
                  <a:pt x="485" y="2266"/>
                  <a:pt x="443" y="2284"/>
                  <a:pt x="380" y="2243"/>
                </a:cubicBezTo>
                <a:cubicBezTo>
                  <a:pt x="356" y="2206"/>
                  <a:pt x="372" y="2228"/>
                  <a:pt x="326" y="2182"/>
                </a:cubicBezTo>
                <a:cubicBezTo>
                  <a:pt x="304" y="2160"/>
                  <a:pt x="280" y="2120"/>
                  <a:pt x="258" y="2094"/>
                </a:cubicBezTo>
                <a:cubicBezTo>
                  <a:pt x="201" y="2026"/>
                  <a:pt x="168" y="1941"/>
                  <a:pt x="129" y="1863"/>
                </a:cubicBezTo>
                <a:cubicBezTo>
                  <a:pt x="126" y="1857"/>
                  <a:pt x="124" y="1850"/>
                  <a:pt x="122" y="1843"/>
                </a:cubicBezTo>
                <a:cubicBezTo>
                  <a:pt x="120" y="1836"/>
                  <a:pt x="119" y="1829"/>
                  <a:pt x="116" y="1822"/>
                </a:cubicBezTo>
                <a:cubicBezTo>
                  <a:pt x="105" y="1800"/>
                  <a:pt x="96" y="1785"/>
                  <a:pt x="89" y="1761"/>
                </a:cubicBezTo>
                <a:cubicBezTo>
                  <a:pt x="87" y="1614"/>
                  <a:pt x="86" y="1468"/>
                  <a:pt x="82" y="1321"/>
                </a:cubicBezTo>
                <a:cubicBezTo>
                  <a:pt x="81" y="1281"/>
                  <a:pt x="51" y="1307"/>
                  <a:pt x="61" y="12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3085080" y="1665288"/>
            <a:ext cx="863600" cy="1368425"/>
          </a:xfrm>
          <a:prstGeom prst="flowChartMultidocumen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Функ-</a:t>
            </a:r>
          </a:p>
          <a:p>
            <a:pPr algn="ctr">
              <a:lnSpc>
                <a:spcPct val="80000"/>
              </a:lnSpc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ции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зада-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ния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4438652" y="1665287"/>
            <a:ext cx="865187" cy="1296988"/>
          </a:xfrm>
          <a:prstGeom prst="flowChartMultidocumen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t-EE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5663952" y="1519549"/>
            <a:ext cx="949006" cy="1514162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фессио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нальные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стан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д</a:t>
            </a: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арты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ts val="1900"/>
              </a:lnSpc>
            </a:pP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7096124" y="1681921"/>
            <a:ext cx="800100" cy="1396860"/>
          </a:xfrm>
          <a:prstGeom prst="flowChartMultidocument">
            <a:avLst/>
          </a:prstGeom>
          <a:solidFill>
            <a:srgbClr val="00B0F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Гос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учеб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ные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планы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ts val="1900"/>
              </a:lnSpc>
            </a:pP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8328249" y="1701005"/>
            <a:ext cx="1007840" cy="1357829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Учеб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ные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планы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8112125" y="4868864"/>
            <a:ext cx="1296988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(Само-)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ценивание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6096001" y="4868864"/>
            <a:ext cx="1440159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Оценивание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4367214" y="4868864"/>
            <a:ext cx="1222375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Валидация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3071813" y="4508500"/>
            <a:ext cx="863600" cy="1441450"/>
          </a:xfrm>
          <a:prstGeom prst="flowChartMultidocumen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Серти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/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фикаты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1998251" y="1080479"/>
            <a:ext cx="3683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t-EE" sz="2400" b="1" cap="all" dirty="0">
              <a:latin typeface="Calibri" pitchFamily="34" charset="0"/>
            </a:endParaRPr>
          </a:p>
          <a:p>
            <a:pPr>
              <a:defRPr/>
            </a:pPr>
            <a:r>
              <a:rPr lang="az-Cyrl-AZ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Рынок</a:t>
            </a:r>
            <a:endParaRPr lang="et-EE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et-EE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az-Cyrl-AZ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труда</a:t>
            </a:r>
            <a:endParaRPr lang="et-EE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/>
            <a:endParaRPr lang="et-E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9707914" y="1339327"/>
            <a:ext cx="1207382" cy="417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"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az-Cyrl-AZ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обучение</a:t>
            </a:r>
            <a:endParaRPr lang="et-EE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/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31" name="Text Box 21"/>
          <p:cNvSpPr txBox="1">
            <a:spLocks noChangeArrowheads="1"/>
          </p:cNvSpPr>
          <p:nvPr/>
        </p:nvSpPr>
        <p:spPr bwMode="auto">
          <a:xfrm>
            <a:off x="4356411" y="1967326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az-Cyrl-A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Компе</a:t>
            </a:r>
            <a:r>
              <a:rPr lang="et-E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-</a:t>
            </a:r>
          </a:p>
          <a:p>
            <a:pPr algn="ctr" eaLnBrk="1" hangingPunct="1"/>
            <a:r>
              <a:rPr lang="az-Cyrl-A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тен</a:t>
            </a:r>
            <a:r>
              <a:rPr lang="az-Cyrl-A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lang="az-Cyrl-A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и</a:t>
            </a:r>
            <a:r>
              <a:rPr lang="az-Cyrl-A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endParaRPr lang="et-EE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endParaRPr lang="et-EE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32" name="AutoShape 29"/>
          <p:cNvSpPr>
            <a:spLocks noChangeArrowheads="1"/>
          </p:cNvSpPr>
          <p:nvPr/>
        </p:nvSpPr>
        <p:spPr bwMode="auto">
          <a:xfrm>
            <a:off x="3217069" y="1170658"/>
            <a:ext cx="6335713" cy="287337"/>
          </a:xfrm>
          <a:prstGeom prst="rightArrow">
            <a:avLst>
              <a:gd name="adj1" fmla="val 50000"/>
              <a:gd name="adj2" fmla="val 7336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33" name="AutoShape 30"/>
          <p:cNvSpPr>
            <a:spLocks noChangeArrowheads="1"/>
          </p:cNvSpPr>
          <p:nvPr/>
        </p:nvSpPr>
        <p:spPr bwMode="auto">
          <a:xfrm>
            <a:off x="3143250" y="5949950"/>
            <a:ext cx="6337300" cy="215900"/>
          </a:xfrm>
          <a:prstGeom prst="leftArrow">
            <a:avLst>
              <a:gd name="adj1" fmla="val 50000"/>
              <a:gd name="adj2" fmla="val 73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34" name="Text Box 31"/>
          <p:cNvSpPr txBox="1">
            <a:spLocks noChangeArrowheads="1"/>
          </p:cNvSpPr>
          <p:nvPr/>
        </p:nvSpPr>
        <p:spPr bwMode="auto">
          <a:xfrm>
            <a:off x="3359238" y="665013"/>
            <a:ext cx="5472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Cyrl-A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Ожидаемая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az-Cyrl-A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компетентность</a:t>
            </a:r>
            <a:endParaRPr lang="et-E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ctr" eaLnBrk="1" hangingPunct="1"/>
            <a:endParaRPr lang="et-E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35" name="Text Box 32"/>
          <p:cNvSpPr txBox="1">
            <a:spLocks noChangeArrowheads="1"/>
          </p:cNvSpPr>
          <p:nvPr/>
        </p:nvSpPr>
        <p:spPr bwMode="auto">
          <a:xfrm>
            <a:off x="3287686" y="6165850"/>
            <a:ext cx="6048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az-Cyrl-A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Действительная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az-Cyrl-A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компетентность </a:t>
            </a:r>
            <a:endParaRPr lang="et-E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3336" name="Line 33"/>
          <p:cNvSpPr>
            <a:spLocks noChangeShapeType="1"/>
          </p:cNvSpPr>
          <p:nvPr/>
        </p:nvSpPr>
        <p:spPr bwMode="auto">
          <a:xfrm>
            <a:off x="2796156" y="244692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37" name="Line 34"/>
          <p:cNvSpPr>
            <a:spLocks noChangeShapeType="1"/>
          </p:cNvSpPr>
          <p:nvPr/>
        </p:nvSpPr>
        <p:spPr bwMode="auto">
          <a:xfrm>
            <a:off x="3933827" y="2446920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38" name="Line 35"/>
          <p:cNvSpPr>
            <a:spLocks noChangeShapeType="1"/>
          </p:cNvSpPr>
          <p:nvPr/>
        </p:nvSpPr>
        <p:spPr bwMode="auto">
          <a:xfrm>
            <a:off x="5315972" y="2417871"/>
            <a:ext cx="3479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39" name="Line 36"/>
          <p:cNvSpPr>
            <a:spLocks noChangeShapeType="1"/>
          </p:cNvSpPr>
          <p:nvPr/>
        </p:nvSpPr>
        <p:spPr bwMode="auto">
          <a:xfrm>
            <a:off x="6612958" y="2446920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0" name="Line 37"/>
          <p:cNvSpPr>
            <a:spLocks noChangeShapeType="1"/>
          </p:cNvSpPr>
          <p:nvPr/>
        </p:nvSpPr>
        <p:spPr bwMode="auto">
          <a:xfrm>
            <a:off x="7896226" y="2446920"/>
            <a:ext cx="43202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1" name="Line 38"/>
          <p:cNvSpPr>
            <a:spLocks noChangeShapeType="1"/>
          </p:cNvSpPr>
          <p:nvPr/>
        </p:nvSpPr>
        <p:spPr bwMode="auto">
          <a:xfrm>
            <a:off x="9336089" y="244692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2" name="Line 41"/>
          <p:cNvSpPr>
            <a:spLocks noChangeShapeType="1"/>
          </p:cNvSpPr>
          <p:nvPr/>
        </p:nvSpPr>
        <p:spPr bwMode="auto">
          <a:xfrm flipH="1">
            <a:off x="9409111" y="5229225"/>
            <a:ext cx="386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3" name="Line 42"/>
          <p:cNvSpPr>
            <a:spLocks noChangeShapeType="1"/>
          </p:cNvSpPr>
          <p:nvPr/>
        </p:nvSpPr>
        <p:spPr bwMode="auto">
          <a:xfrm flipH="1">
            <a:off x="7536160" y="5229225"/>
            <a:ext cx="575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4" name="Line 44"/>
          <p:cNvSpPr>
            <a:spLocks noChangeShapeType="1"/>
          </p:cNvSpPr>
          <p:nvPr/>
        </p:nvSpPr>
        <p:spPr bwMode="auto">
          <a:xfrm flipH="1">
            <a:off x="5591174" y="5229225"/>
            <a:ext cx="51692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5" name="Line 45"/>
          <p:cNvSpPr>
            <a:spLocks noChangeShapeType="1"/>
          </p:cNvSpPr>
          <p:nvPr/>
        </p:nvSpPr>
        <p:spPr bwMode="auto">
          <a:xfrm flipH="1">
            <a:off x="3935413" y="52292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6" name="Line 46"/>
          <p:cNvSpPr>
            <a:spLocks noChangeShapeType="1"/>
          </p:cNvSpPr>
          <p:nvPr/>
        </p:nvSpPr>
        <p:spPr bwMode="auto">
          <a:xfrm flipH="1">
            <a:off x="2566987" y="522922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7" name="Line 47"/>
          <p:cNvSpPr>
            <a:spLocks noChangeShapeType="1"/>
          </p:cNvSpPr>
          <p:nvPr/>
        </p:nvSpPr>
        <p:spPr bwMode="auto">
          <a:xfrm flipH="1">
            <a:off x="8112124" y="1476462"/>
            <a:ext cx="5623" cy="27804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8" name="Line 48"/>
          <p:cNvSpPr>
            <a:spLocks noChangeShapeType="1"/>
          </p:cNvSpPr>
          <p:nvPr/>
        </p:nvSpPr>
        <p:spPr bwMode="auto">
          <a:xfrm>
            <a:off x="7821079" y="4292600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49" name="Line 49"/>
          <p:cNvSpPr>
            <a:spLocks noChangeShapeType="1"/>
          </p:cNvSpPr>
          <p:nvPr/>
        </p:nvSpPr>
        <p:spPr bwMode="auto">
          <a:xfrm>
            <a:off x="7821080" y="4256951"/>
            <a:ext cx="279890" cy="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350" name="Line 50"/>
          <p:cNvSpPr>
            <a:spLocks noChangeShapeType="1"/>
          </p:cNvSpPr>
          <p:nvPr/>
        </p:nvSpPr>
        <p:spPr bwMode="auto">
          <a:xfrm>
            <a:off x="2940617" y="1457995"/>
            <a:ext cx="0" cy="446096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2782888" y="2952211"/>
            <a:ext cx="30667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СИСТЕМА ПРОФЕССИО</a:t>
            </a:r>
            <a:r>
              <a:rPr lang="et-EE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</a:t>
            </a:r>
            <a:r>
              <a:rPr lang="ru-RU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НАЛ</a:t>
            </a:r>
            <a:r>
              <a:rPr lang="ru-RU" sz="2400" b="1" cap="all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ь</a:t>
            </a:r>
            <a:r>
              <a:rPr lang="ru-RU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НЫХ</a:t>
            </a:r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КВАЛИФИКАЦИЙ</a:t>
            </a:r>
            <a:endParaRPr lang="et-EE" sz="24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5663952" y="3140969"/>
            <a:ext cx="982498" cy="1443051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Стан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дарты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цени</a:t>
            </a:r>
            <a:r>
              <a:rPr lang="et-E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в</a:t>
            </a:r>
            <a:r>
              <a:rPr lang="az-Cyrl-A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ания</a:t>
            </a: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ts val="1900"/>
              </a:lnSpc>
            </a:pPr>
            <a:endParaRPr lang="et-E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155201" y="2893532"/>
            <a:ext cx="0" cy="2474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384925" y="4365105"/>
            <a:ext cx="431007" cy="50375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325" idx="0"/>
          </p:cNvCxnSpPr>
          <p:nvPr/>
        </p:nvCxnSpPr>
        <p:spPr>
          <a:xfrm>
            <a:off x="6384925" y="4365105"/>
            <a:ext cx="2375695" cy="50375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078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D5B2-995E-87BC-1740-851B84E8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77974505-429F-E7E9-7BDD-A364A621D7B9}"/>
              </a:ext>
            </a:extLst>
          </p:cNvPr>
          <p:cNvSpPr/>
          <p:nvPr/>
        </p:nvSpPr>
        <p:spPr>
          <a:xfrm>
            <a:off x="743485" y="1095153"/>
            <a:ext cx="7784880" cy="401100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8A70E3-CF8B-E131-11C6-014C453EC19E}"/>
              </a:ext>
            </a:extLst>
          </p:cNvPr>
          <p:cNvSpPr/>
          <p:nvPr/>
        </p:nvSpPr>
        <p:spPr>
          <a:xfrm>
            <a:off x="1040235" y="1609075"/>
            <a:ext cx="6753137" cy="208527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9D8BC4-9C21-C76A-6034-1968AB511561}"/>
              </a:ext>
            </a:extLst>
          </p:cNvPr>
          <p:cNvSpPr/>
          <p:nvPr/>
        </p:nvSpPr>
        <p:spPr>
          <a:xfrm>
            <a:off x="1632225" y="2279374"/>
            <a:ext cx="2292627" cy="816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</a:t>
            </a:r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нальный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F9541-FA5C-DB82-355E-005BFD073CB4}"/>
              </a:ext>
            </a:extLst>
          </p:cNvPr>
          <p:cNvSpPr/>
          <p:nvPr/>
        </p:nvSpPr>
        <p:spPr>
          <a:xfrm>
            <a:off x="4870174" y="2279374"/>
            <a:ext cx="2451652" cy="816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 компетентности</a:t>
            </a:r>
            <a:endParaRPr lang="et-E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D7772-7706-6CAF-3DF6-905FB8423A30}"/>
              </a:ext>
            </a:extLst>
          </p:cNvPr>
          <p:cNvSpPr/>
          <p:nvPr/>
        </p:nvSpPr>
        <p:spPr>
          <a:xfrm>
            <a:off x="8855952" y="2213574"/>
            <a:ext cx="2171148" cy="9485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et-E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A3834-6195-752F-4242-FEE38A9641A8}"/>
              </a:ext>
            </a:extLst>
          </p:cNvPr>
          <p:cNvSpPr/>
          <p:nvPr/>
        </p:nvSpPr>
        <p:spPr>
          <a:xfrm>
            <a:off x="4870174" y="3730103"/>
            <a:ext cx="2451652" cy="7774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оценки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</a:t>
            </a:r>
            <a:endParaRPr lang="et-E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5CAD3-B998-8BA3-54C0-19CAECF00CF3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3924852" y="2687830"/>
            <a:ext cx="945322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ADF050-1B1F-9308-AF6B-FE533645C3F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7321826" y="2687829"/>
            <a:ext cx="1534126" cy="1"/>
          </a:xfrm>
          <a:prstGeom prst="line">
            <a:avLst/>
          </a:prstGeom>
          <a:ln w="38100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D64E5C-D5B7-FE94-BCCC-66C5B24D9CA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6096000" y="3096285"/>
            <a:ext cx="0" cy="63381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1107B-9169-98E1-7752-D99FA3EFE33F}"/>
              </a:ext>
            </a:extLst>
          </p:cNvPr>
          <p:cNvCxnSpPr>
            <a:cxnSpLocks/>
            <a:stCxn id="5" idx="2"/>
            <a:endCxn id="6" idx="3"/>
          </p:cNvCxnSpPr>
          <p:nvPr/>
        </p:nvCxnSpPr>
        <p:spPr>
          <a:xfrm flipH="1">
            <a:off x="7321826" y="3162084"/>
            <a:ext cx="2619700" cy="956754"/>
          </a:xfrm>
          <a:prstGeom prst="line">
            <a:avLst/>
          </a:prstGeom>
          <a:ln w="3810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17400A-1288-C966-8988-BBE4E11CC19C}"/>
              </a:ext>
            </a:extLst>
          </p:cNvPr>
          <p:cNvSpPr txBox="1"/>
          <p:nvPr/>
        </p:nvSpPr>
        <p:spPr>
          <a:xfrm>
            <a:off x="993577" y="247781"/>
            <a:ext cx="1020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Структура стандарта квалификационной квалификации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AD3FBD-E411-B0E4-4F60-5257143284B1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743484" y="2687829"/>
            <a:ext cx="888741" cy="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9F6617-0007-C5E9-FEC8-AE627BF47DE3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000" y="4507572"/>
            <a:ext cx="0" cy="69817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2E868B-DC42-17A1-A561-6B3C6D9ABB3C}"/>
              </a:ext>
            </a:extLst>
          </p:cNvPr>
          <p:cNvCxnSpPr>
            <a:cxnSpLocks/>
          </p:cNvCxnSpPr>
          <p:nvPr/>
        </p:nvCxnSpPr>
        <p:spPr>
          <a:xfrm>
            <a:off x="11027100" y="2694373"/>
            <a:ext cx="498432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EFCB0D9-5BBA-10A6-5C24-A2DCF641A53A}"/>
              </a:ext>
            </a:extLst>
          </p:cNvPr>
          <p:cNvSpPr txBox="1"/>
          <p:nvPr/>
        </p:nvSpPr>
        <p:spPr>
          <a:xfrm>
            <a:off x="7936039" y="5299898"/>
            <a:ext cx="3717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Модель оценки компетентности</a:t>
            </a:r>
            <a:endParaRPr lang="et-EE" b="1" dirty="0"/>
          </a:p>
          <a:p>
            <a:pPr algn="ctr"/>
            <a:r>
              <a:rPr lang="ru-RU" dirty="0"/>
              <a:t>содержит</a:t>
            </a:r>
            <a:endParaRPr lang="et-EE" dirty="0"/>
          </a:p>
          <a:p>
            <a:pPr algn="ctr"/>
            <a:r>
              <a:rPr lang="ru-RU" b="1" dirty="0"/>
              <a:t>критерии и методы оценки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618DA-227E-1FE0-B652-0CAA31CD4CED}"/>
              </a:ext>
            </a:extLst>
          </p:cNvPr>
          <p:cNvSpPr txBox="1"/>
          <p:nvPr/>
        </p:nvSpPr>
        <p:spPr>
          <a:xfrm>
            <a:off x="758921" y="5329943"/>
            <a:ext cx="6682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Профессиональный профиль </a:t>
            </a:r>
            <a:r>
              <a:rPr lang="ru-RU" dirty="0"/>
              <a:t>– выполняемые функции и задания</a:t>
            </a:r>
            <a:endParaRPr lang="et-EE" dirty="0"/>
          </a:p>
          <a:p>
            <a:pPr algn="ctr"/>
            <a:r>
              <a:rPr lang="ru-RU" b="1" dirty="0"/>
              <a:t>Профиль компетентности </a:t>
            </a:r>
            <a:r>
              <a:rPr lang="ru-RU" dirty="0"/>
              <a:t>– знания, умения, навыки, ... </a:t>
            </a:r>
            <a:endParaRPr lang="et-EE" dirty="0"/>
          </a:p>
          <a:p>
            <a:pPr algn="ctr"/>
            <a:r>
              <a:rPr lang="ru-RU" dirty="0"/>
              <a:t>описанные в понятиях результатов обучения </a:t>
            </a:r>
            <a:endParaRPr lang="et-EE" dirty="0"/>
          </a:p>
          <a:p>
            <a:pPr algn="ctr"/>
            <a:r>
              <a:rPr lang="ru-RU" dirty="0"/>
              <a:t>или критериев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6301306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C890C81-6E97-9621-E3B6-2A620DE2E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50E15-63BA-4642-4C9E-881C8601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BB7707C-4CD2-44F8-0A4A-96B651B1EA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F6738C14-25A1-0392-E7D1-B5F0D36DF7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29" y="3913258"/>
            <a:ext cx="3184894" cy="2944742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AAFCFCC-5AD3-9842-C3C3-EB7F305B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3" y="1389623"/>
            <a:ext cx="6783115" cy="51940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Схожесть определения ключевого термина "профессиональный стандарт</a:t>
            </a:r>
            <a:r>
              <a:rPr lang="et-EE" sz="2000" dirty="0">
                <a:solidFill>
                  <a:srgbClr val="002060"/>
                </a:solidFill>
              </a:rPr>
              <a:t>“ </a:t>
            </a:r>
            <a:r>
              <a:rPr lang="ru-RU" sz="2000" dirty="0">
                <a:solidFill>
                  <a:srgbClr val="002060"/>
                </a:solidFill>
              </a:rPr>
              <a:t>(в Таджикистане – стандарт компетенций). Различия – по включению элементов характеристик и требований, в процедуре охвата.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Схожесть в применении других ключевых терминов и понятий соответствующего направления (Таблица).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Базовое соответствие структуры ПС (за исключением Таджикистана): наличие вводных частей, технических данных, глоссария и сокращений (за исключением Туркменистана и Кыргызстана), перечней трудовых функций и их элементов, паспортов ПС и карточек профессий/ функциональной карты вида профессиональной деятельности (за исключением Туркменистана и Кыргызстана), описание требований к знаниям, навыкам/умениям, личностным компетенциям, рабочей среде и прочее. В Туркменистане и Кыргызстане прописываются эффективные показатели производительности/ критерии компетентной работы, а также    указания к оцениванию. 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8A1A10F-91F2-6733-BEA1-A33CE0BD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3" y="211015"/>
            <a:ext cx="6323476" cy="117860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1.	Общие черты структуры профессиональных стандартов (ПС) и их аналогов странах ЦА</a:t>
            </a:r>
            <a:endParaRPr lang="en-GB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7C98F5-F109-044E-BE67-12EEE14CE9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6B0A999-682A-C665-FD26-694BE385DF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92099"/>
            <a:ext cx="2248981" cy="4369630"/>
          </a:xfrm>
        </p:spPr>
      </p:pic>
      <p:pic>
        <p:nvPicPr>
          <p:cNvPr id="51" name="Picture Placeholder 50" descr="A picture containing painted&#10;&#10;Description automatically generated">
            <a:extLst>
              <a:ext uri="{FF2B5EF4-FFF2-40B4-BE49-F238E27FC236}">
                <a16:creationId xmlns:a16="http://schemas.microsoft.com/office/drawing/2014/main" id="{BF67F8CB-2151-8DFE-6346-640EF4673A2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7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animBg="1"/>
      <p:bldP spid="46" grpId="1" build="p" animBg="1"/>
      <p:bldP spid="45" grpId="0" build="p" animBg="1"/>
      <p:bldP spid="45" grpId="1" build="p" animBg="1"/>
      <p:bldP spid="22" grpId="0" uiExpand="1" build="p"/>
      <p:bldP spid="18" grpId="0"/>
      <p:bldP spid="47" grpId="0" build="p" animBg="1"/>
      <p:bldP spid="47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C890C81-6E97-9621-E3B6-2A620DE2E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50E15-63BA-4642-4C9E-881C8601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BB7707C-4CD2-44F8-0A4A-96B651B1EA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F6738C14-25A1-0392-E7D1-B5F0D36DF7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29" y="3913258"/>
            <a:ext cx="3184894" cy="2944742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AAFCFCC-5AD3-9842-C3C3-EB7F305B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3" y="1829773"/>
            <a:ext cx="6783115" cy="47539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.</a:t>
            </a:r>
            <a:endParaRPr lang="en-GB" sz="180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8A1A10F-91F2-6733-BEA1-A33CE0BD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292099"/>
            <a:ext cx="6323476" cy="107464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Таблица сравнение структуры описания компетенций и результатов обучения</a:t>
            </a:r>
            <a:endParaRPr lang="en-GB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7C98F5-F109-044E-BE67-12EEE14CE9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6B0A999-682A-C665-FD26-694BE385DF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92099"/>
            <a:ext cx="2248981" cy="4369630"/>
          </a:xfrm>
        </p:spPr>
      </p:pic>
      <p:pic>
        <p:nvPicPr>
          <p:cNvPr id="51" name="Picture Placeholder 50" descr="A picture containing painted&#10;&#10;Description automatically generated">
            <a:extLst>
              <a:ext uri="{FF2B5EF4-FFF2-40B4-BE49-F238E27FC236}">
                <a16:creationId xmlns:a16="http://schemas.microsoft.com/office/drawing/2014/main" id="{BF67F8CB-2151-8DFE-6346-640EF4673A2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6411" y="1829773"/>
            <a:ext cx="1885144" cy="2856036"/>
          </a:xfrm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18972"/>
              </p:ext>
            </p:extLst>
          </p:nvPr>
        </p:nvGraphicFramePr>
        <p:xfrm>
          <a:off x="5107133" y="1691979"/>
          <a:ext cx="6850404" cy="4664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297">
                  <a:extLst>
                    <a:ext uri="{9D8B030D-6E8A-4147-A177-3AD203B41FA5}">
                      <a16:colId xmlns:a16="http://schemas.microsoft.com/office/drawing/2014/main" val="3152144528"/>
                    </a:ext>
                  </a:extLst>
                </a:gridCol>
                <a:gridCol w="1007663">
                  <a:extLst>
                    <a:ext uri="{9D8B030D-6E8A-4147-A177-3AD203B41FA5}">
                      <a16:colId xmlns:a16="http://schemas.microsoft.com/office/drawing/2014/main" val="2065809498"/>
                    </a:ext>
                  </a:extLst>
                </a:gridCol>
                <a:gridCol w="1107861">
                  <a:extLst>
                    <a:ext uri="{9D8B030D-6E8A-4147-A177-3AD203B41FA5}">
                      <a16:colId xmlns:a16="http://schemas.microsoft.com/office/drawing/2014/main" val="3335361568"/>
                    </a:ext>
                  </a:extLst>
                </a:gridCol>
                <a:gridCol w="1107861">
                  <a:extLst>
                    <a:ext uri="{9D8B030D-6E8A-4147-A177-3AD203B41FA5}">
                      <a16:colId xmlns:a16="http://schemas.microsoft.com/office/drawing/2014/main" val="1945792162"/>
                    </a:ext>
                  </a:extLst>
                </a:gridCol>
                <a:gridCol w="1107861">
                  <a:extLst>
                    <a:ext uri="{9D8B030D-6E8A-4147-A177-3AD203B41FA5}">
                      <a16:colId xmlns:a16="http://schemas.microsoft.com/office/drawing/2014/main" val="1514703403"/>
                    </a:ext>
                  </a:extLst>
                </a:gridCol>
                <a:gridCol w="1107861">
                  <a:extLst>
                    <a:ext uri="{9D8B030D-6E8A-4147-A177-3AD203B41FA5}">
                      <a16:colId xmlns:a16="http://schemas.microsoft.com/office/drawing/2014/main" val="3199672794"/>
                    </a:ext>
                  </a:extLst>
                </a:gridCol>
              </a:tblGrid>
              <a:tr h="39493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Межстрановой профессиональный профиль ЦА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Действующие/разрабатываемые национальные профессиональные/квалификационные стандарты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443211"/>
                  </a:ext>
                </a:extLst>
              </a:tr>
              <a:tr h="19747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rgbClr val="002060"/>
                          </a:solidFill>
                          <a:effectLst/>
                        </a:rPr>
                        <a:t>Казахстан</a:t>
                      </a:r>
                      <a:endParaRPr lang="ru-RU" sz="11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rgbClr val="002060"/>
                          </a:solidFill>
                          <a:effectLst/>
                        </a:rPr>
                        <a:t>Узбекистан</a:t>
                      </a:r>
                      <a:endParaRPr lang="ru-RU" sz="11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rgbClr val="002060"/>
                          </a:solidFill>
                          <a:effectLst/>
                        </a:rPr>
                        <a:t>Кыргызстан</a:t>
                      </a:r>
                      <a:endParaRPr lang="ru-RU" sz="11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rgbClr val="002060"/>
                          </a:solidFill>
                          <a:effectLst/>
                        </a:rPr>
                        <a:t>Таджикистан</a:t>
                      </a:r>
                      <a:endParaRPr lang="ru-RU" sz="11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rgbClr val="002060"/>
                          </a:solidFill>
                          <a:effectLst/>
                        </a:rPr>
                        <a:t>Туркменистан</a:t>
                      </a:r>
                      <a:endParaRPr lang="ru-RU" sz="11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086912"/>
                  </a:ext>
                </a:extLst>
              </a:tr>
              <a:tr h="1382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Единицы профессионального профиля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(Единицы квалификации (ЕК))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Трудовая функция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Трудовая функция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Трудовая функция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Единицы </a:t>
                      </a:r>
                      <a:r>
                        <a:rPr lang="ru-RU" sz="1000" kern="100" dirty="0" err="1">
                          <a:effectLst/>
                        </a:rPr>
                        <a:t>профессиональ-ных</a:t>
                      </a:r>
                      <a:r>
                        <a:rPr lang="ru-RU" sz="1000" kern="100" dirty="0">
                          <a:effectLst/>
                        </a:rPr>
                        <a:t> компетенций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</a:rPr>
                        <a:t>Трудовые обязанности (функции)</a:t>
                      </a:r>
                      <a:endParaRPr lang="ru-RU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78056"/>
                  </a:ext>
                </a:extLst>
              </a:tr>
              <a:tr h="789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Компетенция</a:t>
                      </a:r>
                      <a:endParaRPr lang="ru-RU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Навык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Трудовые действия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Критерии компетентной работы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Элементы ЕК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Эффективные показатели производитель-</a:t>
                      </a:r>
                      <a:r>
                        <a:rPr lang="ru-RU" sz="1000" kern="100" dirty="0" err="1">
                          <a:effectLst/>
                        </a:rPr>
                        <a:t>ности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300953"/>
                  </a:ext>
                </a:extLst>
              </a:tr>
              <a:tr h="566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Знания</a:t>
                      </a:r>
                      <a:endParaRPr lang="ru-RU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Знания</a:t>
                      </a:r>
                      <a:endParaRPr lang="ru-RU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Знания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Необходимые знания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Требуемые знания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Необходимые знания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846581"/>
                  </a:ext>
                </a:extLst>
              </a:tr>
              <a:tr h="566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Навыки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Умения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Навыки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Необходимые навыки</a:t>
                      </a:r>
                      <a:endParaRPr lang="ru-RU" sz="12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Требуемые навыки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  <a:tabLst>
                          <a:tab pos="690880" algn="l"/>
                          <a:tab pos="1109980" algn="l"/>
                        </a:tabLst>
                      </a:pPr>
                      <a:r>
                        <a:rPr lang="ru-RU" sz="1000" kern="100">
                          <a:effectLst/>
                        </a:rPr>
                        <a:t>Необходимые навыки</a:t>
                      </a:r>
                      <a:endParaRPr lang="ru-RU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437542"/>
                  </a:ext>
                </a:extLst>
              </a:tr>
              <a:tr h="76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Самостоятельность, ответственность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Требования к личностным компетенциям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Ответственность и независимость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Личностные компетенции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Требуемое отношение к работе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Личные навыки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52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1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animBg="1"/>
      <p:bldP spid="46" grpId="1" build="p" animBg="1"/>
      <p:bldP spid="45" grpId="0" build="p" animBg="1"/>
      <p:bldP spid="45" grpId="1" build="p" animBg="1"/>
      <p:bldP spid="22" grpId="0" uiExpand="1" build="p"/>
      <p:bldP spid="18" grpId="0"/>
      <p:bldP spid="47" grpId="0" build="p" animBg="1"/>
      <p:bldP spid="47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E5356-D110-F2E0-EFCA-7B4ED6493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21DC89-CC1E-7ACB-F328-C877B20E12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51883"/>
            <a:ext cx="3952991" cy="66061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BA10-4E0D-9317-8318-0BDB18CAA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FAD6CB-ADB5-AD66-F393-5F47B6864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456077"/>
            <a:ext cx="7310339" cy="506926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Во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всех случаях разработки ПС присутствовало предварительное изучение потребности национального рынка труда именно в этих пилотных квалификациях;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разработке проектов ПС практически все рабочие группы изучали и использовали зарубежные аналоги и Международную стандартную классификацию занятий (ISCO-08). В некоторых случаях проводился и углублённый анализ таких классификаций, как ESCO, ISCO, SOC, </a:t>
            </a:r>
            <a:r>
              <a:rPr lang="ru-RU" dirty="0" err="1">
                <a:solidFill>
                  <a:srgbClr val="002060"/>
                </a:solidFill>
              </a:rPr>
              <a:t>o’NET</a:t>
            </a:r>
            <a:r>
              <a:rPr lang="ru-RU" dirty="0">
                <a:solidFill>
                  <a:srgbClr val="002060"/>
                </a:solidFill>
              </a:rPr>
              <a:t> и других;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Практически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все страны (кроме Республики Таджикистан) достаточно зарегламентировано акцентируют внимание при разработке ПС на детальное описание требований к профессии (их группе), а не к квалификации, то есть описанию требований к оцениванию способности будущего носителя профессиональной квалификации публично продемонстрировать/подтвердить свои результаты обучения перед группой независимых оценщиков;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Подобная ситуация касается и отсутствия механизмов и инструментов оценивания результатов неформального/</a:t>
            </a:r>
            <a:r>
              <a:rPr lang="ru-RU" dirty="0" err="1">
                <a:solidFill>
                  <a:srgbClr val="002060"/>
                </a:solidFill>
              </a:rPr>
              <a:t>информального</a:t>
            </a:r>
            <a:r>
              <a:rPr lang="ru-RU" dirty="0">
                <a:solidFill>
                  <a:srgbClr val="002060"/>
                </a:solidFill>
              </a:rPr>
              <a:t> обучения, дифференциации квалификации в ПС на её типы (полная, частичная, микро-, смешанная, регулируемая и прочие).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A8196F-F79D-3214-2F7C-A5BF2CDF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353298"/>
            <a:ext cx="7070872" cy="110277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Общие черты использования ПС в странах ЦА 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7B4019-A150-77DE-6D62-A4BFB580D1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CD8934E-535B-464E-3726-8DC6FDC62D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858" y="353298"/>
            <a:ext cx="3634587" cy="5506483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6D21DB08-6699-8CDE-8BDD-0CE6B34933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0B2B3AF4-BFA4-B7AD-30C9-E7A8301805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7674397" y="3416962"/>
            <a:ext cx="3743174" cy="3441037"/>
          </a:xfrm>
        </p:spPr>
      </p:pic>
    </p:spTree>
    <p:extLst>
      <p:ext uri="{BB962C8B-B14F-4D97-AF65-F5344CB8AC3E}">
        <p14:creationId xmlns:p14="http://schemas.microsoft.com/office/powerpoint/2010/main" val="26713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/>
      <p:bldP spid="9" grpId="0"/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8F04-5B63-D01A-A9C8-B3B30696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190063-B40A-55C3-DD02-2E612911A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602523"/>
            <a:ext cx="3041567" cy="4255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9030-8CF5-E4D2-56AE-0BAB063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206B42-45E4-0C4C-5594-C16BD14B9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2006081"/>
            <a:ext cx="7310339" cy="451926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2 ПС: «Горничная» и «Швея».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Рабочими группами учтены наши замечания и проведены: конкретизация требований к личностным компетентностям; исключение повторов и дублирования; детализация за каждой трудовой функцией требований к охране труда и технике безопасности; включение методов и инструментов оценивания, критериев производительности/эффективности; пересмотр завышенных  уровней квалификации в сторону их снижения и дифференциации по трудовым функциям; детализация различий в компетентностях между представленными 1-6 тарифно-квалификационными разрядами в ПС «Швея».</a:t>
            </a:r>
          </a:p>
          <a:p>
            <a:pPr lvl="0"/>
            <a:r>
              <a:rPr lang="ru-RU" dirty="0" err="1">
                <a:solidFill>
                  <a:srgbClr val="002060"/>
                </a:solidFill>
              </a:rPr>
              <a:t>Фасилитатором</a:t>
            </a:r>
            <a:r>
              <a:rPr lang="ru-RU" dirty="0">
                <a:solidFill>
                  <a:srgbClr val="002060"/>
                </a:solidFill>
              </a:rPr>
              <a:t> было акцентировано внимание на том, полученные результаты Пилота 2 стали прочной основой для новых команд-разработчиков. Текущие участники, накопившие практический опыт, в дальнейшем могли бы выступить в роли национальных координаторов и/или наставников. Отмечено также, что разработанные проекты ПС планируется утвердить в установленном порядке и использовать, в частности, для процедур валидации навыков.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B94769F-77B5-DE3F-C222-6357189A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699386"/>
            <a:ext cx="7070872" cy="7566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Страновая специфика.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Кыргызстан                        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617961-6FA5-3A39-B7E0-EF89CD4C8E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2993292"/>
            <a:ext cx="1757550" cy="14557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3D5DEA8-2D7A-E565-A54B-6AC2F3C622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263" y="2901228"/>
            <a:ext cx="2275188" cy="2921235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27291892-20DC-803B-AE12-BAFBFC9BC4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5941" y="2457192"/>
            <a:ext cx="536242" cy="1421948"/>
          </a:xfrm>
        </p:spPr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3E972BAC-2270-43DD-0FAE-E115821176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8210639" y="3416963"/>
            <a:ext cx="3206931" cy="2948078"/>
          </a:xfrm>
        </p:spPr>
      </p:pic>
      <p:pic>
        <p:nvPicPr>
          <p:cNvPr id="13" name="Рисунок 12" descr="Киргизста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29" y="586169"/>
            <a:ext cx="1691348" cy="86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A red and yellow map with a sun&#10;&#10;AI-generated content may be incorrect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3" y="611496"/>
            <a:ext cx="3121313" cy="17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/>
      <p:bldP spid="9" grpId="0"/>
      <p:bldP spid="11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58223ee62410c4ace72a0433bf6fd87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e3db528510019447e07638e77d9ee42c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3301D-522F-45F2-9E0C-07775AC81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1225C-2BFA-4E79-B187-A3DBC58864B8}">
  <ds:schemaRefs>
    <ds:schemaRef ds:uri="http://schemas.microsoft.com/office/2006/metadata/properties"/>
    <ds:schemaRef ds:uri="http://schemas.microsoft.com/office/infopath/2007/PartnerControls"/>
    <ds:schemaRef ds:uri="5bf4adf3-0360-4285-b414-8a1933b4cf43"/>
    <ds:schemaRef ds:uri="f3ae32bb-a161-4da2-a912-3fd4ef5c7b4c"/>
  </ds:schemaRefs>
</ds:datastoreItem>
</file>

<file path=customXml/itemProps3.xml><?xml version="1.0" encoding="utf-8"?>
<ds:datastoreItem xmlns:ds="http://schemas.openxmlformats.org/officeDocument/2006/customXml" ds:itemID="{CA8C322A-9D5E-43B1-AC73-94D069AE7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1637</Words>
  <Application>Microsoft Office PowerPoint</Application>
  <PresentationFormat>Широкий екран</PresentationFormat>
  <Paragraphs>203</Paragraphs>
  <Slides>15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Times New Roman</vt:lpstr>
      <vt:lpstr>Office Theme</vt:lpstr>
      <vt:lpstr>think-cell Slide</vt:lpstr>
      <vt:lpstr>This project is financed by the European Union</vt:lpstr>
      <vt:lpstr>Компетентность и квалификация</vt:lpstr>
      <vt:lpstr>Компетентность, компетенции и предпосылки компетентности</vt:lpstr>
      <vt:lpstr>Цикл компетентности</vt:lpstr>
      <vt:lpstr>Презентація PowerPoint</vt:lpstr>
      <vt:lpstr>1. Общие черты структуры профессиональных стандартов (ПС) и их аналогов странах ЦА</vt:lpstr>
      <vt:lpstr>Таблица сравнение структуры описания компетенций и результатов обучения</vt:lpstr>
      <vt:lpstr>2. Общие черты использования ПС в странах ЦА </vt:lpstr>
      <vt:lpstr>3. Страновая специфика. 3.1. Кыргызстан                        </vt:lpstr>
      <vt:lpstr>3. Страновая специфика. 3.2. Казахстан</vt:lpstr>
      <vt:lpstr>3. Страновая специфика.           3.3. Таджикистан</vt:lpstr>
      <vt:lpstr>3. Страновая специфика.           3.4. Туркменистан</vt:lpstr>
      <vt:lpstr>3. Страновая специфика.           3.5. Узбекистан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Mежстрановые квалификации: объем, цели, управление</dc:title>
  <dc:creator>Vidmantas Tutlys</dc:creator>
  <cp:lastModifiedBy>Sergii Melnyk</cp:lastModifiedBy>
  <cp:revision>26</cp:revision>
  <dcterms:created xsi:type="dcterms:W3CDTF">2023-10-18T07:35:39Z</dcterms:created>
  <dcterms:modified xsi:type="dcterms:W3CDTF">2025-11-24T09:31:40Z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  <property fmtid="{D5CDD505-2E9C-101B-9397-08002B2CF9AE}" pid="3" name="MediaServiceImageTags">
    <vt:lpwstr/>
  </property>
</Properties>
</file>