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76" r:id="rId2"/>
    <p:sldId id="257" r:id="rId3"/>
    <p:sldId id="258" r:id="rId4"/>
    <p:sldId id="277" r:id="rId5"/>
    <p:sldId id="260" r:id="rId6"/>
    <p:sldId id="262" r:id="rId7"/>
    <p:sldId id="263" r:id="rId8"/>
    <p:sldId id="279" r:id="rId9"/>
    <p:sldId id="280" r:id="rId10"/>
    <p:sldId id="266" r:id="rId11"/>
    <p:sldId id="267" r:id="rId12"/>
    <p:sldId id="268" r:id="rId13"/>
    <p:sldId id="269" r:id="rId14"/>
    <p:sldId id="310" r:id="rId15"/>
    <p:sldId id="287" r:id="rId16"/>
    <p:sldId id="305" r:id="rId17"/>
    <p:sldId id="306" r:id="rId18"/>
    <p:sldId id="307" r:id="rId19"/>
    <p:sldId id="303" r:id="rId20"/>
    <p:sldId id="304" r:id="rId21"/>
    <p:sldId id="271" r:id="rId22"/>
    <p:sldId id="289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747775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D3DD"/>
    <a:srgbClr val="92B052"/>
    <a:srgbClr val="FFE988"/>
    <a:srgbClr val="2B2A29"/>
    <a:srgbClr val="800000"/>
    <a:srgbClr val="F5EDF1"/>
    <a:srgbClr val="593348"/>
    <a:srgbClr val="F7F2F5"/>
    <a:srgbClr val="834D6B"/>
    <a:srgbClr val="B27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9CCE6A-B61B-4ECF-BEF3-BB9C531920C9}">
  <a:tblStyle styleId="{359CCE6A-B61B-4ECF-BEF3-BB9C531920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74" autoAdjust="0"/>
    <p:restoredTop sz="96206" autoAdjust="0"/>
  </p:normalViewPr>
  <p:slideViewPr>
    <p:cSldViewPr snapToGrid="0">
      <p:cViewPr varScale="1">
        <p:scale>
          <a:sx n="71" d="100"/>
          <a:sy n="71" d="100"/>
        </p:scale>
        <p:origin x="792" y="58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26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9525">
              <a:solidFill>
                <a:schemeClr val="tx1">
                  <a:lumMod val="95000"/>
                  <a:lumOff val="5000"/>
                </a:schemeClr>
              </a:solidFill>
            </a:ln>
          </c:spPr>
          <c:dPt>
            <c:idx val="0"/>
            <c:bubble3D val="0"/>
            <c:spPr>
              <a:solidFill>
                <a:srgbClr val="F2BDC7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ED-42AF-9345-DF8930895734}"/>
              </c:ext>
            </c:extLst>
          </c:dPt>
          <c:dPt>
            <c:idx val="1"/>
            <c:bubble3D val="0"/>
            <c:spPr>
              <a:solidFill>
                <a:srgbClr val="E191B8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5ED-42AF-9345-DF8930895734}"/>
              </c:ext>
            </c:extLst>
          </c:dPt>
          <c:dLbls>
            <c:dLbl>
              <c:idx val="0"/>
              <c:layout>
                <c:manualLayout>
                  <c:x val="-0.23254497297426863"/>
                  <c:y val="-0.2102585122065221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ED-42AF-9345-DF89308957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D-42AF-9345-DF893089573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9525">
              <a:solidFill>
                <a:schemeClr val="tx1">
                  <a:lumMod val="95000"/>
                  <a:lumOff val="5000"/>
                </a:schemeClr>
              </a:solidFill>
            </a:ln>
          </c:spPr>
          <c:dPt>
            <c:idx val="0"/>
            <c:bubble3D val="0"/>
            <c:spPr>
              <a:solidFill>
                <a:srgbClr val="F2BDC7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86-4E6F-85E3-3BDA74DB3C62}"/>
              </c:ext>
            </c:extLst>
          </c:dPt>
          <c:dPt>
            <c:idx val="1"/>
            <c:bubble3D val="0"/>
            <c:spPr>
              <a:solidFill>
                <a:srgbClr val="E191B8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5ED-42AF-9345-DF8930895734}"/>
              </c:ext>
            </c:extLst>
          </c:dPt>
          <c:dLbls>
            <c:dLbl>
              <c:idx val="0"/>
              <c:layout>
                <c:manualLayout>
                  <c:x val="-0.20826807607953116"/>
                  <c:y val="-0.255472620716930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86-4E6F-85E3-3BDA74DB3C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0.69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ED-42AF-9345-DF893089573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2494961889492965E-3"/>
          <c:w val="0.95416666666666672"/>
          <c:h val="0.99375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834D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2B2A29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0.45</c:v>
                </c:pt>
                <c:pt idx="1">
                  <c:v>0.25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E2-4D5F-AADA-1D9FA3DC319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301603567"/>
        <c:axId val="301603983"/>
      </c:barChart>
      <c:catAx>
        <c:axId val="301603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1603983"/>
        <c:crosses val="autoZero"/>
        <c:auto val="1"/>
        <c:lblAlgn val="ctr"/>
        <c:lblOffset val="100"/>
        <c:noMultiLvlLbl val="0"/>
      </c:catAx>
      <c:valAx>
        <c:axId val="30160398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01603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2494961889492965E-3"/>
          <c:w val="0.95416666666666672"/>
          <c:h val="0.99375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834D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2B2A29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</c:v>
                </c:pt>
                <c:pt idx="1">
                  <c:v>0.35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E2-4D5F-AADA-1D9FA3DC319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301603567"/>
        <c:axId val="301603983"/>
      </c:barChart>
      <c:catAx>
        <c:axId val="301603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1603983"/>
        <c:crosses val="autoZero"/>
        <c:auto val="1"/>
        <c:lblAlgn val="ctr"/>
        <c:lblOffset val="100"/>
        <c:noMultiLvlLbl val="0"/>
      </c:catAx>
      <c:valAx>
        <c:axId val="30160398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01603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2494961889492965E-3"/>
          <c:w val="0.95416666666666672"/>
          <c:h val="0.99375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834D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2B2A29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0.45</c:v>
                </c:pt>
                <c:pt idx="1">
                  <c:v>0.3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54-4B85-B0F4-3020C838E1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301603567"/>
        <c:axId val="301603983"/>
      </c:barChart>
      <c:catAx>
        <c:axId val="301603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1603983"/>
        <c:crosses val="autoZero"/>
        <c:auto val="1"/>
        <c:lblAlgn val="ctr"/>
        <c:lblOffset val="100"/>
        <c:noMultiLvlLbl val="0"/>
      </c:catAx>
      <c:valAx>
        <c:axId val="30160398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01603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2494961889492965E-3"/>
          <c:w val="0.95416666666666672"/>
          <c:h val="0.99375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834D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2B2A29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0.25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9F-4BAE-A521-4CAE5AE83A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301603567"/>
        <c:axId val="301603983"/>
      </c:barChart>
      <c:catAx>
        <c:axId val="301603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1603983"/>
        <c:crosses val="autoZero"/>
        <c:auto val="1"/>
        <c:lblAlgn val="ctr"/>
        <c:lblOffset val="100"/>
        <c:noMultiLvlLbl val="0"/>
      </c:catAx>
      <c:valAx>
        <c:axId val="30160398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01603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2494961889492965E-3"/>
          <c:w val="0.95416666666666672"/>
          <c:h val="0.99375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834D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2B2A29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0.45</c:v>
                </c:pt>
                <c:pt idx="1">
                  <c:v>0.35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7F-4B8C-A41F-F8508B0951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301603567"/>
        <c:axId val="301603983"/>
      </c:barChart>
      <c:catAx>
        <c:axId val="301603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1603983"/>
        <c:crosses val="autoZero"/>
        <c:auto val="1"/>
        <c:lblAlgn val="ctr"/>
        <c:lblOffset val="100"/>
        <c:noMultiLvlLbl val="0"/>
      </c:catAx>
      <c:valAx>
        <c:axId val="30160398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01603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2494961889492965E-3"/>
          <c:w val="0.95416666666666672"/>
          <c:h val="0.99375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834D6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2B2A29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0.35</c:v>
                </c:pt>
                <c:pt idx="1">
                  <c:v>0.35</c:v>
                </c:pt>
                <c:pt idx="2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C2-47C7-84C6-36FD122C2D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301603567"/>
        <c:axId val="301603983"/>
      </c:barChart>
      <c:catAx>
        <c:axId val="301603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1603983"/>
        <c:crosses val="autoZero"/>
        <c:auto val="1"/>
        <c:lblAlgn val="ctr"/>
        <c:lblOffset val="100"/>
        <c:noMultiLvlLbl val="0"/>
      </c:catAx>
      <c:valAx>
        <c:axId val="301603983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01603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0067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79847bf11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79847bf113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79847bf113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79847bf113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79847bf11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79847bf11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9847bf113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79847bf113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79847bf113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79847bf113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99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9847bf113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9847bf113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8355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9847bf113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9847bf113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105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9847bf113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9847bf113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5113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9847bf113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9847bf113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88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9847bf113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9847bf113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347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79847bf11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79847bf11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9847bf113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9847bf113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691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79847bf113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79847bf113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79847bf113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79847bf113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63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79847bf11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79847bf11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79847bf11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79847bf11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838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79847bf11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79847bf113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79847bf113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79847bf113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9847bf11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79847bf113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9847bf11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79847bf113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564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9847bf11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79847bf113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49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donntu.edu.ua/wp-content/uploads/2022/01/ogoloshennya-konkursu-eng.pdf" TargetMode="External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1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13.png"/><Relationship Id="rId10" Type="http://schemas.openxmlformats.org/officeDocument/2006/relationships/chart" Target="../charts/chart8.xml"/><Relationship Id="rId4" Type="http://schemas.openxmlformats.org/officeDocument/2006/relationships/image" Target="../media/image2.png"/><Relationship Id="rId9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4676632-ECF8-4C51-9409-1B415A3F550B}"/>
              </a:ext>
            </a:extLst>
          </p:cNvPr>
          <p:cNvGrpSpPr/>
          <p:nvPr/>
        </p:nvGrpSpPr>
        <p:grpSpPr>
          <a:xfrm>
            <a:off x="-1" y="-1474"/>
            <a:ext cx="9144001" cy="5144974"/>
            <a:chOff x="-1" y="559594"/>
            <a:chExt cx="9144001" cy="458390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17EDEC34-CCD5-4714-AB45-034BAC734790}"/>
                </a:ext>
              </a:extLst>
            </p:cNvPr>
            <p:cNvSpPr/>
            <p:nvPr/>
          </p:nvSpPr>
          <p:spPr>
            <a:xfrm>
              <a:off x="7107134" y="559594"/>
              <a:ext cx="2036866" cy="4583906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922011E2-79D7-40E4-BCF1-319298DD5809}"/>
                </a:ext>
              </a:extLst>
            </p:cNvPr>
            <p:cNvSpPr/>
            <p:nvPr/>
          </p:nvSpPr>
          <p:spPr>
            <a:xfrm>
              <a:off x="-1" y="559594"/>
              <a:ext cx="7315199" cy="4583906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88619" y="1927027"/>
            <a:ext cx="5740474" cy="1851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3200" dirty="0">
                <a:solidFill>
                  <a:srgbClr val="FFE988"/>
                </a:solidFill>
              </a:rPr>
              <a:t>Розбудова інституційної </a:t>
            </a:r>
            <a:br>
              <a:rPr lang="uk" sz="3200" dirty="0">
                <a:solidFill>
                  <a:srgbClr val="FFE988"/>
                </a:solidFill>
              </a:rPr>
            </a:br>
            <a:r>
              <a:rPr lang="uk" sz="3200" dirty="0">
                <a:solidFill>
                  <a:srgbClr val="FFE988"/>
                </a:solidFill>
              </a:rPr>
              <a:t>спроможності переміщених </a:t>
            </a:r>
            <a:br>
              <a:rPr lang="uk" sz="3200" dirty="0">
                <a:solidFill>
                  <a:srgbClr val="FFE988"/>
                </a:solidFill>
              </a:rPr>
            </a:br>
            <a:r>
              <a:rPr lang="uk" sz="3200" dirty="0">
                <a:solidFill>
                  <a:srgbClr val="FFE988"/>
                </a:solidFill>
              </a:rPr>
              <a:t>університетів:</a:t>
            </a:r>
            <a:endParaRPr sz="3200" dirty="0">
              <a:solidFill>
                <a:srgbClr val="FFE988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88619" y="1306964"/>
            <a:ext cx="6339841" cy="3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rgbClr val="E5D3DD"/>
                </a:solidFill>
              </a:rPr>
              <a:t>Міжнародний благодійний фонд «Міжнародний фонд досліджень освітньої політики»</a:t>
            </a:r>
            <a:endParaRPr sz="1200" dirty="0">
              <a:solidFill>
                <a:srgbClr val="E5D3DD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388619" y="3336929"/>
            <a:ext cx="4889713" cy="6865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600" dirty="0">
                <a:solidFill>
                  <a:schemeClr val="bg1"/>
                </a:solidFill>
              </a:rPr>
              <a:t>моніторингове дослідження та рекомендації </a:t>
            </a:r>
            <a:r>
              <a:rPr lang="en-US" sz="1600" dirty="0">
                <a:solidFill>
                  <a:schemeClr val="bg1"/>
                </a:solidFill>
              </a:rPr>
              <a:t/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uk" sz="1600" dirty="0">
                <a:solidFill>
                  <a:schemeClr val="bg1"/>
                </a:solidFill>
              </a:rPr>
              <a:t>щодо вдосконалення в національному масштабі</a:t>
            </a:r>
            <a:endParaRPr sz="16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388619" y="3985057"/>
            <a:ext cx="5264053" cy="3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dirty="0">
                <a:solidFill>
                  <a:schemeClr val="bg1"/>
                </a:solidFill>
              </a:rPr>
              <a:t>Жовтень 2024-вересень 2025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EEBAC8CA-24E4-454A-B032-64112D1F4CDA}"/>
              </a:ext>
            </a:extLst>
          </p:cNvPr>
          <p:cNvSpPr/>
          <p:nvPr/>
        </p:nvSpPr>
        <p:spPr>
          <a:xfrm>
            <a:off x="7031355" y="3043656"/>
            <a:ext cx="1362244" cy="1647116"/>
          </a:xfrm>
          <a:prstGeom prst="roundRect">
            <a:avLst>
              <a:gd name="adj" fmla="val 2682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7031355" y="4415274"/>
            <a:ext cx="1362244" cy="25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 dirty="0">
                <a:solidFill>
                  <a:srgbClr val="593348"/>
                </a:solidFill>
              </a:rPr>
              <a:t>pzvo.edupolicy.org.ua</a:t>
            </a:r>
            <a:endParaRPr sz="900" dirty="0">
              <a:solidFill>
                <a:srgbClr val="593348"/>
              </a:solidFill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388619" y="4641668"/>
            <a:ext cx="4892040" cy="3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00" dirty="0">
                <a:solidFill>
                  <a:srgbClr val="E5D3DD"/>
                </a:solidFill>
              </a:rPr>
              <a:t>Київ</a:t>
            </a:r>
            <a:r>
              <a:rPr lang="uk" sz="1000" dirty="0">
                <a:solidFill>
                  <a:srgbClr val="E5D3DD"/>
                </a:solidFill>
              </a:rPr>
              <a:t>, </a:t>
            </a:r>
            <a:r>
              <a:rPr lang="uk-UA" sz="1000" dirty="0">
                <a:solidFill>
                  <a:srgbClr val="E5D3DD"/>
                </a:solidFill>
              </a:rPr>
              <a:t>14 листопада </a:t>
            </a:r>
            <a:r>
              <a:rPr lang="uk" sz="1000" dirty="0">
                <a:solidFill>
                  <a:srgbClr val="E5D3DD"/>
                </a:solidFill>
              </a:rPr>
              <a:t>2025</a:t>
            </a:r>
            <a:endParaRPr sz="1000" dirty="0">
              <a:solidFill>
                <a:srgbClr val="E5D3DD"/>
              </a:solidFill>
            </a:endParaRP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6926581" y="1155078"/>
            <a:ext cx="1828800" cy="16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FFE988"/>
                </a:solidFill>
              </a:rPr>
              <a:t>Виконавці: </a:t>
            </a:r>
            <a:endParaRPr sz="12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E5D3DD"/>
                </a:solidFill>
              </a:rPr>
              <a:t>Тетяна Запорожець</a:t>
            </a:r>
            <a:endParaRPr sz="1200" dirty="0">
              <a:solidFill>
                <a:srgbClr val="E5D3D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200" dirty="0">
                <a:solidFill>
                  <a:srgbClr val="E5D3DD"/>
                </a:solidFill>
              </a:rPr>
              <a:t>Дар’я</a:t>
            </a:r>
            <a:r>
              <a:rPr lang="uk" sz="1200" dirty="0">
                <a:solidFill>
                  <a:srgbClr val="E5D3DD"/>
                </a:solidFill>
              </a:rPr>
              <a:t> Іващенко</a:t>
            </a:r>
            <a:endParaRPr sz="1200" dirty="0">
              <a:solidFill>
                <a:srgbClr val="E5D3D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E5D3DD"/>
                </a:solidFill>
              </a:rPr>
              <a:t>Ігор Лиман</a:t>
            </a:r>
            <a:endParaRPr sz="1200" dirty="0">
              <a:solidFill>
                <a:srgbClr val="E5D3D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E5D3DD"/>
                </a:solidFill>
              </a:rPr>
              <a:t>Сергій Мельник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200" dirty="0">
                <a:solidFill>
                  <a:srgbClr val="E5D3DD"/>
                </a:solidFill>
              </a:rPr>
              <a:t>Вікторія Рудик</a:t>
            </a:r>
            <a:endParaRPr sz="1200" dirty="0">
              <a:solidFill>
                <a:srgbClr val="E5D3D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E5D3DD"/>
                </a:solidFill>
              </a:rPr>
              <a:t>Олена Тупахіна</a:t>
            </a:r>
            <a:endParaRPr sz="1200" dirty="0">
              <a:solidFill>
                <a:srgbClr val="E5D3D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E5D3DD"/>
                </a:solidFill>
              </a:rPr>
              <a:t>Тарас Фініков</a:t>
            </a:r>
            <a:endParaRPr sz="1200" dirty="0">
              <a:solidFill>
                <a:srgbClr val="E5D3D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E5D3DD"/>
                </a:solidFill>
              </a:rPr>
              <a:t>Максим Фоломєєв</a:t>
            </a:r>
            <a:endParaRPr sz="1200" dirty="0">
              <a:solidFill>
                <a:srgbClr val="E5D3D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13289E-DBD9-43F3-9B5A-CBC1B3F3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33" y="-1474"/>
            <a:ext cx="203538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4DC22E-8FD7-4FA4-81CB-F28945F1E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80" y="168256"/>
            <a:ext cx="4046940" cy="8337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68EC6F-B10B-4BFA-871D-0858DEFD1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855" y="3177156"/>
            <a:ext cx="1095245" cy="1095245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A9A979E-AFB6-4776-BD2C-8BB2C078DAAC}"/>
              </a:ext>
            </a:extLst>
          </p:cNvPr>
          <p:cNvCxnSpPr/>
          <p:nvPr/>
        </p:nvCxnSpPr>
        <p:spPr>
          <a:xfrm>
            <a:off x="7164855" y="4403369"/>
            <a:ext cx="1095245" cy="0"/>
          </a:xfrm>
          <a:prstGeom prst="line">
            <a:avLst/>
          </a:prstGeom>
          <a:ln>
            <a:solidFill>
              <a:srgbClr val="E5D3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6801D8EB-4FAB-40CE-AC06-4A8816DAD925}"/>
              </a:ext>
            </a:extLst>
          </p:cNvPr>
          <p:cNvSpPr/>
          <p:nvPr/>
        </p:nvSpPr>
        <p:spPr>
          <a:xfrm>
            <a:off x="6879494" y="1114096"/>
            <a:ext cx="1662526" cy="3729076"/>
          </a:xfrm>
          <a:prstGeom prst="roundRect">
            <a:avLst>
              <a:gd name="adj" fmla="val 5890"/>
            </a:avLst>
          </a:prstGeom>
          <a:noFill/>
          <a:ln w="9525">
            <a:solidFill>
              <a:srgbClr val="E5D3DD">
                <a:alpha val="3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D96FD7-CE05-4708-B390-4ABA388EF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539411"/>
            <a:ext cx="9144000" cy="64824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406390A-D902-4903-B877-EA3BF94588DD}"/>
              </a:ext>
            </a:extLst>
          </p:cNvPr>
          <p:cNvGrpSpPr/>
          <p:nvPr/>
        </p:nvGrpSpPr>
        <p:grpSpPr>
          <a:xfrm>
            <a:off x="6815199" y="1462771"/>
            <a:ext cx="128588" cy="128588"/>
            <a:chOff x="6815199" y="1521619"/>
            <a:chExt cx="128588" cy="128588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3A9123D6-D190-4079-8E9A-DE2F3CBB0969}"/>
                </a:ext>
              </a:extLst>
            </p:cNvPr>
            <p:cNvSpPr/>
            <p:nvPr/>
          </p:nvSpPr>
          <p:spPr>
            <a:xfrm>
              <a:off x="6815199" y="1521619"/>
              <a:ext cx="128588" cy="1285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E5D3DD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ECD6EE7-E474-4C3F-BB9D-246EA24CC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849908" y="1548253"/>
              <a:ext cx="57103" cy="7814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F3A37206-5E20-44AA-A0E3-24DCF8BEC721}"/>
              </a:ext>
            </a:extLst>
          </p:cNvPr>
          <p:cNvGrpSpPr/>
          <p:nvPr/>
        </p:nvGrpSpPr>
        <p:grpSpPr>
          <a:xfrm>
            <a:off x="6815199" y="1645885"/>
            <a:ext cx="128588" cy="128588"/>
            <a:chOff x="6815199" y="1521619"/>
            <a:chExt cx="128588" cy="128588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D6605BE0-0C31-4FEA-9059-07630AF74428}"/>
                </a:ext>
              </a:extLst>
            </p:cNvPr>
            <p:cNvSpPr/>
            <p:nvPr/>
          </p:nvSpPr>
          <p:spPr>
            <a:xfrm>
              <a:off x="6815199" y="1521619"/>
              <a:ext cx="128588" cy="1285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E5D3DD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341AC70D-FEB4-4563-8F46-0EC50F6A3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849908" y="1548253"/>
              <a:ext cx="57103" cy="78141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4A0FFBD-7E5B-4D91-9765-81C63C1A2A1E}"/>
              </a:ext>
            </a:extLst>
          </p:cNvPr>
          <p:cNvGrpSpPr/>
          <p:nvPr/>
        </p:nvGrpSpPr>
        <p:grpSpPr>
          <a:xfrm>
            <a:off x="6815199" y="1828999"/>
            <a:ext cx="128588" cy="128588"/>
            <a:chOff x="6815199" y="1521619"/>
            <a:chExt cx="128588" cy="128588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0694CE9-FB2A-497F-B221-E875F73953E9}"/>
                </a:ext>
              </a:extLst>
            </p:cNvPr>
            <p:cNvSpPr/>
            <p:nvPr/>
          </p:nvSpPr>
          <p:spPr>
            <a:xfrm>
              <a:off x="6815199" y="1521619"/>
              <a:ext cx="128588" cy="1285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E5D3DD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24E385C2-A690-451C-A05F-77F79BF8A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849908" y="1548253"/>
              <a:ext cx="57103" cy="78141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5B1D9223-C322-4D67-9469-A967F17D2BDD}"/>
              </a:ext>
            </a:extLst>
          </p:cNvPr>
          <p:cNvGrpSpPr/>
          <p:nvPr/>
        </p:nvGrpSpPr>
        <p:grpSpPr>
          <a:xfrm>
            <a:off x="6815199" y="2012113"/>
            <a:ext cx="128588" cy="128588"/>
            <a:chOff x="6815199" y="1521619"/>
            <a:chExt cx="128588" cy="128588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50426C13-DAC5-4857-953F-3F422D98FAB8}"/>
                </a:ext>
              </a:extLst>
            </p:cNvPr>
            <p:cNvSpPr/>
            <p:nvPr/>
          </p:nvSpPr>
          <p:spPr>
            <a:xfrm>
              <a:off x="6815199" y="1521619"/>
              <a:ext cx="128588" cy="1285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E5D3DD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0A1B44D-EF34-4740-BF21-E1A4AF927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849908" y="1548253"/>
              <a:ext cx="57103" cy="7814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3DB64DE0-AB04-4301-A67A-30685585ABE8}"/>
              </a:ext>
            </a:extLst>
          </p:cNvPr>
          <p:cNvGrpSpPr/>
          <p:nvPr/>
        </p:nvGrpSpPr>
        <p:grpSpPr>
          <a:xfrm>
            <a:off x="6815199" y="2195227"/>
            <a:ext cx="128588" cy="128588"/>
            <a:chOff x="6815199" y="1521619"/>
            <a:chExt cx="128588" cy="128588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C9FC49FA-72C5-4C28-B090-ADC8FCCCF6E0}"/>
                </a:ext>
              </a:extLst>
            </p:cNvPr>
            <p:cNvSpPr/>
            <p:nvPr/>
          </p:nvSpPr>
          <p:spPr>
            <a:xfrm>
              <a:off x="6815199" y="1521619"/>
              <a:ext cx="128588" cy="1285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E5D3DD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3D6DC68-607D-4F77-BD6D-7B1F8B363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849908" y="1548253"/>
              <a:ext cx="57103" cy="78141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034CB2E-10FC-45B2-988B-2168DAB19CB0}"/>
              </a:ext>
            </a:extLst>
          </p:cNvPr>
          <p:cNvGrpSpPr/>
          <p:nvPr/>
        </p:nvGrpSpPr>
        <p:grpSpPr>
          <a:xfrm>
            <a:off x="6815199" y="2378341"/>
            <a:ext cx="128588" cy="128588"/>
            <a:chOff x="6815199" y="1521619"/>
            <a:chExt cx="128588" cy="128588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8E7ED1E4-060B-426F-A96C-C21E8815D244}"/>
                </a:ext>
              </a:extLst>
            </p:cNvPr>
            <p:cNvSpPr/>
            <p:nvPr/>
          </p:nvSpPr>
          <p:spPr>
            <a:xfrm>
              <a:off x="6815199" y="1521619"/>
              <a:ext cx="128588" cy="1285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E5D3DD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0AB79519-0A45-4B95-90E5-AA7B23454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849908" y="1548253"/>
              <a:ext cx="57103" cy="78141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780AD5F0-6466-43A9-B8FD-D5D4F42968DF}"/>
              </a:ext>
            </a:extLst>
          </p:cNvPr>
          <p:cNvGrpSpPr/>
          <p:nvPr/>
        </p:nvGrpSpPr>
        <p:grpSpPr>
          <a:xfrm>
            <a:off x="6815199" y="2561455"/>
            <a:ext cx="128588" cy="128588"/>
            <a:chOff x="6815199" y="1521619"/>
            <a:chExt cx="128588" cy="128588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E6AD5989-5FC7-47BE-9627-B4B5ED2399AC}"/>
                </a:ext>
              </a:extLst>
            </p:cNvPr>
            <p:cNvSpPr/>
            <p:nvPr/>
          </p:nvSpPr>
          <p:spPr>
            <a:xfrm>
              <a:off x="6815199" y="1521619"/>
              <a:ext cx="128588" cy="1285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E5D3DD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82A81B0A-3F2B-48BD-81D7-4D8D2FDC5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849908" y="1548253"/>
              <a:ext cx="57103" cy="78141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557F194-12D4-446F-9566-D6C7EAEA9F05}"/>
              </a:ext>
            </a:extLst>
          </p:cNvPr>
          <p:cNvGrpSpPr/>
          <p:nvPr/>
        </p:nvGrpSpPr>
        <p:grpSpPr>
          <a:xfrm>
            <a:off x="6815199" y="4493247"/>
            <a:ext cx="128588" cy="128588"/>
            <a:chOff x="6815199" y="4493247"/>
            <a:chExt cx="128588" cy="128588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15F06EE2-C055-4E33-B903-2DE37367E419}"/>
                </a:ext>
              </a:extLst>
            </p:cNvPr>
            <p:cNvSpPr/>
            <p:nvPr/>
          </p:nvSpPr>
          <p:spPr>
            <a:xfrm>
              <a:off x="6815199" y="4493247"/>
              <a:ext cx="128588" cy="1285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E5D3DD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50327B1B-61CD-43F1-8408-7D5E6E3D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6839893" y="4517941"/>
              <a:ext cx="79200" cy="7920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399B17D2-073D-4ED3-84EB-C44F467D4B4C}"/>
              </a:ext>
            </a:extLst>
          </p:cNvPr>
          <p:cNvGrpSpPr/>
          <p:nvPr/>
        </p:nvGrpSpPr>
        <p:grpSpPr>
          <a:xfrm>
            <a:off x="6815199" y="2744570"/>
            <a:ext cx="128588" cy="128588"/>
            <a:chOff x="6815199" y="1521619"/>
            <a:chExt cx="128588" cy="12858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F1AE337B-2767-4412-83B2-98EBFD3E2603}"/>
                </a:ext>
              </a:extLst>
            </p:cNvPr>
            <p:cNvSpPr/>
            <p:nvPr/>
          </p:nvSpPr>
          <p:spPr>
            <a:xfrm>
              <a:off x="6815199" y="1521619"/>
              <a:ext cx="128588" cy="12858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E5D3DD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AB186EE9-2DAD-4183-9C68-130EE4D42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849908" y="1548253"/>
              <a:ext cx="57103" cy="78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4772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A749B98-07B1-4839-955F-FA226083B0A7}"/>
              </a:ext>
            </a:extLst>
          </p:cNvPr>
          <p:cNvCxnSpPr/>
          <p:nvPr/>
        </p:nvCxnSpPr>
        <p:spPr>
          <a:xfrm>
            <a:off x="0" y="990600"/>
            <a:ext cx="914251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Google Shape;159;p23"/>
          <p:cNvSpPr txBox="1"/>
          <p:nvPr/>
        </p:nvSpPr>
        <p:spPr>
          <a:xfrm>
            <a:off x="803092" y="1259736"/>
            <a:ext cx="338098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dirty="0">
                <a:solidFill>
                  <a:srgbClr val="2B2A29"/>
                </a:solidFill>
              </a:rPr>
              <a:t>Якість стратегування є критичним </a:t>
            </a:r>
            <a:r>
              <a:rPr lang="en-US" dirty="0">
                <a:solidFill>
                  <a:srgbClr val="2B2A29"/>
                </a:solidFill>
              </a:rPr>
              <a:t/>
            </a:r>
            <a:br>
              <a:rPr lang="en-US" dirty="0">
                <a:solidFill>
                  <a:srgbClr val="2B2A29"/>
                </a:solidFill>
              </a:rPr>
            </a:br>
            <a:r>
              <a:rPr lang="uk" dirty="0">
                <a:solidFill>
                  <a:srgbClr val="2B2A29"/>
                </a:solidFill>
              </a:rPr>
              <a:t>фактором виживання ПЗВО</a:t>
            </a:r>
            <a:endParaRPr dirty="0">
              <a:solidFill>
                <a:srgbClr val="2B2A29"/>
              </a:solidFill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5188500" y="814551"/>
            <a:ext cx="3955500" cy="800400"/>
          </a:xfrm>
          <a:prstGeom prst="rect">
            <a:avLst/>
          </a:prstGeom>
          <a:solidFill>
            <a:srgbClr val="E5D3D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 dirty="0">
                <a:solidFill>
                  <a:srgbClr val="2B2A29"/>
                </a:solidFill>
              </a:rPr>
              <a:t>Аналіз стратегій виконано виключно силами Human Intelligence. </a:t>
            </a:r>
            <a:endParaRPr sz="1000" dirty="0">
              <a:solidFill>
                <a:srgbClr val="2B2A2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 dirty="0">
                <a:solidFill>
                  <a:srgbClr val="2B2A29"/>
                </a:solidFill>
              </a:rPr>
              <a:t>При побудові Стійкість vs Стратегування для об’єктивності статистичної оцінки та незмінності підходу використано </a:t>
            </a:r>
            <a:br>
              <a:rPr lang="uk" sz="1000" dirty="0">
                <a:solidFill>
                  <a:srgbClr val="2B2A29"/>
                </a:solidFill>
              </a:rPr>
            </a:br>
            <a:r>
              <a:rPr lang="uk" sz="1000" dirty="0">
                <a:solidFill>
                  <a:srgbClr val="2B2A29"/>
                </a:solidFill>
              </a:rPr>
              <a:t>LLM                    AI </a:t>
            </a:r>
            <a:endParaRPr sz="1000" dirty="0">
              <a:solidFill>
                <a:srgbClr val="2B2A29"/>
              </a:solidFill>
            </a:endParaRPr>
          </a:p>
        </p:txBody>
      </p:sp>
      <p:pic>
        <p:nvPicPr>
          <p:cNvPr id="165" name="Google Shape;165;p23"/>
          <p:cNvPicPr preferRelativeResize="0"/>
          <p:nvPr/>
        </p:nvPicPr>
        <p:blipFill rotWithShape="1">
          <a:blip r:embed="rId3">
            <a:alphaModFix/>
          </a:blip>
          <a:srcRect l="14365" t="37776" r="19034" b="41022"/>
          <a:stretch/>
        </p:blipFill>
        <p:spPr>
          <a:xfrm>
            <a:off x="5575479" y="1344408"/>
            <a:ext cx="620874" cy="16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3"/>
          <p:cNvSpPr txBox="1"/>
          <p:nvPr/>
        </p:nvSpPr>
        <p:spPr>
          <a:xfrm>
            <a:off x="7398386" y="2645526"/>
            <a:ext cx="1555750" cy="129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 b="1" dirty="0">
                <a:solidFill>
                  <a:srgbClr val="2B2A29"/>
                </a:solidFill>
              </a:rPr>
              <a:t>СТРАТЕГУВАННЯ:</a:t>
            </a:r>
            <a:endParaRPr sz="900" b="1" dirty="0">
              <a:solidFill>
                <a:srgbClr val="2B2A29"/>
              </a:solidFill>
            </a:endParaRPr>
          </a:p>
          <a:p>
            <a:pPr marL="144000" lvl="0" indent="-14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➢"/>
            </a:pPr>
            <a:r>
              <a:rPr lang="uk" sz="900" dirty="0">
                <a:solidFill>
                  <a:srgbClr val="2B2A29"/>
                </a:solidFill>
              </a:rPr>
              <a:t>наявність документа стратегії</a:t>
            </a:r>
            <a:endParaRPr sz="900" dirty="0">
              <a:solidFill>
                <a:srgbClr val="2B2A29"/>
              </a:solidFill>
            </a:endParaRPr>
          </a:p>
          <a:p>
            <a:pPr marL="144000" lvl="0" indent="-14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➢"/>
            </a:pPr>
            <a:r>
              <a:rPr lang="uk" sz="900" dirty="0">
                <a:solidFill>
                  <a:srgbClr val="2B2A29"/>
                </a:solidFill>
              </a:rPr>
              <a:t>якість стратегії</a:t>
            </a:r>
            <a:endParaRPr sz="900" dirty="0">
              <a:solidFill>
                <a:srgbClr val="2B2A29"/>
              </a:solidFill>
            </a:endParaRPr>
          </a:p>
          <a:p>
            <a:pPr marL="144000" lvl="0" indent="-14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➢"/>
            </a:pPr>
            <a:r>
              <a:rPr lang="uk" sz="900" dirty="0">
                <a:solidFill>
                  <a:srgbClr val="2B2A29"/>
                </a:solidFill>
              </a:rPr>
              <a:t>практична цінність</a:t>
            </a:r>
            <a:endParaRPr sz="900" dirty="0">
              <a:solidFill>
                <a:srgbClr val="2B2A29"/>
              </a:solidFill>
            </a:endParaRPr>
          </a:p>
          <a:p>
            <a:pPr marL="144000" lvl="0" indent="-14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➢"/>
            </a:pPr>
            <a:r>
              <a:rPr lang="uk" sz="900" dirty="0">
                <a:solidFill>
                  <a:srgbClr val="2B2A29"/>
                </a:solidFill>
              </a:rPr>
              <a:t>стратегічне мислення на практиці</a:t>
            </a:r>
            <a:endParaRPr sz="900" dirty="0">
              <a:solidFill>
                <a:srgbClr val="2B2A29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304204" y="2645526"/>
            <a:ext cx="1555750" cy="1299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 b="1" dirty="0">
                <a:solidFill>
                  <a:srgbClr val="2B2A29"/>
                </a:solidFill>
              </a:rPr>
              <a:t>СТІЙКІСТЬ:</a:t>
            </a:r>
            <a:endParaRPr sz="900" b="1" dirty="0">
              <a:solidFill>
                <a:srgbClr val="2B2A29"/>
              </a:solidFill>
            </a:endParaRPr>
          </a:p>
          <a:p>
            <a:pPr marL="179999" lvl="0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➢"/>
            </a:pPr>
            <a:r>
              <a:rPr lang="uk" sz="900" dirty="0">
                <a:solidFill>
                  <a:srgbClr val="2B2A29"/>
                </a:solidFill>
              </a:rPr>
              <a:t>організаційна</a:t>
            </a:r>
            <a:endParaRPr sz="900" dirty="0">
              <a:solidFill>
                <a:srgbClr val="2B2A29"/>
              </a:solidFill>
            </a:endParaRPr>
          </a:p>
          <a:p>
            <a:pPr marL="179999" lvl="0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➢"/>
            </a:pPr>
            <a:r>
              <a:rPr lang="uk" sz="900" dirty="0">
                <a:solidFill>
                  <a:srgbClr val="2B2A29"/>
                </a:solidFill>
              </a:rPr>
              <a:t>академічна</a:t>
            </a:r>
            <a:endParaRPr sz="900" dirty="0">
              <a:solidFill>
                <a:srgbClr val="2B2A29"/>
              </a:solidFill>
            </a:endParaRPr>
          </a:p>
          <a:p>
            <a:pPr marL="179999" lvl="0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➢"/>
            </a:pPr>
            <a:r>
              <a:rPr lang="uk" sz="900" dirty="0">
                <a:solidFill>
                  <a:srgbClr val="2B2A29"/>
                </a:solidFill>
              </a:rPr>
              <a:t>фінансова</a:t>
            </a:r>
            <a:endParaRPr sz="900" dirty="0">
              <a:solidFill>
                <a:srgbClr val="2B2A29"/>
              </a:solidFill>
            </a:endParaRPr>
          </a:p>
          <a:p>
            <a:pPr marL="179999" lvl="0" indent="-152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➢"/>
            </a:pPr>
            <a:r>
              <a:rPr lang="uk" sz="900" dirty="0">
                <a:solidFill>
                  <a:srgbClr val="2B2A29"/>
                </a:solidFill>
              </a:rPr>
              <a:t>репутаційна + партнерство + інтернаціоналізація</a:t>
            </a:r>
            <a:endParaRPr sz="900" dirty="0">
              <a:solidFill>
                <a:srgbClr val="2B2A29"/>
              </a:solidFill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9A8AEA9-0D2A-48F1-AEFE-397117B49B52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D0F6C3F-457E-4DE9-98D8-F436F83C640E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2EAAA639-E662-4276-B833-CF810C62F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57A56A2-41B4-4CCD-8363-03F52ADF5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E311D31-E248-4304-B939-F796E2957FAF}"/>
              </a:ext>
            </a:extLst>
          </p:cNvPr>
          <p:cNvGrpSpPr/>
          <p:nvPr/>
        </p:nvGrpSpPr>
        <p:grpSpPr>
          <a:xfrm>
            <a:off x="0" y="2058568"/>
            <a:ext cx="9421733" cy="2805580"/>
            <a:chOff x="0" y="1385776"/>
            <a:chExt cx="9421733" cy="280558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0AFF6F3-488D-4EFD-B47A-3A5853443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480" y="1407316"/>
              <a:ext cx="5273040" cy="2784040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D3403E56-D4F0-443F-9B90-01C433FC1D1C}"/>
                </a:ext>
              </a:extLst>
            </p:cNvPr>
            <p:cNvSpPr/>
            <p:nvPr/>
          </p:nvSpPr>
          <p:spPr>
            <a:xfrm>
              <a:off x="0" y="1392805"/>
              <a:ext cx="3543300" cy="304738"/>
            </a:xfrm>
            <a:prstGeom prst="rect">
              <a:avLst/>
            </a:prstGeom>
            <a:gradFill flip="none" rotWithShape="1">
              <a:gsLst>
                <a:gs pos="0">
                  <a:srgbClr val="E5D3DD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3" name="Google Shape;163;p23"/>
            <p:cNvSpPr txBox="1"/>
            <p:nvPr/>
          </p:nvSpPr>
          <p:spPr>
            <a:xfrm>
              <a:off x="312648" y="1385776"/>
              <a:ext cx="1945135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 b="1" dirty="0">
                  <a:solidFill>
                    <a:srgbClr val="800000"/>
                  </a:solidFill>
                  <a:latin typeface="+mj-lt"/>
                  <a:ea typeface="Comfortaa"/>
                  <a:cs typeface="Comfortaa"/>
                  <a:sym typeface="Comfortaa"/>
                </a:rPr>
                <a:t>живуть за рахунок інерції</a:t>
              </a:r>
              <a:endParaRPr sz="900" b="1" dirty="0">
                <a:solidFill>
                  <a:srgbClr val="800000"/>
                </a:solidFill>
                <a:latin typeface="+mj-lt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6C65E4A-9BA1-4559-B36A-CE1F191E0BA9}"/>
                </a:ext>
              </a:extLst>
            </p:cNvPr>
            <p:cNvSpPr/>
            <p:nvPr/>
          </p:nvSpPr>
          <p:spPr>
            <a:xfrm>
              <a:off x="0" y="3546385"/>
              <a:ext cx="3543300" cy="304738"/>
            </a:xfrm>
            <a:prstGeom prst="rect">
              <a:avLst/>
            </a:prstGeom>
            <a:gradFill flip="none" rotWithShape="1">
              <a:gsLst>
                <a:gs pos="0">
                  <a:srgbClr val="E5D3DD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4" name="Google Shape;164;p23"/>
            <p:cNvSpPr txBox="1"/>
            <p:nvPr/>
          </p:nvSpPr>
          <p:spPr>
            <a:xfrm>
              <a:off x="673050" y="3536860"/>
              <a:ext cx="1587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 b="1" dirty="0">
                  <a:solidFill>
                    <a:srgbClr val="800000"/>
                  </a:solidFill>
                  <a:latin typeface="+mj-lt"/>
                  <a:ea typeface="Comfortaa"/>
                  <a:cs typeface="Comfortaa"/>
                  <a:sym typeface="Comfortaa"/>
                </a:rPr>
                <a:t>найбільш уразливі</a:t>
              </a:r>
              <a:endParaRPr sz="900" b="1" dirty="0">
                <a:solidFill>
                  <a:srgbClr val="800000"/>
                </a:solidFill>
                <a:latin typeface="+mj-lt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971187AD-607B-449D-BACA-7E65327F5DFF}"/>
                </a:ext>
              </a:extLst>
            </p:cNvPr>
            <p:cNvSpPr/>
            <p:nvPr/>
          </p:nvSpPr>
          <p:spPr>
            <a:xfrm>
              <a:off x="6648450" y="1392805"/>
              <a:ext cx="2495552" cy="304738"/>
            </a:xfrm>
            <a:prstGeom prst="rect">
              <a:avLst/>
            </a:prstGeom>
            <a:gradFill flip="none" rotWithShape="1">
              <a:gsLst>
                <a:gs pos="100000">
                  <a:srgbClr val="E5D3DD"/>
                </a:gs>
                <a:gs pos="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518A25BF-734C-4E16-AD67-E196D819BFCA}"/>
                </a:ext>
              </a:extLst>
            </p:cNvPr>
            <p:cNvSpPr/>
            <p:nvPr/>
          </p:nvSpPr>
          <p:spPr>
            <a:xfrm>
              <a:off x="5600702" y="3546385"/>
              <a:ext cx="3543300" cy="304738"/>
            </a:xfrm>
            <a:prstGeom prst="rect">
              <a:avLst/>
            </a:prstGeom>
            <a:gradFill flip="none" rotWithShape="1">
              <a:gsLst>
                <a:gs pos="100000">
                  <a:srgbClr val="E5D3DD"/>
                </a:gs>
                <a:gs pos="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1" name="Google Shape;161;p23"/>
            <p:cNvSpPr txBox="1"/>
            <p:nvPr/>
          </p:nvSpPr>
          <p:spPr>
            <a:xfrm>
              <a:off x="7208520" y="1390230"/>
              <a:ext cx="1587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 b="1" dirty="0">
                  <a:solidFill>
                    <a:srgbClr val="800000"/>
                  </a:solidFill>
                  <a:latin typeface="+mj-lt"/>
                  <a:ea typeface="Comfortaa"/>
                  <a:cs typeface="Comfortaa"/>
                  <a:sym typeface="Comfortaa"/>
                </a:rPr>
                <a:t>найконкурентніші</a:t>
              </a:r>
              <a:endParaRPr sz="900" b="1" dirty="0">
                <a:solidFill>
                  <a:srgbClr val="800000"/>
                </a:solidFill>
                <a:latin typeface="+mj-lt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62" name="Google Shape;162;p23"/>
            <p:cNvSpPr txBox="1"/>
            <p:nvPr/>
          </p:nvSpPr>
          <p:spPr>
            <a:xfrm>
              <a:off x="7177031" y="3536825"/>
              <a:ext cx="2244702" cy="30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800" b="1" dirty="0">
                  <a:solidFill>
                    <a:srgbClr val="800000"/>
                  </a:solidFill>
                  <a:latin typeface="+mj-lt"/>
                  <a:ea typeface="Comfortaa"/>
                  <a:cs typeface="Comfortaa"/>
                  <a:sym typeface="Comfortaa"/>
                </a:rPr>
                <a:t>гарна ідея, але обмаль ресурсів</a:t>
              </a:r>
              <a:endParaRPr sz="800" b="1" dirty="0">
                <a:solidFill>
                  <a:srgbClr val="800000"/>
                </a:solidFill>
                <a:latin typeface="+mj-lt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468EFB8B-1A2F-4432-8EDF-5D05C9FE7F21}"/>
              </a:ext>
            </a:extLst>
          </p:cNvPr>
          <p:cNvSpPr/>
          <p:nvPr/>
        </p:nvSpPr>
        <p:spPr>
          <a:xfrm>
            <a:off x="374649" y="806450"/>
            <a:ext cx="4076701" cy="37632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8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Google Shape;76;p15">
            <a:extLst>
              <a:ext uri="{FF2B5EF4-FFF2-40B4-BE49-F238E27FC236}">
                <a16:creationId xmlns:a16="http://schemas.microsoft.com/office/drawing/2014/main" id="{0EA7B735-512A-4A23-A096-AB0D8B50F02D}"/>
              </a:ext>
            </a:extLst>
          </p:cNvPr>
          <p:cNvSpPr txBox="1">
            <a:spLocks/>
          </p:cNvSpPr>
          <p:nvPr/>
        </p:nvSpPr>
        <p:spPr>
          <a:xfrm>
            <a:off x="803092" y="767453"/>
            <a:ext cx="3840975" cy="49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25000"/>
              </a:lnSpc>
              <a:buSzPts val="1400"/>
            </a:pPr>
            <a:r>
              <a:rPr lang="uk-UA" sz="1400" b="1" dirty="0">
                <a:solidFill>
                  <a:srgbClr val="800000"/>
                </a:solidFill>
              </a:rPr>
              <a:t>Наявність та якість стратегії розвитку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D19BC08-AE96-4564-BE34-122351F55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02013" y="875993"/>
            <a:ext cx="237986" cy="237242"/>
          </a:xfrm>
          <a:prstGeom prst="rect">
            <a:avLst/>
          </a:prstGeom>
        </p:spPr>
      </p:pic>
      <p:sp>
        <p:nvSpPr>
          <p:cNvPr id="31" name="Google Shape;159;p23">
            <a:extLst>
              <a:ext uri="{FF2B5EF4-FFF2-40B4-BE49-F238E27FC236}">
                <a16:creationId xmlns:a16="http://schemas.microsoft.com/office/drawing/2014/main" id="{A22BE0C8-A0A5-4D5C-A6C2-B2C747ECF379}"/>
              </a:ext>
            </a:extLst>
          </p:cNvPr>
          <p:cNvSpPr txBox="1"/>
          <p:nvPr/>
        </p:nvSpPr>
        <p:spPr>
          <a:xfrm>
            <a:off x="300494" y="1259736"/>
            <a:ext cx="46076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800000"/>
                </a:solidFill>
              </a:rPr>
              <a:t>!</a:t>
            </a:r>
            <a:endParaRPr sz="28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815DB51E-D0F0-4B2A-8121-1F5E4CB9B872}"/>
              </a:ext>
            </a:extLst>
          </p:cNvPr>
          <p:cNvCxnSpPr/>
          <p:nvPr/>
        </p:nvCxnSpPr>
        <p:spPr>
          <a:xfrm>
            <a:off x="0" y="990600"/>
            <a:ext cx="914251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6472B3C-1362-44AA-83C9-03B9C2B96CE5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19B62209-0C33-44B7-AD87-C51F3A74A0AD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0958BF7-CA01-4FDB-88A6-6FFE4F4C4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45B2996-1193-4ECA-9BBA-AB5090946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E420D78F-D04C-4C15-8112-E41203423622}"/>
              </a:ext>
            </a:extLst>
          </p:cNvPr>
          <p:cNvSpPr/>
          <p:nvPr/>
        </p:nvSpPr>
        <p:spPr>
          <a:xfrm>
            <a:off x="374649" y="806450"/>
            <a:ext cx="8190482" cy="37632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8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Google Shape;76;p15">
            <a:extLst>
              <a:ext uri="{FF2B5EF4-FFF2-40B4-BE49-F238E27FC236}">
                <a16:creationId xmlns:a16="http://schemas.microsoft.com/office/drawing/2014/main" id="{C26E3623-DF60-4244-8D9F-35EF092FFD74}"/>
              </a:ext>
            </a:extLst>
          </p:cNvPr>
          <p:cNvSpPr txBox="1">
            <a:spLocks/>
          </p:cNvSpPr>
          <p:nvPr/>
        </p:nvSpPr>
        <p:spPr>
          <a:xfrm>
            <a:off x="803092" y="754753"/>
            <a:ext cx="7665180" cy="49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25000"/>
              </a:lnSpc>
              <a:buSzPts val="1400"/>
            </a:pPr>
            <a:r>
              <a:rPr lang="uk-UA" sz="1500" b="1" dirty="0">
                <a:solidFill>
                  <a:srgbClr val="800000"/>
                </a:solidFill>
              </a:rPr>
              <a:t>Спектр і якість </a:t>
            </a:r>
            <a:r>
              <a:rPr lang="uk-UA" sz="1500" b="1" dirty="0" err="1">
                <a:solidFill>
                  <a:srgbClr val="800000"/>
                </a:solidFill>
              </a:rPr>
              <a:t>зв'язків</a:t>
            </a:r>
            <a:r>
              <a:rPr lang="uk-UA" sz="1500" b="1" dirty="0">
                <a:solidFill>
                  <a:srgbClr val="800000"/>
                </a:solidFill>
              </a:rPr>
              <a:t> ПЗВО із оточенням, у тому числі із </a:t>
            </a:r>
            <a:r>
              <a:rPr lang="uk-UA" sz="1500" b="1" dirty="0" err="1">
                <a:solidFill>
                  <a:srgbClr val="800000"/>
                </a:solidFill>
              </a:rPr>
              <a:t>стейкхолдерами</a:t>
            </a:r>
            <a:r>
              <a:rPr lang="uk-UA" sz="1500" b="1" dirty="0">
                <a:solidFill>
                  <a:srgbClr val="800000"/>
                </a:solidFill>
              </a:rPr>
              <a:t> (1)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D81879-1ADF-49D1-B028-9FC040BFE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2013" y="875993"/>
            <a:ext cx="237986" cy="237242"/>
          </a:xfrm>
          <a:prstGeom prst="rect">
            <a:avLst/>
          </a:prstGeom>
        </p:spPr>
      </p:pic>
      <p:sp>
        <p:nvSpPr>
          <p:cNvPr id="14" name="Google Shape;84;p16">
            <a:extLst>
              <a:ext uri="{FF2B5EF4-FFF2-40B4-BE49-F238E27FC236}">
                <a16:creationId xmlns:a16="http://schemas.microsoft.com/office/drawing/2014/main" id="{705BC70D-B752-453F-A182-54941955787F}"/>
              </a:ext>
            </a:extLst>
          </p:cNvPr>
          <p:cNvSpPr txBox="1">
            <a:spLocks/>
          </p:cNvSpPr>
          <p:nvPr/>
        </p:nvSpPr>
        <p:spPr>
          <a:xfrm>
            <a:off x="986071" y="1792186"/>
            <a:ext cx="7417059" cy="3146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15000"/>
              </a:lnSpc>
              <a:spcAft>
                <a:spcPts val="1000"/>
              </a:spcAft>
            </a:pPr>
            <a:r>
              <a:rPr lang="uk-UA" sz="1150" dirty="0">
                <a:solidFill>
                  <a:srgbClr val="2B2A29"/>
                </a:solidFill>
              </a:rPr>
              <a:t>Визначеність комунікаційної політики закладу в його стратегічних документах (на рівні стратегії розвитку чи окремої комунікаційної стратегії);</a:t>
            </a:r>
          </a:p>
          <a:p>
            <a:pPr marL="0" indent="0" algn="l">
              <a:lnSpc>
                <a:spcPct val="115000"/>
              </a:lnSpc>
              <a:spcAft>
                <a:spcPts val="1000"/>
              </a:spcAft>
            </a:pPr>
            <a:r>
              <a:rPr lang="uk-UA" sz="1150" dirty="0">
                <a:solidFill>
                  <a:srgbClr val="2B2A29"/>
                </a:solidFill>
              </a:rPr>
              <a:t>Присутність основних складових бренду закладу: брендинг від рівня візуальної ідентифікації, визначення змістовного “ядра” бренду, основних аргументів у позиціонуванні закладу в новій громаді та новому контексті до дій з просування бренду;</a:t>
            </a:r>
          </a:p>
          <a:p>
            <a:pPr marL="0" indent="0" algn="l">
              <a:lnSpc>
                <a:spcPct val="115000"/>
              </a:lnSpc>
              <a:spcAft>
                <a:spcPts val="1000"/>
              </a:spcAft>
            </a:pPr>
            <a:r>
              <a:rPr lang="uk-UA" sz="1150" dirty="0">
                <a:solidFill>
                  <a:srgbClr val="2B2A29"/>
                </a:solidFill>
              </a:rPr>
              <a:t>Використання активності ПЗВО у веб-просторі для досягнення комунікаційних цілей;</a:t>
            </a:r>
          </a:p>
          <a:p>
            <a:pPr marL="0" indent="0" algn="l">
              <a:lnSpc>
                <a:spcPct val="115000"/>
              </a:lnSpc>
              <a:spcAft>
                <a:spcPts val="1000"/>
              </a:spcAft>
            </a:pPr>
            <a:r>
              <a:rPr lang="uk-UA" sz="1150" dirty="0">
                <a:solidFill>
                  <a:srgbClr val="2B2A29"/>
                </a:solidFill>
              </a:rPr>
              <a:t>Упорядкованість й системність комунікації з партнерами – владою, громадою, роботодавцями, бізнесом;</a:t>
            </a:r>
          </a:p>
          <a:p>
            <a:pPr marL="0" indent="0" algn="l">
              <a:lnSpc>
                <a:spcPct val="115000"/>
              </a:lnSpc>
              <a:spcAft>
                <a:spcPts val="1000"/>
              </a:spcAft>
            </a:pPr>
            <a:r>
              <a:rPr lang="uk-UA" sz="1150" dirty="0" err="1">
                <a:solidFill>
                  <a:srgbClr val="2B2A29"/>
                </a:solidFill>
              </a:rPr>
              <a:t>Розвинутість</a:t>
            </a:r>
            <a:r>
              <a:rPr lang="uk-UA" sz="1150" dirty="0">
                <a:solidFill>
                  <a:srgbClr val="2B2A29"/>
                </a:solidFill>
              </a:rPr>
              <a:t> практик внутрішньої комунікації в ПЗВО;</a:t>
            </a:r>
          </a:p>
          <a:p>
            <a:pPr marL="0" indent="0" algn="l">
              <a:lnSpc>
                <a:spcPct val="115000"/>
              </a:lnSpc>
              <a:spcAft>
                <a:spcPts val="1000"/>
              </a:spcAft>
            </a:pPr>
            <a:r>
              <a:rPr lang="uk-UA" sz="1150" dirty="0">
                <a:solidFill>
                  <a:srgbClr val="2B2A29"/>
                </a:solidFill>
              </a:rPr>
              <a:t>Застосування </a:t>
            </a:r>
            <a:r>
              <a:rPr lang="uk-UA" sz="1150" dirty="0" err="1">
                <a:solidFill>
                  <a:srgbClr val="2B2A29"/>
                </a:solidFill>
              </a:rPr>
              <a:t>рекрутингових</a:t>
            </a:r>
            <a:r>
              <a:rPr lang="uk-UA" sz="1150" dirty="0">
                <a:solidFill>
                  <a:srgbClr val="2B2A29"/>
                </a:solidFill>
              </a:rPr>
              <a:t> технологій із залучення вступників;</a:t>
            </a:r>
          </a:p>
          <a:p>
            <a:pPr marL="0" indent="0" algn="l">
              <a:lnSpc>
                <a:spcPct val="115000"/>
              </a:lnSpc>
              <a:spcAft>
                <a:spcPts val="1000"/>
              </a:spcAft>
            </a:pPr>
            <a:r>
              <a:rPr lang="uk-UA" sz="1150" dirty="0">
                <a:solidFill>
                  <a:srgbClr val="2B2A29"/>
                </a:solidFill>
              </a:rPr>
              <a:t>Інституційна спроможність закладу до використання комунікаційних технологій </a:t>
            </a:r>
            <a:r>
              <a:rPr lang="en-US" sz="1150" dirty="0">
                <a:solidFill>
                  <a:srgbClr val="2B2A29"/>
                </a:solidFill>
              </a:rPr>
              <a:t/>
            </a:r>
            <a:br>
              <a:rPr lang="en-US" sz="1150" dirty="0">
                <a:solidFill>
                  <a:srgbClr val="2B2A29"/>
                </a:solidFill>
              </a:rPr>
            </a:br>
            <a:r>
              <a:rPr lang="uk-UA" sz="1150" dirty="0">
                <a:solidFill>
                  <a:srgbClr val="2B2A29"/>
                </a:solidFill>
              </a:rPr>
              <a:t>і реалізації комунікаційної політики</a:t>
            </a:r>
            <a:r>
              <a:rPr lang="en-US" sz="1150" dirty="0">
                <a:solidFill>
                  <a:srgbClr val="2B2A29"/>
                </a:solidFill>
              </a:rPr>
              <a:t>.</a:t>
            </a:r>
            <a:endParaRPr lang="uk-UA" sz="1150" dirty="0">
              <a:solidFill>
                <a:srgbClr val="2B2A29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7497338-5DD9-4C0E-8170-F78E3DB98B50}"/>
              </a:ext>
            </a:extLst>
          </p:cNvPr>
          <p:cNvCxnSpPr>
            <a:cxnSpLocks/>
          </p:cNvCxnSpPr>
          <p:nvPr/>
        </p:nvCxnSpPr>
        <p:spPr>
          <a:xfrm>
            <a:off x="740869" y="1833441"/>
            <a:ext cx="0" cy="2755228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13CB4094-B2DE-4145-ABD8-281ED8058EEC}"/>
              </a:ext>
            </a:extLst>
          </p:cNvPr>
          <p:cNvSpPr/>
          <p:nvPr/>
        </p:nvSpPr>
        <p:spPr>
          <a:xfrm>
            <a:off x="604999" y="1958928"/>
            <a:ext cx="270000" cy="270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Google Shape;67;p14">
            <a:extLst>
              <a:ext uri="{FF2B5EF4-FFF2-40B4-BE49-F238E27FC236}">
                <a16:creationId xmlns:a16="http://schemas.microsoft.com/office/drawing/2014/main" id="{CC97614A-B581-475E-99E3-CCA5ACD9AD4D}"/>
              </a:ext>
            </a:extLst>
          </p:cNvPr>
          <p:cNvSpPr txBox="1">
            <a:spLocks/>
          </p:cNvSpPr>
          <p:nvPr/>
        </p:nvSpPr>
        <p:spPr>
          <a:xfrm>
            <a:off x="311700" y="1319011"/>
            <a:ext cx="6881158" cy="443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uk-UA" sz="1500" b="1" dirty="0">
                <a:solidFill>
                  <a:srgbClr val="2B2A29"/>
                </a:solidFill>
              </a:rPr>
              <a:t>Які аспекти розглядалися?</a:t>
            </a:r>
          </a:p>
        </p:txBody>
      </p:sp>
      <p:sp>
        <p:nvSpPr>
          <p:cNvPr id="18" name="Google Shape;67;p14">
            <a:extLst>
              <a:ext uri="{FF2B5EF4-FFF2-40B4-BE49-F238E27FC236}">
                <a16:creationId xmlns:a16="http://schemas.microsoft.com/office/drawing/2014/main" id="{04353A2B-275A-408B-AD06-FB13B776A258}"/>
              </a:ext>
            </a:extLst>
          </p:cNvPr>
          <p:cNvSpPr txBox="1">
            <a:spLocks/>
          </p:cNvSpPr>
          <p:nvPr/>
        </p:nvSpPr>
        <p:spPr>
          <a:xfrm>
            <a:off x="624484" y="1931928"/>
            <a:ext cx="232766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650" dirty="0">
                <a:solidFill>
                  <a:srgbClr val="800000"/>
                </a:solidFill>
              </a:rPr>
              <a:t>1</a:t>
            </a:r>
            <a:endParaRPr lang="uk-UA" sz="1650" dirty="0">
              <a:solidFill>
                <a:srgbClr val="800000"/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EA33D2A0-21FF-41A4-8547-B7606767D4F7}"/>
              </a:ext>
            </a:extLst>
          </p:cNvPr>
          <p:cNvSpPr/>
          <p:nvPr/>
        </p:nvSpPr>
        <p:spPr>
          <a:xfrm>
            <a:off x="397166" y="1763474"/>
            <a:ext cx="8167965" cy="3210042"/>
          </a:xfrm>
          <a:prstGeom prst="roundRect">
            <a:avLst>
              <a:gd name="adj" fmla="val 5405"/>
            </a:avLst>
          </a:prstGeom>
          <a:noFill/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7371DE4-D63C-4BA4-BC45-6DF8B83323E4}"/>
              </a:ext>
            </a:extLst>
          </p:cNvPr>
          <p:cNvSpPr/>
          <p:nvPr/>
        </p:nvSpPr>
        <p:spPr>
          <a:xfrm>
            <a:off x="604999" y="2593683"/>
            <a:ext cx="270000" cy="270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Google Shape;67;p14">
            <a:extLst>
              <a:ext uri="{FF2B5EF4-FFF2-40B4-BE49-F238E27FC236}">
                <a16:creationId xmlns:a16="http://schemas.microsoft.com/office/drawing/2014/main" id="{068ED22B-4C31-4847-B10C-C467E21F9C18}"/>
              </a:ext>
            </a:extLst>
          </p:cNvPr>
          <p:cNvSpPr txBox="1">
            <a:spLocks/>
          </p:cNvSpPr>
          <p:nvPr/>
        </p:nvSpPr>
        <p:spPr>
          <a:xfrm>
            <a:off x="624484" y="2566683"/>
            <a:ext cx="232766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650" dirty="0">
                <a:solidFill>
                  <a:srgbClr val="800000"/>
                </a:solidFill>
              </a:rPr>
              <a:t>2</a:t>
            </a:r>
            <a:endParaRPr lang="uk-UA" sz="1650" dirty="0">
              <a:solidFill>
                <a:srgbClr val="800000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06850DB7-B6B0-4602-974B-D86033B69424}"/>
              </a:ext>
            </a:extLst>
          </p:cNvPr>
          <p:cNvSpPr/>
          <p:nvPr/>
        </p:nvSpPr>
        <p:spPr>
          <a:xfrm>
            <a:off x="604999" y="3114039"/>
            <a:ext cx="270000" cy="270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Google Shape;67;p14">
            <a:extLst>
              <a:ext uri="{FF2B5EF4-FFF2-40B4-BE49-F238E27FC236}">
                <a16:creationId xmlns:a16="http://schemas.microsoft.com/office/drawing/2014/main" id="{55FD5E68-20B9-4FF4-AE70-AE6A77CDA1D3}"/>
              </a:ext>
            </a:extLst>
          </p:cNvPr>
          <p:cNvSpPr txBox="1">
            <a:spLocks/>
          </p:cNvSpPr>
          <p:nvPr/>
        </p:nvSpPr>
        <p:spPr>
          <a:xfrm>
            <a:off x="624484" y="3087039"/>
            <a:ext cx="232766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650" dirty="0">
                <a:solidFill>
                  <a:srgbClr val="800000"/>
                </a:solidFill>
              </a:rPr>
              <a:t>3</a:t>
            </a:r>
            <a:endParaRPr lang="uk-UA" sz="1650" dirty="0">
              <a:solidFill>
                <a:srgbClr val="800000"/>
              </a:solidFill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D14A71BF-6A51-4C9C-AFC1-54309AF566CC}"/>
              </a:ext>
            </a:extLst>
          </p:cNvPr>
          <p:cNvSpPr/>
          <p:nvPr/>
        </p:nvSpPr>
        <p:spPr>
          <a:xfrm>
            <a:off x="604999" y="3448602"/>
            <a:ext cx="270000" cy="270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Google Shape;67;p14">
            <a:extLst>
              <a:ext uri="{FF2B5EF4-FFF2-40B4-BE49-F238E27FC236}">
                <a16:creationId xmlns:a16="http://schemas.microsoft.com/office/drawing/2014/main" id="{A765666F-6303-44E9-B5C7-533925F58737}"/>
              </a:ext>
            </a:extLst>
          </p:cNvPr>
          <p:cNvSpPr txBox="1">
            <a:spLocks/>
          </p:cNvSpPr>
          <p:nvPr/>
        </p:nvSpPr>
        <p:spPr>
          <a:xfrm>
            <a:off x="624484" y="3418427"/>
            <a:ext cx="232766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650" dirty="0">
                <a:solidFill>
                  <a:srgbClr val="800000"/>
                </a:solidFill>
              </a:rPr>
              <a:t>4</a:t>
            </a:r>
            <a:endParaRPr lang="uk-UA" sz="1650" dirty="0">
              <a:solidFill>
                <a:srgbClr val="800000"/>
              </a:solidFill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5DC2A029-295C-4E85-89CC-CDC56FEEC3D8}"/>
              </a:ext>
            </a:extLst>
          </p:cNvPr>
          <p:cNvSpPr/>
          <p:nvPr/>
        </p:nvSpPr>
        <p:spPr>
          <a:xfrm>
            <a:off x="604999" y="3778361"/>
            <a:ext cx="270000" cy="270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Google Shape;67;p14">
            <a:extLst>
              <a:ext uri="{FF2B5EF4-FFF2-40B4-BE49-F238E27FC236}">
                <a16:creationId xmlns:a16="http://schemas.microsoft.com/office/drawing/2014/main" id="{E7B35200-74CB-4EB6-ADAC-0A5B411C1C80}"/>
              </a:ext>
            </a:extLst>
          </p:cNvPr>
          <p:cNvSpPr txBox="1">
            <a:spLocks/>
          </p:cNvSpPr>
          <p:nvPr/>
        </p:nvSpPr>
        <p:spPr>
          <a:xfrm>
            <a:off x="624484" y="3751361"/>
            <a:ext cx="232766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650" dirty="0">
                <a:solidFill>
                  <a:srgbClr val="800000"/>
                </a:solidFill>
              </a:rPr>
              <a:t>5</a:t>
            </a:r>
            <a:endParaRPr lang="uk-UA" sz="1650" dirty="0">
              <a:solidFill>
                <a:srgbClr val="800000"/>
              </a:solidFill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411D5141-5815-4327-AB63-4A3C16A236BF}"/>
              </a:ext>
            </a:extLst>
          </p:cNvPr>
          <p:cNvSpPr/>
          <p:nvPr/>
        </p:nvSpPr>
        <p:spPr>
          <a:xfrm>
            <a:off x="604999" y="4105536"/>
            <a:ext cx="270000" cy="270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Google Shape;67;p14">
            <a:extLst>
              <a:ext uri="{FF2B5EF4-FFF2-40B4-BE49-F238E27FC236}">
                <a16:creationId xmlns:a16="http://schemas.microsoft.com/office/drawing/2014/main" id="{285D5788-DE5F-4650-BF16-D0B2F5C21B74}"/>
              </a:ext>
            </a:extLst>
          </p:cNvPr>
          <p:cNvSpPr txBox="1">
            <a:spLocks/>
          </p:cNvSpPr>
          <p:nvPr/>
        </p:nvSpPr>
        <p:spPr>
          <a:xfrm>
            <a:off x="624484" y="4075361"/>
            <a:ext cx="232766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650" dirty="0">
                <a:solidFill>
                  <a:srgbClr val="800000"/>
                </a:solidFill>
              </a:rPr>
              <a:t>6</a:t>
            </a:r>
            <a:endParaRPr lang="uk-UA" sz="1650" dirty="0">
              <a:solidFill>
                <a:srgbClr val="800000"/>
              </a:solidFill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50569B12-A132-4DEF-B90D-444A2972D6EF}"/>
              </a:ext>
            </a:extLst>
          </p:cNvPr>
          <p:cNvSpPr/>
          <p:nvPr/>
        </p:nvSpPr>
        <p:spPr>
          <a:xfrm>
            <a:off x="604999" y="4533758"/>
            <a:ext cx="270000" cy="270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Google Shape;67;p14">
            <a:extLst>
              <a:ext uri="{FF2B5EF4-FFF2-40B4-BE49-F238E27FC236}">
                <a16:creationId xmlns:a16="http://schemas.microsoft.com/office/drawing/2014/main" id="{0CBD146B-8C6D-4CC5-BC51-3F3CA18C5379}"/>
              </a:ext>
            </a:extLst>
          </p:cNvPr>
          <p:cNvSpPr txBox="1">
            <a:spLocks/>
          </p:cNvSpPr>
          <p:nvPr/>
        </p:nvSpPr>
        <p:spPr>
          <a:xfrm>
            <a:off x="624484" y="4506758"/>
            <a:ext cx="232766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650" dirty="0">
                <a:solidFill>
                  <a:srgbClr val="800000"/>
                </a:solidFill>
              </a:rPr>
              <a:t>7</a:t>
            </a:r>
            <a:endParaRPr lang="uk-UA" sz="165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68E3BBD-097E-4771-AD55-425931EEABD1}"/>
              </a:ext>
            </a:extLst>
          </p:cNvPr>
          <p:cNvCxnSpPr/>
          <p:nvPr/>
        </p:nvCxnSpPr>
        <p:spPr>
          <a:xfrm>
            <a:off x="0" y="990600"/>
            <a:ext cx="914251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Google Shape;180;p25"/>
          <p:cNvSpPr txBox="1">
            <a:spLocks noGrp="1"/>
          </p:cNvSpPr>
          <p:nvPr>
            <p:ph type="subTitle" idx="1"/>
          </p:nvPr>
        </p:nvSpPr>
        <p:spPr>
          <a:xfrm>
            <a:off x="818332" y="1747573"/>
            <a:ext cx="7508400" cy="28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350" dirty="0">
                <a:solidFill>
                  <a:srgbClr val="2B2A29"/>
                </a:solidFill>
                <a:highlight>
                  <a:srgbClr val="FFFFFF"/>
                </a:highlight>
              </a:rPr>
              <a:t>Відсутність окремих комунікаційних стратегій у більшості ПЗВО</a:t>
            </a:r>
            <a:endParaRPr sz="1350" dirty="0">
              <a:solidFill>
                <a:srgbClr val="2B2A2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350" dirty="0">
                <a:solidFill>
                  <a:srgbClr val="2B2A29"/>
                </a:solidFill>
                <a:highlight>
                  <a:srgbClr val="FFFFFF"/>
                </a:highlight>
              </a:rPr>
              <a:t>Формування бренду частіше всього здійснюється фрагментарно і несистемно</a:t>
            </a:r>
            <a:endParaRPr sz="1350" dirty="0">
              <a:solidFill>
                <a:srgbClr val="2B2A2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350" dirty="0">
                <a:solidFill>
                  <a:srgbClr val="2B2A29"/>
                </a:solidFill>
                <a:highlight>
                  <a:srgbClr val="FFFFFF"/>
                </a:highlight>
              </a:rPr>
              <a:t>Майже всі переміщені ЗВО представлені в інтернеті через офіційні сайти та соціальні мережі, проте рівень цієї присутності й впливу досить відрізняється</a:t>
            </a:r>
            <a:endParaRPr sz="1350" dirty="0">
              <a:solidFill>
                <a:srgbClr val="2B2A29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350" dirty="0">
                <a:solidFill>
                  <a:srgbClr val="2B2A29"/>
                </a:solidFill>
                <a:highlight>
                  <a:srgbClr val="FFFFFF"/>
                </a:highlight>
              </a:rPr>
              <a:t>Спектр та інтенсивність взаємодії із зовнішніми стейкхолдерами переважно обмежується традиційними контактами і зосереджується головним </a:t>
            </a:r>
            <a:br>
              <a:rPr lang="uk" sz="1350" dirty="0">
                <a:solidFill>
                  <a:srgbClr val="2B2A29"/>
                </a:solidFill>
                <a:highlight>
                  <a:srgbClr val="FFFFFF"/>
                </a:highlight>
              </a:rPr>
            </a:br>
            <a:r>
              <a:rPr lang="uk" sz="1350" dirty="0">
                <a:solidFill>
                  <a:srgbClr val="2B2A29"/>
                </a:solidFill>
                <a:highlight>
                  <a:srgbClr val="FFFFFF"/>
                </a:highlight>
              </a:rPr>
              <a:t>чином на роботі з абітурієнтами та студентами</a:t>
            </a:r>
            <a:endParaRPr sz="1350" dirty="0">
              <a:solidFill>
                <a:srgbClr val="2B2A29"/>
              </a:solidFill>
              <a:highlight>
                <a:srgbClr val="FFFFFF"/>
              </a:highlight>
            </a:endParaRPr>
          </a:p>
          <a:p>
            <a:pPr marL="360000" lvl="0" indent="-450000" algn="l" rtl="0">
              <a:lnSpc>
                <a:spcPct val="115000"/>
              </a:lnSpc>
              <a:spcAft>
                <a:spcPts val="1200"/>
              </a:spcAft>
              <a:buNone/>
            </a:pPr>
            <a:endParaRPr sz="1350" dirty="0">
              <a:solidFill>
                <a:srgbClr val="2B2A29"/>
              </a:solidFill>
              <a:highlight>
                <a:srgbClr val="FFFFFF"/>
              </a:highlight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FA36ACC-C861-4F8C-87FD-55D7ED347F2D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1CA92AD-589F-424F-84DE-920F620402E2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0AAFFE3-23E5-4A9E-B074-BE3AFF49DA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EAB61A8-1DCD-4A5D-B5EB-953C1B0A0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E315488-A54C-43D5-AB57-0464EC4BB5C9}"/>
              </a:ext>
            </a:extLst>
          </p:cNvPr>
          <p:cNvSpPr/>
          <p:nvPr/>
        </p:nvSpPr>
        <p:spPr>
          <a:xfrm>
            <a:off x="374650" y="806450"/>
            <a:ext cx="8190000" cy="37632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8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Google Shape;76;p15">
            <a:extLst>
              <a:ext uri="{FF2B5EF4-FFF2-40B4-BE49-F238E27FC236}">
                <a16:creationId xmlns:a16="http://schemas.microsoft.com/office/drawing/2014/main" id="{6F05B154-1531-43F1-9D31-D7CCC275B839}"/>
              </a:ext>
            </a:extLst>
          </p:cNvPr>
          <p:cNvSpPr txBox="1">
            <a:spLocks/>
          </p:cNvSpPr>
          <p:nvPr/>
        </p:nvSpPr>
        <p:spPr>
          <a:xfrm>
            <a:off x="803092" y="754753"/>
            <a:ext cx="7665180" cy="49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25000"/>
              </a:lnSpc>
              <a:buSzPts val="1400"/>
            </a:pPr>
            <a:r>
              <a:rPr lang="uk-UA" sz="1500" b="1" dirty="0">
                <a:solidFill>
                  <a:srgbClr val="800000"/>
                </a:solidFill>
              </a:rPr>
              <a:t>Спектр і якість </a:t>
            </a:r>
            <a:r>
              <a:rPr lang="uk-UA" sz="1500" b="1" dirty="0" err="1">
                <a:solidFill>
                  <a:srgbClr val="800000"/>
                </a:solidFill>
              </a:rPr>
              <a:t>зв'язків</a:t>
            </a:r>
            <a:r>
              <a:rPr lang="uk-UA" sz="1500" b="1" dirty="0">
                <a:solidFill>
                  <a:srgbClr val="800000"/>
                </a:solidFill>
              </a:rPr>
              <a:t> ПЗВО із оточенням, у тому числі із </a:t>
            </a:r>
            <a:r>
              <a:rPr lang="uk-UA" sz="1500" b="1" dirty="0" err="1">
                <a:solidFill>
                  <a:srgbClr val="800000"/>
                </a:solidFill>
              </a:rPr>
              <a:t>стейкхолдерами</a:t>
            </a:r>
            <a:r>
              <a:rPr lang="uk-UA" sz="1500" b="1" dirty="0">
                <a:solidFill>
                  <a:srgbClr val="800000"/>
                </a:solidFill>
              </a:rPr>
              <a:t> (</a:t>
            </a:r>
            <a:r>
              <a:rPr lang="en-US" sz="1500" b="1" dirty="0">
                <a:solidFill>
                  <a:srgbClr val="800000"/>
                </a:solidFill>
              </a:rPr>
              <a:t>2</a:t>
            </a:r>
            <a:r>
              <a:rPr lang="uk-UA" sz="1500" b="1" dirty="0">
                <a:solidFill>
                  <a:srgbClr val="800000"/>
                </a:solidFill>
              </a:rPr>
              <a:t>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FB6FA7-6E09-46F8-932B-7971C5915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2013" y="875993"/>
            <a:ext cx="237986" cy="237242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BBACFAE-2ADB-495C-AB08-55502EE0EFDA}"/>
              </a:ext>
            </a:extLst>
          </p:cNvPr>
          <p:cNvCxnSpPr>
            <a:cxnSpLocks/>
          </p:cNvCxnSpPr>
          <p:nvPr/>
        </p:nvCxnSpPr>
        <p:spPr>
          <a:xfrm>
            <a:off x="600176" y="1498600"/>
            <a:ext cx="0" cy="204470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AC613DE4-E2BA-457A-8017-50DE46316103}"/>
              </a:ext>
            </a:extLst>
          </p:cNvPr>
          <p:cNvSpPr/>
          <p:nvPr/>
        </p:nvSpPr>
        <p:spPr>
          <a:xfrm>
            <a:off x="464307" y="1815986"/>
            <a:ext cx="270000" cy="270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C2CAAA2-9C03-4C3E-9352-DB76E9387919}"/>
              </a:ext>
            </a:extLst>
          </p:cNvPr>
          <p:cNvSpPr/>
          <p:nvPr/>
        </p:nvSpPr>
        <p:spPr>
          <a:xfrm>
            <a:off x="464307" y="2205043"/>
            <a:ext cx="270000" cy="270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7991D85-B907-4C02-B0E5-1876F4AC6BDF}"/>
              </a:ext>
            </a:extLst>
          </p:cNvPr>
          <p:cNvSpPr/>
          <p:nvPr/>
        </p:nvSpPr>
        <p:spPr>
          <a:xfrm>
            <a:off x="464307" y="2719637"/>
            <a:ext cx="270000" cy="270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23028D-8150-47BD-8833-7137C1B8710B}"/>
              </a:ext>
            </a:extLst>
          </p:cNvPr>
          <p:cNvSpPr/>
          <p:nvPr/>
        </p:nvSpPr>
        <p:spPr>
          <a:xfrm>
            <a:off x="464307" y="3480920"/>
            <a:ext cx="270000" cy="270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D70C90-94EA-4234-8F1A-9CDA7ED5D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4552" y="1864977"/>
            <a:ext cx="129342" cy="16461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2634B5F-5265-471D-A4F8-AC5690FA6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4552" y="2257734"/>
            <a:ext cx="129342" cy="1646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3F9835-9987-47A2-9870-2DBFDB328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4552" y="2772328"/>
            <a:ext cx="129342" cy="1646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4DF959C-9958-4A4D-A2E5-31A5BF51D6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4552" y="3533611"/>
            <a:ext cx="129342" cy="1646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03BB78C-7913-405A-9965-F9AB8D4EBE38}"/>
              </a:ext>
            </a:extLst>
          </p:cNvPr>
          <p:cNvCxnSpPr/>
          <p:nvPr/>
        </p:nvCxnSpPr>
        <p:spPr>
          <a:xfrm>
            <a:off x="0" y="990600"/>
            <a:ext cx="914251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Google Shape;187;p26"/>
          <p:cNvSpPr txBox="1">
            <a:spLocks noGrp="1"/>
          </p:cNvSpPr>
          <p:nvPr>
            <p:ph type="subTitle" idx="1"/>
          </p:nvPr>
        </p:nvSpPr>
        <p:spPr>
          <a:xfrm>
            <a:off x="374649" y="1319011"/>
            <a:ext cx="7315199" cy="28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350" dirty="0">
                <a:solidFill>
                  <a:srgbClr val="2B2A29"/>
                </a:solidFill>
              </a:rPr>
              <a:t>В умовах переміщення налагодження внутрішньої комунікації</a:t>
            </a:r>
            <a:r>
              <a:rPr lang="uk" sz="1350" b="1" dirty="0">
                <a:solidFill>
                  <a:srgbClr val="2B2A29"/>
                </a:solidFill>
              </a:rPr>
              <a:t> </a:t>
            </a:r>
            <a:r>
              <a:rPr lang="uk" sz="1350" dirty="0">
                <a:solidFill>
                  <a:srgbClr val="2B2A29"/>
                </a:solidFill>
              </a:rPr>
              <a:t>в більшості випадків ускладнене, і зазвичай ПЗВО підтримують її лише на базовому рівні. Перевага віддається традиційним вертикальним каналам із мінімальним акцентом на розвиток корпоративної культури чи неформальну горизонтальну взаємодію.</a:t>
            </a:r>
            <a:endParaRPr sz="1350" dirty="0">
              <a:solidFill>
                <a:srgbClr val="2B2A2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350" dirty="0">
                <a:solidFill>
                  <a:srgbClr val="2B2A29"/>
                </a:solidFill>
              </a:rPr>
              <a:t>Наявні комунікаційні практики часто залежать від ентузіазму окремих працівників </a:t>
            </a:r>
            <a:r>
              <a:rPr lang="en-US" sz="1350" dirty="0">
                <a:solidFill>
                  <a:srgbClr val="2B2A29"/>
                </a:solidFill>
              </a:rPr>
              <a:t/>
            </a:r>
            <a:br>
              <a:rPr lang="en-US" sz="1350" dirty="0">
                <a:solidFill>
                  <a:srgbClr val="2B2A29"/>
                </a:solidFill>
              </a:rPr>
            </a:br>
            <a:r>
              <a:rPr lang="uk" sz="1350" dirty="0">
                <a:solidFill>
                  <a:srgbClr val="2B2A29"/>
                </a:solidFill>
              </a:rPr>
              <a:t>або підрозділів і не підкріплені достатніми ресурсами та структурою.</a:t>
            </a:r>
            <a:endParaRPr sz="1350" dirty="0">
              <a:solidFill>
                <a:srgbClr val="2B2A2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350" dirty="0">
                <a:solidFill>
                  <a:srgbClr val="2B2A29"/>
                </a:solidFill>
              </a:rPr>
              <a:t>Недостатня формалізація і ресурсні обмеження призводять до того, що комунікаційні активності здійснюються непослідовно, фрагментарно, а новостворені стратегії залишаються на рівні декларацій. Водночас кращі кейси демонструють, що за наявності волі керівництва і підтримки донорів можна вибудувати дієву комунікаційну інфраструктуру навіть в умовах релокації.</a:t>
            </a:r>
            <a:endParaRPr sz="1350" dirty="0">
              <a:solidFill>
                <a:srgbClr val="2B2A29"/>
              </a:solidFill>
            </a:endParaRPr>
          </a:p>
          <a:p>
            <a:pPr marL="360000" lvl="0" indent="-450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50" dirty="0">
              <a:solidFill>
                <a:srgbClr val="2B2A29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B65CFF9-885E-4646-9624-E83E324C7C12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6AA79CA-E5B6-4807-966B-94E636E4A0A0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495704A-E6AB-4BF0-83AE-2337322AE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C5E97BC-748C-42B2-BCC7-C536256B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D788FD8-FE6E-4079-B364-C350A986E10B}"/>
              </a:ext>
            </a:extLst>
          </p:cNvPr>
          <p:cNvSpPr/>
          <p:nvPr/>
        </p:nvSpPr>
        <p:spPr>
          <a:xfrm>
            <a:off x="374648" y="806450"/>
            <a:ext cx="8190000" cy="37632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8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Google Shape;76;p15">
            <a:extLst>
              <a:ext uri="{FF2B5EF4-FFF2-40B4-BE49-F238E27FC236}">
                <a16:creationId xmlns:a16="http://schemas.microsoft.com/office/drawing/2014/main" id="{5AED6498-C65B-4B7F-A2C2-60F30ED5F1FE}"/>
              </a:ext>
            </a:extLst>
          </p:cNvPr>
          <p:cNvSpPr txBox="1">
            <a:spLocks/>
          </p:cNvSpPr>
          <p:nvPr/>
        </p:nvSpPr>
        <p:spPr>
          <a:xfrm>
            <a:off x="803092" y="754201"/>
            <a:ext cx="7661458" cy="49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25000"/>
              </a:lnSpc>
              <a:buSzPts val="1400"/>
            </a:pPr>
            <a:r>
              <a:rPr lang="uk-UA" sz="1500" b="1" dirty="0">
                <a:solidFill>
                  <a:srgbClr val="800000"/>
                </a:solidFill>
              </a:rPr>
              <a:t>Спектр і якість </a:t>
            </a:r>
            <a:r>
              <a:rPr lang="uk-UA" sz="1500" b="1" dirty="0" err="1">
                <a:solidFill>
                  <a:srgbClr val="800000"/>
                </a:solidFill>
              </a:rPr>
              <a:t>зв'язків</a:t>
            </a:r>
            <a:r>
              <a:rPr lang="uk-UA" sz="1500" b="1" dirty="0">
                <a:solidFill>
                  <a:srgbClr val="800000"/>
                </a:solidFill>
              </a:rPr>
              <a:t> ПЗВО із оточенням, у тому числі із </a:t>
            </a:r>
            <a:r>
              <a:rPr lang="uk-UA" sz="1500" b="1" dirty="0" err="1">
                <a:solidFill>
                  <a:srgbClr val="800000"/>
                </a:solidFill>
              </a:rPr>
              <a:t>стейкхолдерами</a:t>
            </a:r>
            <a:r>
              <a:rPr lang="uk-UA" sz="1500" b="1" dirty="0">
                <a:solidFill>
                  <a:srgbClr val="800000"/>
                </a:solidFill>
              </a:rPr>
              <a:t> (</a:t>
            </a:r>
            <a:r>
              <a:rPr lang="en-US" sz="1500" b="1" dirty="0">
                <a:solidFill>
                  <a:srgbClr val="800000"/>
                </a:solidFill>
              </a:rPr>
              <a:t>3</a:t>
            </a:r>
            <a:r>
              <a:rPr lang="uk-UA" sz="1500" b="1" dirty="0">
                <a:solidFill>
                  <a:srgbClr val="800000"/>
                </a:solidFill>
              </a:rPr>
              <a:t>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AAFC84-6925-4590-B5B1-03BB0274E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2013" y="875993"/>
            <a:ext cx="237986" cy="2372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6D22131E-52BB-4D56-8E11-436417828DAC}"/>
              </a:ext>
            </a:extLst>
          </p:cNvPr>
          <p:cNvCxnSpPr/>
          <p:nvPr/>
        </p:nvCxnSpPr>
        <p:spPr>
          <a:xfrm>
            <a:off x="0" y="990600"/>
            <a:ext cx="914251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17B70F93-D8EC-4959-ACAC-A1518058D584}"/>
              </a:ext>
            </a:extLst>
          </p:cNvPr>
          <p:cNvSpPr/>
          <p:nvPr/>
        </p:nvSpPr>
        <p:spPr>
          <a:xfrm>
            <a:off x="692404" y="1450771"/>
            <a:ext cx="8015178" cy="3287804"/>
          </a:xfrm>
          <a:prstGeom prst="roundRect">
            <a:avLst>
              <a:gd name="adj" fmla="val 6180"/>
            </a:avLst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1"/>
          </p:nvPr>
        </p:nvSpPr>
        <p:spPr>
          <a:xfrm>
            <a:off x="1808751" y="1539471"/>
            <a:ext cx="6785054" cy="28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15000"/>
              </a:lnSpc>
              <a:spcAft>
                <a:spcPts val="1200"/>
              </a:spcAft>
            </a:pPr>
            <a:r>
              <a:rPr lang="uk-UA" sz="1400" dirty="0">
                <a:solidFill>
                  <a:srgbClr val="2B2A29"/>
                </a:solidFill>
              </a:rPr>
              <a:t>Значна частина переміщених закладів намагається зберегти фокус освітньої пропозиції, що часто заважає їм адаптуватися до нових умов та інтегруватись у регіональну освітню кон’юнктуру. </a:t>
            </a:r>
          </a:p>
          <a:p>
            <a:pPr marL="0" lvl="0" indent="0" algn="l">
              <a:lnSpc>
                <a:spcPct val="115000"/>
              </a:lnSpc>
              <a:spcAft>
                <a:spcPts val="1200"/>
              </a:spcAft>
            </a:pPr>
            <a:r>
              <a:rPr lang="uk-UA" sz="1400" dirty="0">
                <a:solidFill>
                  <a:srgbClr val="2B2A29"/>
                </a:solidFill>
              </a:rPr>
              <a:t>Лише третина ПЗВО створює дійсно нові освітні пропозиції, зокрема міждисциплінарні освітні програми, чим намагається привернути увагу </a:t>
            </a:r>
            <a:br>
              <a:rPr lang="uk-UA" sz="1400" dirty="0">
                <a:solidFill>
                  <a:srgbClr val="2B2A29"/>
                </a:solidFill>
              </a:rPr>
            </a:br>
            <a:r>
              <a:rPr lang="uk-UA" sz="1400" dirty="0">
                <a:solidFill>
                  <a:srgbClr val="2B2A29"/>
                </a:solidFill>
              </a:rPr>
              <a:t>більшої кількості абітурієнтів.</a:t>
            </a:r>
          </a:p>
          <a:p>
            <a:pPr marL="0" lvl="0" indent="0" algn="l">
              <a:lnSpc>
                <a:spcPct val="115000"/>
              </a:lnSpc>
              <a:spcAft>
                <a:spcPts val="1200"/>
              </a:spcAft>
            </a:pPr>
            <a:r>
              <a:rPr lang="uk-UA" sz="1400" dirty="0">
                <a:solidFill>
                  <a:srgbClr val="2B2A29"/>
                </a:solidFill>
              </a:rPr>
              <a:t>Проблемою, що спостерігається практично в усіх ПЗВО, </a:t>
            </a:r>
            <a:br>
              <a:rPr lang="uk-UA" sz="1400" dirty="0">
                <a:solidFill>
                  <a:srgbClr val="2B2A29"/>
                </a:solidFill>
              </a:rPr>
            </a:br>
            <a:r>
              <a:rPr lang="uk-UA" sz="1400" dirty="0">
                <a:solidFill>
                  <a:srgbClr val="2B2A29"/>
                </a:solidFill>
              </a:rPr>
              <a:t>є </a:t>
            </a:r>
            <a:r>
              <a:rPr lang="uk-UA" sz="1400" dirty="0" err="1">
                <a:solidFill>
                  <a:srgbClr val="2B2A29"/>
                </a:solidFill>
              </a:rPr>
              <a:t>малокомплектність</a:t>
            </a:r>
            <a:r>
              <a:rPr lang="uk-UA" sz="1400" dirty="0">
                <a:solidFill>
                  <a:srgbClr val="2B2A29"/>
                </a:solidFill>
              </a:rPr>
              <a:t> частини освітніх програм. </a:t>
            </a:r>
          </a:p>
          <a:p>
            <a:pPr marL="0" lvl="0" indent="0" algn="l">
              <a:lnSpc>
                <a:spcPct val="115000"/>
              </a:lnSpc>
              <a:spcAft>
                <a:spcPts val="1200"/>
              </a:spcAft>
            </a:pPr>
            <a:r>
              <a:rPr lang="uk-UA" sz="1400" dirty="0">
                <a:solidFill>
                  <a:srgbClr val="2B2A29"/>
                </a:solidFill>
              </a:rPr>
              <a:t>Переважна більшість переміщених ЗВО зберігає дистанційний або гібридний формат навчання, що не кращим чином впливає на якість.</a:t>
            </a:r>
          </a:p>
          <a:p>
            <a:pPr marL="0" lvl="0" indent="0" algn="l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uk-UA" sz="1400" dirty="0">
              <a:solidFill>
                <a:srgbClr val="2B2A29"/>
              </a:solidFill>
            </a:endParaRPr>
          </a:p>
          <a:p>
            <a:pPr marL="0" lvl="0" indent="0" algn="l">
              <a:lnSpc>
                <a:spcPct val="115000"/>
              </a:lnSpc>
              <a:spcAft>
                <a:spcPts val="1200"/>
              </a:spcAft>
            </a:pPr>
            <a:endParaRPr lang="uk-UA" sz="1400" dirty="0">
              <a:solidFill>
                <a:srgbClr val="2B2A29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95A97A8-8F6D-4E44-B9E5-B90BC87C8883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54AB1E16-C5A0-417F-BD1F-497403260FBB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6E4EDF1-A030-4DBB-A4C7-B7AC9CF0F3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9B94983-770A-4344-BCB8-F9333ECE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64530442-D922-4FE9-A35B-C1C53E03CE78}"/>
              </a:ext>
            </a:extLst>
          </p:cNvPr>
          <p:cNvSpPr/>
          <p:nvPr/>
        </p:nvSpPr>
        <p:spPr>
          <a:xfrm>
            <a:off x="374650" y="806450"/>
            <a:ext cx="5544000" cy="37632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8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Google Shape;76;p15">
            <a:extLst>
              <a:ext uri="{FF2B5EF4-FFF2-40B4-BE49-F238E27FC236}">
                <a16:creationId xmlns:a16="http://schemas.microsoft.com/office/drawing/2014/main" id="{65827930-A21B-4033-9DEE-2AD8D4A5B3AE}"/>
              </a:ext>
            </a:extLst>
          </p:cNvPr>
          <p:cNvSpPr txBox="1">
            <a:spLocks/>
          </p:cNvSpPr>
          <p:nvPr/>
        </p:nvSpPr>
        <p:spPr>
          <a:xfrm>
            <a:off x="803092" y="806450"/>
            <a:ext cx="5121457" cy="36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25000"/>
              </a:lnSpc>
              <a:buSzPts val="1400"/>
            </a:pPr>
            <a:r>
              <a:rPr lang="uk-UA" sz="1500" b="1" dirty="0">
                <a:solidFill>
                  <a:srgbClr val="800000"/>
                </a:solidFill>
              </a:rPr>
              <a:t>Статус акредитації комплексу освітніх програм (1)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C06C3F1-5A58-4E89-9C59-B7BD51614457}"/>
              </a:ext>
            </a:extLst>
          </p:cNvPr>
          <p:cNvCxnSpPr>
            <a:cxnSpLocks/>
          </p:cNvCxnSpPr>
          <p:nvPr/>
        </p:nvCxnSpPr>
        <p:spPr>
          <a:xfrm>
            <a:off x="1532045" y="1539470"/>
            <a:ext cx="0" cy="3069936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FEAC7354-2E16-4D17-B312-923E0FDBE3E7}"/>
              </a:ext>
            </a:extLst>
          </p:cNvPr>
          <p:cNvSpPr/>
          <p:nvPr/>
        </p:nvSpPr>
        <p:spPr>
          <a:xfrm>
            <a:off x="1363188" y="1835997"/>
            <a:ext cx="341114" cy="341114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988A968B-7738-4D5B-9E6F-FC0D9E88EDAF}"/>
              </a:ext>
            </a:extLst>
          </p:cNvPr>
          <p:cNvSpPr/>
          <p:nvPr/>
        </p:nvSpPr>
        <p:spPr>
          <a:xfrm>
            <a:off x="374650" y="1450771"/>
            <a:ext cx="773889" cy="3287804"/>
          </a:xfrm>
          <a:prstGeom prst="roundRect">
            <a:avLst>
              <a:gd name="adj" fmla="val 21784"/>
            </a:avLst>
          </a:prstGeom>
          <a:gradFill>
            <a:gsLst>
              <a:gs pos="0">
                <a:srgbClr val="593348"/>
              </a:gs>
              <a:gs pos="100000">
                <a:srgbClr val="8000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0689C8F0-AC17-4518-BDDA-9C3568DAD284}"/>
              </a:ext>
            </a:extLst>
          </p:cNvPr>
          <p:cNvSpPr/>
          <p:nvPr/>
        </p:nvSpPr>
        <p:spPr>
          <a:xfrm>
            <a:off x="374650" y="1450703"/>
            <a:ext cx="773889" cy="3287804"/>
          </a:xfrm>
          <a:prstGeom prst="roundRect">
            <a:avLst>
              <a:gd name="adj" fmla="val 21784"/>
            </a:avLst>
          </a:prstGeom>
          <a:gradFill>
            <a:gsLst>
              <a:gs pos="7000">
                <a:srgbClr val="593348">
                  <a:alpha val="0"/>
                </a:srgbClr>
              </a:gs>
              <a:gs pos="100000">
                <a:srgbClr val="92B052">
                  <a:alpha val="80000"/>
                </a:srgb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98C706E-67D8-487E-B65E-422F8A22E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9656" y="2646208"/>
            <a:ext cx="514688" cy="746038"/>
          </a:xfrm>
          <a:prstGeom prst="rect">
            <a:avLst/>
          </a:prstGeom>
        </p:spPr>
      </p:pic>
      <p:sp>
        <p:nvSpPr>
          <p:cNvPr id="41" name="Овал 40">
            <a:extLst>
              <a:ext uri="{FF2B5EF4-FFF2-40B4-BE49-F238E27FC236}">
                <a16:creationId xmlns:a16="http://schemas.microsoft.com/office/drawing/2014/main" id="{22CEBC6D-B3C5-47D0-BD91-93B906177D11}"/>
              </a:ext>
            </a:extLst>
          </p:cNvPr>
          <p:cNvSpPr>
            <a:spLocks noChangeAspect="1"/>
          </p:cNvSpPr>
          <p:nvPr/>
        </p:nvSpPr>
        <p:spPr>
          <a:xfrm>
            <a:off x="1461745" y="1934554"/>
            <a:ext cx="144000" cy="144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2330DC46-62DA-41C3-AEEF-8A78409E360E}"/>
              </a:ext>
            </a:extLst>
          </p:cNvPr>
          <p:cNvSpPr/>
          <p:nvPr/>
        </p:nvSpPr>
        <p:spPr>
          <a:xfrm>
            <a:off x="1363188" y="2736143"/>
            <a:ext cx="341114" cy="341114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23D5C5B8-DD6F-4489-88E6-A3BDA8A83E45}"/>
              </a:ext>
            </a:extLst>
          </p:cNvPr>
          <p:cNvSpPr>
            <a:spLocks noChangeAspect="1"/>
          </p:cNvSpPr>
          <p:nvPr/>
        </p:nvSpPr>
        <p:spPr>
          <a:xfrm>
            <a:off x="1461745" y="2834700"/>
            <a:ext cx="144000" cy="144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611EC684-5B06-4EC6-8FD3-9BB0E36FD731}"/>
              </a:ext>
            </a:extLst>
          </p:cNvPr>
          <p:cNvSpPr/>
          <p:nvPr/>
        </p:nvSpPr>
        <p:spPr>
          <a:xfrm>
            <a:off x="1363188" y="3494802"/>
            <a:ext cx="341114" cy="341114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5A2ECB3-DBE1-4C3B-B497-EA066AD374F5}"/>
              </a:ext>
            </a:extLst>
          </p:cNvPr>
          <p:cNvSpPr>
            <a:spLocks noChangeAspect="1"/>
          </p:cNvSpPr>
          <p:nvPr/>
        </p:nvSpPr>
        <p:spPr>
          <a:xfrm>
            <a:off x="1461745" y="3593359"/>
            <a:ext cx="144000" cy="144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16D56F82-EA8F-4986-9BFE-2C771D03FF50}"/>
              </a:ext>
            </a:extLst>
          </p:cNvPr>
          <p:cNvSpPr/>
          <p:nvPr/>
        </p:nvSpPr>
        <p:spPr>
          <a:xfrm>
            <a:off x="1363188" y="4118805"/>
            <a:ext cx="341114" cy="341114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3DCBF7E-D22F-41DF-A73A-40371977A096}"/>
              </a:ext>
            </a:extLst>
          </p:cNvPr>
          <p:cNvSpPr>
            <a:spLocks noChangeAspect="1"/>
          </p:cNvSpPr>
          <p:nvPr/>
        </p:nvSpPr>
        <p:spPr>
          <a:xfrm>
            <a:off x="1461745" y="4217362"/>
            <a:ext cx="144000" cy="144000"/>
          </a:xfrm>
          <a:prstGeom prst="ellipse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0CBD473-0441-40EF-A5B8-1588D2C34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02013" y="875993"/>
            <a:ext cx="237986" cy="2372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FCAAF1-E67C-4285-9BD7-9102497F55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4821"/>
            <a:ext cx="9144000" cy="46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17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447675" y="1095375"/>
            <a:ext cx="8477100" cy="38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uk-UA" sz="1600" b="1" dirty="0">
                <a:solidFill>
                  <a:schemeClr val="tx1"/>
                </a:solidFill>
              </a:rPr>
              <a:t>Посилення координації з боку МОН</a:t>
            </a:r>
            <a:r>
              <a:rPr lang="uk-UA" sz="1600" dirty="0">
                <a:solidFill>
                  <a:schemeClr val="tx1"/>
                </a:solidFill>
              </a:rPr>
              <a:t> (3, 4, 8, 9, 14, 19, 20, 21, 23)</a:t>
            </a:r>
          </a:p>
          <a:p>
            <a:pPr algn="just"/>
            <a:r>
              <a:rPr lang="uk-UA" sz="1600" dirty="0">
                <a:solidFill>
                  <a:schemeClr val="tx1"/>
                </a:solidFill>
              </a:rPr>
              <a:t> 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Активніша координація, методичний та інформаційний супровід всієї мережі ПЗВО з боку МОН, яке є засновником більшості переміщених закладів і розробником основних нормативних документів, що регулюють їх діяльність.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Організація під егідою МОН та регіональних органів влади серії регіональних форумів </a:t>
            </a:r>
            <a:r>
              <a:rPr lang="ru-RU" sz="1200" dirty="0">
                <a:solidFill>
                  <a:schemeClr val="tx1"/>
                </a:solidFill>
              </a:rPr>
              <a:t>«</a:t>
            </a:r>
            <a:r>
              <a:rPr lang="uk-UA" sz="1200" dirty="0">
                <a:solidFill>
                  <a:schemeClr val="tx1"/>
                </a:solidFill>
              </a:rPr>
              <a:t>Університет – громада – бізнес</a:t>
            </a:r>
            <a:r>
              <a:rPr lang="ru-RU" sz="1200" dirty="0">
                <a:solidFill>
                  <a:schemeClr val="tx1"/>
                </a:solidFill>
              </a:rPr>
              <a:t>»</a:t>
            </a:r>
            <a:r>
              <a:rPr lang="uk-UA" sz="1200" dirty="0">
                <a:solidFill>
                  <a:schemeClr val="tx1"/>
                </a:solidFill>
              </a:rPr>
              <a:t>.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Оновлення нормативно-правової бази щодо Ради ректорів переміщених ЗВО та врахування належним чином пропозицій Ради в подальшій політичній та операційній діяльності МОН.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Допомога МОН у вигляді заохочення входження бізнес-структур, місцевих громад, громадських організацій, міжнародних благодійних фондів тощо у взаємовигідні партнерства з українськими ПЗВО.</a:t>
            </a:r>
          </a:p>
          <a:p>
            <a:pPr lvl="0" algn="just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Ініціювання розробки методики, яка б дозволила проведення моніторингових досліджень попиту та пропозиції на кадри за відповідними спеціальностями та освітніми ступенями, що охоплюють всі типи та види ЗВО.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Розробка не лише загального орієнтовного плану дій для переміщення ЗВО (інструкції, алгоритми взаємодії з місцевими органами влади та ЗВО, логістику), а й аналіз для кожного закладу потенційних локацій переміщення щодо актуальності для них освітніх програм ПЗВО, можливостей інтеграції в регіональні ринки праці, наявності будівель для навчання і проживання учасників освітнього процесу. </a:t>
            </a:r>
          </a:p>
          <a:p>
            <a:pPr marL="285750" indent="-28575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uk-UA" sz="13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uk-UA" sz="1300" dirty="0">
              <a:solidFill>
                <a:schemeClr val="tx1"/>
              </a:solidFill>
            </a:endParaRPr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97398" y="605000"/>
            <a:ext cx="8678377" cy="3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Вибрані рекомендації для </a:t>
            </a:r>
            <a:r>
              <a:rPr lang="uk-UA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МОН України (1)</a:t>
            </a:r>
            <a:endParaRPr sz="2400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24CFA8C-9A16-4DA0-AE58-CE9C3FA82530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6E44F96-B484-487D-B729-8ACA50DF2C25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8CCD0A0-0E3D-4B3F-B64B-3BAFDC654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E876B80-529F-468E-ABD6-8C187268A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5954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447675" y="1095375"/>
            <a:ext cx="8477100" cy="38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600" b="1" dirty="0" err="1">
                <a:solidFill>
                  <a:schemeClr val="tx1"/>
                </a:solidFill>
              </a:rPr>
              <a:t>Надання</a:t>
            </a:r>
            <a:r>
              <a:rPr lang="ru-RU" sz="1600" b="1" dirty="0">
                <a:solidFill>
                  <a:schemeClr val="tx1"/>
                </a:solidFill>
              </a:rPr>
              <a:t> умов для </a:t>
            </a:r>
            <a:r>
              <a:rPr lang="ru-RU" sz="1600" b="1" dirty="0" err="1">
                <a:solidFill>
                  <a:schemeClr val="tx1"/>
                </a:solidFill>
              </a:rPr>
              <a:t>розвитку</a:t>
            </a:r>
            <a:r>
              <a:rPr lang="ru-RU" sz="1600" b="1" dirty="0">
                <a:solidFill>
                  <a:schemeClr val="tx1"/>
                </a:solidFill>
              </a:rPr>
              <a:t> (1, 2, 15, 18, 22)</a:t>
            </a:r>
            <a:endParaRPr lang="uk-UA" sz="1600" dirty="0">
              <a:solidFill>
                <a:schemeClr val="tx1"/>
              </a:solidFill>
            </a:endParaRPr>
          </a:p>
          <a:p>
            <a:pPr algn="just"/>
            <a:r>
              <a:rPr lang="uk-UA" sz="1600" dirty="0">
                <a:solidFill>
                  <a:schemeClr val="tx1"/>
                </a:solidFill>
              </a:rPr>
              <a:t> </a:t>
            </a:r>
          </a:p>
          <a:p>
            <a:pPr marL="571500" lvl="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Вдосконалення раціональної системи преференцій для переміщених ЗВО, без чого ці заклади приречені на боротьбу за виживання із вірогідною перспективою повільного вмирання.</a:t>
            </a:r>
          </a:p>
          <a:p>
            <a:pPr marL="571500" lvl="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Важливо, аби МОН знайшло можливості значно швидше передавати будівлі та майнові комплекси у господарське розпорядження ПЗВО.</a:t>
            </a:r>
          </a:p>
          <a:p>
            <a:pPr marL="571500" lvl="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Проведення регіональних стратегічних сесій з розробки дорожньої карти розбудови освітньої екосистеми в регіонах розміщення ПЗВО.</a:t>
            </a:r>
          </a:p>
          <a:p>
            <a:pPr marL="114300" indent="0" algn="just">
              <a:spcAft>
                <a:spcPts val="600"/>
              </a:spcAft>
            </a:pPr>
            <a:r>
              <a:rPr lang="uk-UA" sz="1600" b="1" dirty="0">
                <a:solidFill>
                  <a:schemeClr val="tx1"/>
                </a:solidFill>
              </a:rPr>
              <a:t> Нові напрями академічної політики (12) </a:t>
            </a:r>
          </a:p>
          <a:p>
            <a:pPr marL="114300" lvl="0" indent="0" algn="just">
              <a:spcAft>
                <a:spcPts val="600"/>
              </a:spcAft>
            </a:pPr>
            <a:endParaRPr lang="uk-UA" sz="1200" dirty="0">
              <a:solidFill>
                <a:schemeClr val="tx1"/>
              </a:solidFill>
            </a:endParaRP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Посилення уваги до організації інтенсивних курсів, націлених на оволодіння частковими та </a:t>
            </a:r>
            <a:r>
              <a:rPr lang="uk-UA" sz="1200" dirty="0" err="1">
                <a:solidFill>
                  <a:schemeClr val="tx1"/>
                </a:solidFill>
              </a:rPr>
              <a:t>мікрокваліфікаціями</a:t>
            </a:r>
            <a:r>
              <a:rPr lang="uk-UA" sz="1200" dirty="0">
                <a:solidFill>
                  <a:schemeClr val="tx1"/>
                </a:solidFill>
              </a:rPr>
              <a:t>, як найбільш прийнятних для таких категорій здобувачів як ветерани війни і члени їхніх сімей, ВПО, біженці, що повертаються на Батьківщину, військовослужбовці тощо.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uk-UA" sz="1200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15000"/>
              </a:lnSpc>
              <a:spcBef>
                <a:spcPts val="1200"/>
              </a:spcBef>
            </a:pPr>
            <a:endParaRPr lang="uk-UA" sz="13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uk-UA" sz="1300" dirty="0">
              <a:solidFill>
                <a:schemeClr val="tx1"/>
              </a:solidFill>
            </a:endParaRPr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97398" y="605000"/>
            <a:ext cx="8678377" cy="3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Вибрані рекомендації для </a:t>
            </a:r>
            <a:r>
              <a:rPr lang="uk-UA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МОН України (2)</a:t>
            </a:r>
            <a:endParaRPr sz="2400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24CFA8C-9A16-4DA0-AE58-CE9C3FA82530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6E44F96-B484-487D-B729-8ACA50DF2C25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8CCD0A0-0E3D-4B3F-B64B-3BAFDC654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E876B80-529F-468E-ABD6-8C187268A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139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447675" y="1095375"/>
            <a:ext cx="8477100" cy="38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600" b="1" dirty="0" err="1">
                <a:solidFill>
                  <a:schemeClr val="tx1"/>
                </a:solidFill>
              </a:rPr>
              <a:t>Розвиток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управлінських</a:t>
            </a:r>
            <a:r>
              <a:rPr lang="ru-RU" sz="1600" b="1" dirty="0">
                <a:solidFill>
                  <a:schemeClr val="tx1"/>
                </a:solidFill>
              </a:rPr>
              <a:t>, </a:t>
            </a:r>
            <a:r>
              <a:rPr lang="ru-RU" sz="1600" b="1" dirty="0" err="1">
                <a:solidFill>
                  <a:schemeClr val="tx1"/>
                </a:solidFill>
              </a:rPr>
              <a:t>комунікаційних</a:t>
            </a:r>
            <a:r>
              <a:rPr lang="ru-RU" sz="1600" b="1" dirty="0">
                <a:solidFill>
                  <a:schemeClr val="tx1"/>
                </a:solidFill>
              </a:rPr>
              <a:t> та </a:t>
            </a:r>
            <a:r>
              <a:rPr lang="ru-RU" sz="1600" b="1" dirty="0" err="1">
                <a:solidFill>
                  <a:schemeClr val="tx1"/>
                </a:solidFill>
              </a:rPr>
              <a:t>інших</a:t>
            </a:r>
            <a:r>
              <a:rPr lang="ru-RU" sz="1600" b="1" dirty="0">
                <a:solidFill>
                  <a:schemeClr val="tx1"/>
                </a:solidFill>
              </a:rPr>
              <a:t>  </a:t>
            </a:r>
            <a:r>
              <a:rPr lang="ru-RU" sz="1600" b="1" dirty="0" err="1">
                <a:solidFill>
                  <a:schemeClr val="tx1"/>
                </a:solidFill>
              </a:rPr>
              <a:t>компетенцій</a:t>
            </a:r>
            <a:r>
              <a:rPr lang="ru-RU" sz="1600" b="1" dirty="0">
                <a:solidFill>
                  <a:schemeClr val="tx1"/>
                </a:solidFill>
              </a:rPr>
              <a:t> (5, 6, 7, 10, 11)</a:t>
            </a:r>
            <a:r>
              <a:rPr lang="uk-UA" sz="1600" dirty="0">
                <a:solidFill>
                  <a:schemeClr val="tx1"/>
                </a:solidFill>
              </a:rPr>
              <a:t> </a:t>
            </a:r>
          </a:p>
          <a:p>
            <a:pPr algn="just"/>
            <a:endParaRPr lang="uk-UA" sz="1600" dirty="0">
              <a:solidFill>
                <a:schemeClr val="tx1"/>
              </a:solidFill>
            </a:endParaRP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Створення комплексу цифрових посібників, що містять, з одного боку, канонічні правила </a:t>
            </a:r>
            <a:r>
              <a:rPr lang="uk-UA" sz="1200" dirty="0" err="1">
                <a:solidFill>
                  <a:schemeClr val="tx1"/>
                </a:solidFill>
              </a:rPr>
              <a:t>стратегування</a:t>
            </a:r>
            <a:r>
              <a:rPr lang="uk-UA" sz="1200" dirty="0">
                <a:solidFill>
                  <a:schemeClr val="tx1"/>
                </a:solidFill>
              </a:rPr>
              <a:t>, а з іншого — матимуть характер “конструктора” інструментів і рішень, що допоможуть кожному ЗВО розробляти насправді оригінальні стратегічні продукти.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Створення за сприяння МОН, інших профільних міністерств та центральних органів виконавчої влади окремої програми з підтримки та розвитку комунікаційних </a:t>
            </a:r>
            <a:r>
              <a:rPr lang="uk-UA" sz="1200" dirty="0" err="1">
                <a:solidFill>
                  <a:schemeClr val="tx1"/>
                </a:solidFill>
              </a:rPr>
              <a:t>спроможностей</a:t>
            </a:r>
            <a:r>
              <a:rPr lang="uk-UA" sz="1200" dirty="0">
                <a:solidFill>
                  <a:schemeClr val="tx1"/>
                </a:solidFill>
              </a:rPr>
              <a:t> переміщених закладів вищої освіти.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Координація з боку МОН розробки різноманітними громадськими і професійними організаціями практичних порадників щодо практик з розбудови комунікацій, брендингу, створення </a:t>
            </a:r>
            <a:r>
              <a:rPr lang="uk-UA" sz="1200" dirty="0" err="1">
                <a:solidFill>
                  <a:schemeClr val="tx1"/>
                </a:solidFill>
              </a:rPr>
              <a:t>партнерств</a:t>
            </a:r>
            <a:r>
              <a:rPr lang="uk-UA" sz="1200" dirty="0">
                <a:solidFill>
                  <a:schemeClr val="tx1"/>
                </a:solidFill>
              </a:rPr>
              <a:t> зі </a:t>
            </a:r>
            <a:r>
              <a:rPr lang="uk-UA" sz="1200" dirty="0" err="1">
                <a:solidFill>
                  <a:schemeClr val="tx1"/>
                </a:solidFill>
              </a:rPr>
              <a:t>стейкхолдерами</a:t>
            </a:r>
            <a:r>
              <a:rPr lang="uk-UA" sz="1200" dirty="0">
                <a:solidFill>
                  <a:schemeClr val="tx1"/>
                </a:solidFill>
              </a:rPr>
              <a:t>, продуктивної активності у </a:t>
            </a:r>
            <a:r>
              <a:rPr lang="uk-UA" sz="1200" dirty="0" err="1">
                <a:solidFill>
                  <a:schemeClr val="tx1"/>
                </a:solidFill>
              </a:rPr>
              <a:t>вебпросторі</a:t>
            </a:r>
            <a:r>
              <a:rPr lang="uk-UA" sz="1200" dirty="0">
                <a:solidFill>
                  <a:schemeClr val="tx1"/>
                </a:solidFill>
              </a:rPr>
              <a:t> тощо.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Поширення практик </a:t>
            </a:r>
            <a:r>
              <a:rPr lang="uk-UA" sz="1200" dirty="0" err="1">
                <a:solidFill>
                  <a:schemeClr val="tx1"/>
                </a:solidFill>
              </a:rPr>
              <a:t>компетентнісного</a:t>
            </a:r>
            <a:r>
              <a:rPr lang="uk-UA" sz="1200" dirty="0">
                <a:solidFill>
                  <a:schemeClr val="tx1"/>
                </a:solidFill>
              </a:rPr>
              <a:t> розвитку на всі ЗВО, зокрема і переміщені, незалежно від їх підпорядкування і форми власності.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Допомога створенню в ПЗВО реальних стратегій профорієнтаційної діяльності з фокусом на дійсні потреби тих ринків праці та територій, для яких ці заклади сьогодні працюють.</a:t>
            </a:r>
          </a:p>
          <a:p>
            <a:pPr marL="285750" indent="-28575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uk-UA" sz="13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uk-UA" sz="1300" dirty="0">
              <a:solidFill>
                <a:schemeClr val="tx1"/>
              </a:solidFill>
            </a:endParaRPr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97398" y="605000"/>
            <a:ext cx="8678377" cy="3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Вибрані рекомендації для </a:t>
            </a:r>
            <a:r>
              <a:rPr lang="uk-UA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МОН України (3)</a:t>
            </a:r>
            <a:endParaRPr sz="2400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24CFA8C-9A16-4DA0-AE58-CE9C3FA82530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6E44F96-B484-487D-B729-8ACA50DF2C25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8CCD0A0-0E3D-4B3F-B64B-3BAFDC654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E876B80-529F-468E-ABD6-8C187268A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301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447675" y="1095375"/>
            <a:ext cx="8477100" cy="38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ru-RU" sz="1600" b="1" dirty="0" err="1">
                <a:solidFill>
                  <a:schemeClr val="tx1"/>
                </a:solidFill>
              </a:rPr>
              <a:t>Розвиток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міжнародної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err="1">
                <a:solidFill>
                  <a:schemeClr val="tx1"/>
                </a:solidFill>
              </a:rPr>
              <a:t>підтримки</a:t>
            </a:r>
            <a:r>
              <a:rPr lang="ru-RU" sz="1600" b="1" dirty="0">
                <a:solidFill>
                  <a:schemeClr val="tx1"/>
                </a:solidFill>
              </a:rPr>
              <a:t> (16, 17, 24, 25, 26, 27)</a:t>
            </a:r>
            <a:r>
              <a:rPr lang="uk-UA" sz="1600" dirty="0">
                <a:solidFill>
                  <a:schemeClr val="tx1"/>
                </a:solidFill>
              </a:rPr>
              <a:t> </a:t>
            </a:r>
          </a:p>
          <a:p>
            <a:pPr algn="just"/>
            <a:endParaRPr lang="uk-UA" sz="1600" dirty="0">
              <a:solidFill>
                <a:schemeClr val="tx1"/>
              </a:solidFill>
            </a:endParaRP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Створення за сприяння МОН спеціальної англомовної електронної платформи, на якій будуть представлені потреби і можливості співпраці всіх ПЗВО.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Ініціювання МОН великого міжнародного </a:t>
            </a:r>
            <a:r>
              <a:rPr lang="uk-UA" sz="1200" dirty="0" err="1">
                <a:solidFill>
                  <a:schemeClr val="tx1"/>
                </a:solidFill>
              </a:rPr>
              <a:t>проєкту</a:t>
            </a:r>
            <a:r>
              <a:rPr lang="uk-UA" sz="1200" dirty="0">
                <a:solidFill>
                  <a:schemeClr val="tx1"/>
                </a:solidFill>
              </a:rPr>
              <a:t> співфінансування модернізації ПЗВО в нових локаціях. 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Ініціювання МОН фокусних тренінгів, консультацій (зокрема із зарубіжними експертами) і горизонтального поширення досвіду успішних ПЗВО щодо вдосконалення </a:t>
            </a:r>
            <a:r>
              <a:rPr lang="uk-UA" sz="1200" dirty="0" err="1">
                <a:solidFill>
                  <a:schemeClr val="tx1"/>
                </a:solidFill>
              </a:rPr>
              <a:t>стратегування</a:t>
            </a:r>
            <a:r>
              <a:rPr lang="uk-UA" sz="1200" dirty="0">
                <a:solidFill>
                  <a:schemeClr val="tx1"/>
                </a:solidFill>
              </a:rPr>
              <a:t> у сфері інтернаціоналізації.</a:t>
            </a:r>
          </a:p>
          <a:p>
            <a:pPr lvl="0" algn="just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Проведення добровільного аудиту інтернаціоналізації, який допоможе у боротьбі з імітаційними практиками, дасть можливість стандартизувати систему обліку показників і результатів інтернаціоналізації і дозволить ПЗВО зосередитися не стільки на кількісному вимірі, скільки на якісному впливі інтернаціоналізації на розвиток закладу.</a:t>
            </a:r>
          </a:p>
          <a:p>
            <a:pPr lvl="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Запуск програми внутрішніх виробничих стажувань (</a:t>
            </a:r>
            <a:r>
              <a:rPr lang="uk-UA" sz="1200" dirty="0" err="1">
                <a:solidFill>
                  <a:schemeClr val="tx1"/>
                </a:solidFill>
              </a:rPr>
              <a:t>job</a:t>
            </a:r>
            <a:r>
              <a:rPr lang="uk-UA" sz="1200" dirty="0">
                <a:solidFill>
                  <a:schemeClr val="tx1"/>
                </a:solidFill>
              </a:rPr>
              <a:t> </a:t>
            </a:r>
            <a:r>
              <a:rPr lang="uk-UA" sz="1200" dirty="0" err="1">
                <a:solidFill>
                  <a:schemeClr val="tx1"/>
                </a:solidFill>
              </a:rPr>
              <a:t>shadowing</a:t>
            </a:r>
            <a:r>
              <a:rPr lang="uk-UA" sz="1200" dirty="0">
                <a:solidFill>
                  <a:schemeClr val="tx1"/>
                </a:solidFill>
              </a:rPr>
              <a:t>) персоналу відділів міжнародної діяльності або аналогічних підрозділів у профільних структурах провідних українських ЗВО — флагманів інтернаціоналізації. </a:t>
            </a:r>
          </a:p>
          <a:p>
            <a:pPr marL="285750" indent="-28575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uk-UA" sz="1300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uk-UA" sz="1300" dirty="0">
              <a:solidFill>
                <a:schemeClr val="tx1"/>
              </a:solidFill>
            </a:endParaRPr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97398" y="605000"/>
            <a:ext cx="8678377" cy="3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Вибрані рекомендації для </a:t>
            </a:r>
            <a:r>
              <a:rPr lang="uk-UA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МОН України (4)</a:t>
            </a:r>
            <a:endParaRPr sz="2400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24CFA8C-9A16-4DA0-AE58-CE9C3FA82530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6E44F96-B484-487D-B729-8ACA50DF2C25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8CCD0A0-0E3D-4B3F-B64B-3BAFDC654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E876B80-529F-468E-ABD6-8C187268A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2699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447675" y="1493519"/>
            <a:ext cx="8477100" cy="3430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uk-UA" dirty="0"/>
          </a:p>
          <a:p>
            <a:pPr marL="285750" lvl="0" indent="-28575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uk-UA" sz="1300" dirty="0">
              <a:solidFill>
                <a:schemeClr val="tx1"/>
              </a:solidFill>
            </a:endParaRPr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97399" y="605000"/>
            <a:ext cx="8727376" cy="3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11 регіональних презентацій результатів моніторингу</a:t>
            </a:r>
            <a:endParaRPr sz="2400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24CFA8C-9A16-4DA0-AE58-CE9C3FA82530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6E44F96-B484-487D-B729-8ACA50DF2C25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8CCD0A0-0E3D-4B3F-B64B-3BAFDC654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E876B80-529F-468E-ABD6-8C187268A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6F8EAA-EA72-4E4E-A60F-DD569E1A2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775" y="1165938"/>
            <a:ext cx="3429000" cy="2571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8D10CB-8378-4ECA-BEAD-ED0874AF1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48" y="1541151"/>
            <a:ext cx="2537343" cy="33831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6F5F91-DB1C-4EC2-BE88-3A96329C6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7738" y="1785433"/>
            <a:ext cx="3796973" cy="28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9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311700" y="805024"/>
            <a:ext cx="6881158" cy="5700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 dirty="0">
                <a:solidFill>
                  <a:srgbClr val="2B2A29"/>
                </a:solidFill>
              </a:rPr>
              <a:t>Передісторія дослідження</a:t>
            </a:r>
            <a:endParaRPr sz="2400" b="1" dirty="0">
              <a:solidFill>
                <a:srgbClr val="2B2A29"/>
              </a:solidFill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2119760" y="1546287"/>
            <a:ext cx="6215885" cy="33045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2B2A29"/>
                </a:solidFill>
              </a:rPr>
              <a:t>Familiarization with Innovative Practices of the Best Universities of Western Ukraine, </a:t>
            </a:r>
            <a:r>
              <a:rPr lang="en-US" sz="1200" dirty="0">
                <a:solidFill>
                  <a:srgbClr val="2B2A29"/>
                </a:solidFill>
              </a:rPr>
              <a:t/>
            </a:r>
            <a:br>
              <a:rPr lang="en-US" sz="1200" dirty="0">
                <a:solidFill>
                  <a:srgbClr val="2B2A29"/>
                </a:solidFill>
              </a:rPr>
            </a:br>
            <a:r>
              <a:rPr lang="uk" sz="1100" dirty="0">
                <a:solidFill>
                  <a:srgbClr val="800000"/>
                </a:solidFill>
              </a:rPr>
              <a:t>підтримано U.K. Embassy in Ukraine</a:t>
            </a:r>
            <a:endParaRPr sz="1100" dirty="0">
              <a:solidFill>
                <a:srgbClr val="800000"/>
              </a:solidFill>
            </a:endParaRPr>
          </a:p>
          <a:p>
            <a:pPr marL="0" lvl="0" indent="0" algn="l" rtl="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2B2A29"/>
                </a:solidFill>
              </a:rPr>
              <a:t>Strengthening Ukrainian Displaced Universities for Sustainability (</a:t>
            </a:r>
            <a:r>
              <a:rPr lang="uk" sz="1200" u="sng" dirty="0">
                <a:solidFill>
                  <a:srgbClr val="2B2A2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SUDUS</a:t>
            </a:r>
            <a:r>
              <a:rPr lang="uk" sz="1200" dirty="0">
                <a:solidFill>
                  <a:srgbClr val="2B2A29"/>
                </a:solidFill>
              </a:rPr>
              <a:t>),</a:t>
            </a:r>
            <a:r>
              <a:rPr lang="uk" sz="1200" u="sng" dirty="0">
                <a:solidFill>
                  <a:srgbClr val="2B2A29"/>
                </a:solidFill>
              </a:rPr>
              <a:t> </a:t>
            </a:r>
            <a:br>
              <a:rPr lang="uk" sz="1200" u="sng" dirty="0">
                <a:solidFill>
                  <a:srgbClr val="2B2A29"/>
                </a:solidFill>
              </a:rPr>
            </a:br>
            <a:r>
              <a:rPr lang="uk" sz="1100" dirty="0">
                <a:solidFill>
                  <a:srgbClr val="800000"/>
                </a:solidFill>
              </a:rPr>
              <a:t>підтримано U.S. Embassy in Ukraine</a:t>
            </a:r>
            <a:endParaRPr sz="1200" dirty="0">
              <a:solidFill>
                <a:srgbClr val="800000"/>
              </a:solidFill>
            </a:endParaRPr>
          </a:p>
          <a:p>
            <a:pPr marL="0" lvl="0" indent="0" algn="l" rtl="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100" dirty="0">
                <a:solidFill>
                  <a:srgbClr val="2B2A29"/>
                </a:solidFill>
              </a:rPr>
              <a:t>Assessment of the Institutional Capacity of the Target Displaced Higher Educational Institutions,</a:t>
            </a:r>
            <a:br>
              <a:rPr lang="uk" sz="1100" dirty="0">
                <a:solidFill>
                  <a:srgbClr val="2B2A29"/>
                </a:solidFill>
              </a:rPr>
            </a:br>
            <a:r>
              <a:rPr lang="uk" sz="1100" dirty="0">
                <a:solidFill>
                  <a:srgbClr val="800000"/>
                </a:solidFill>
              </a:rPr>
              <a:t>підтримано UNDP</a:t>
            </a:r>
            <a:endParaRPr sz="1100" dirty="0">
              <a:solidFill>
                <a:srgbClr val="800000"/>
              </a:solidFill>
            </a:endParaRPr>
          </a:p>
          <a:p>
            <a:pPr marL="0" lvl="0" indent="0" algn="l" rtl="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100" dirty="0">
                <a:solidFill>
                  <a:srgbClr val="2B2A29"/>
                </a:solidFill>
              </a:rPr>
              <a:t>Mariupol University's Innovative Programs in Public Studies as Tools for Development </a:t>
            </a:r>
            <a:br>
              <a:rPr lang="uk" sz="1100" dirty="0">
                <a:solidFill>
                  <a:srgbClr val="2B2A29"/>
                </a:solidFill>
              </a:rPr>
            </a:br>
            <a:r>
              <a:rPr lang="uk" sz="1100" dirty="0">
                <a:solidFill>
                  <a:srgbClr val="2B2A29"/>
                </a:solidFill>
              </a:rPr>
              <a:t>of Civic Education and Recovery of the War-Damaged Region,</a:t>
            </a:r>
            <a:br>
              <a:rPr lang="uk" sz="1100" dirty="0">
                <a:solidFill>
                  <a:srgbClr val="2B2A29"/>
                </a:solidFill>
              </a:rPr>
            </a:br>
            <a:r>
              <a:rPr lang="uk" sz="1100" dirty="0">
                <a:solidFill>
                  <a:srgbClr val="800000"/>
                </a:solidFill>
              </a:rPr>
              <a:t>підтримано U.S. Embassy in Ukraine</a:t>
            </a:r>
            <a:endParaRPr sz="1100" dirty="0">
              <a:solidFill>
                <a:srgbClr val="800000"/>
              </a:solidFill>
            </a:endParaRPr>
          </a:p>
          <a:p>
            <a:pPr marL="0" lvl="0" indent="0" algn="l" rtl="0">
              <a:lnSpc>
                <a:spcPct val="115000"/>
              </a:lnSpc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100" dirty="0">
                <a:solidFill>
                  <a:srgbClr val="2B2A29"/>
                </a:solidFill>
              </a:rPr>
              <a:t>Institutional Capacity Building of Relocated Universities: Monitoring Study </a:t>
            </a:r>
            <a:br>
              <a:rPr lang="uk" sz="1100" dirty="0">
                <a:solidFill>
                  <a:srgbClr val="2B2A29"/>
                </a:solidFill>
              </a:rPr>
            </a:br>
            <a:r>
              <a:rPr lang="uk" sz="1100" dirty="0">
                <a:solidFill>
                  <a:srgbClr val="2B2A29"/>
                </a:solidFill>
              </a:rPr>
              <a:t>and Recommendations for Improvement in National Scale</a:t>
            </a:r>
            <a:endParaRPr sz="1100" dirty="0">
              <a:solidFill>
                <a:srgbClr val="2B2A29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02B833A-4420-4068-9357-2ECF60E39F60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27C5CDF-1597-4E74-BA5A-E835BF3E22ED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1EE5CB6-ECF1-43CF-8059-F4CFE4B18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23608A-563C-4E22-B092-B51B9003D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10" name="Google Shape;67;p14">
            <a:extLst>
              <a:ext uri="{FF2B5EF4-FFF2-40B4-BE49-F238E27FC236}">
                <a16:creationId xmlns:a16="http://schemas.microsoft.com/office/drawing/2014/main" id="{D226C3AD-26AD-4305-97A1-76D6740CAF2B}"/>
              </a:ext>
            </a:extLst>
          </p:cNvPr>
          <p:cNvSpPr txBox="1">
            <a:spLocks/>
          </p:cNvSpPr>
          <p:nvPr/>
        </p:nvSpPr>
        <p:spPr>
          <a:xfrm>
            <a:off x="1020260" y="1607591"/>
            <a:ext cx="779965" cy="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/>
            <a:r>
              <a:rPr lang="en-US" sz="1800" dirty="0">
                <a:solidFill>
                  <a:srgbClr val="800000"/>
                </a:solidFill>
              </a:rPr>
              <a:t>2017</a:t>
            </a:r>
            <a:endParaRPr lang="uk-UA" sz="1800" dirty="0">
              <a:solidFill>
                <a:srgbClr val="800000"/>
              </a:solidFill>
            </a:endParaRPr>
          </a:p>
        </p:txBody>
      </p:sp>
      <p:sp>
        <p:nvSpPr>
          <p:cNvPr id="11" name="Google Shape;67;p14">
            <a:extLst>
              <a:ext uri="{FF2B5EF4-FFF2-40B4-BE49-F238E27FC236}">
                <a16:creationId xmlns:a16="http://schemas.microsoft.com/office/drawing/2014/main" id="{5D409E4E-C19B-478F-ABC7-6DBC1B5976D5}"/>
              </a:ext>
            </a:extLst>
          </p:cNvPr>
          <p:cNvSpPr txBox="1">
            <a:spLocks/>
          </p:cNvSpPr>
          <p:nvPr/>
        </p:nvSpPr>
        <p:spPr>
          <a:xfrm>
            <a:off x="495300" y="2164764"/>
            <a:ext cx="1304925" cy="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/>
            <a:r>
              <a:rPr lang="en-US" sz="1800" dirty="0">
                <a:solidFill>
                  <a:srgbClr val="800000"/>
                </a:solidFill>
              </a:rPr>
              <a:t>2019-2023</a:t>
            </a:r>
            <a:endParaRPr lang="uk-UA" sz="1800" dirty="0">
              <a:solidFill>
                <a:srgbClr val="800000"/>
              </a:solidFill>
            </a:endParaRPr>
          </a:p>
        </p:txBody>
      </p:sp>
      <p:sp>
        <p:nvSpPr>
          <p:cNvPr id="12" name="Google Shape;67;p14">
            <a:extLst>
              <a:ext uri="{FF2B5EF4-FFF2-40B4-BE49-F238E27FC236}">
                <a16:creationId xmlns:a16="http://schemas.microsoft.com/office/drawing/2014/main" id="{C4B0C0B5-CB4D-49B7-8EC4-E5B1221D71D0}"/>
              </a:ext>
            </a:extLst>
          </p:cNvPr>
          <p:cNvSpPr txBox="1">
            <a:spLocks/>
          </p:cNvSpPr>
          <p:nvPr/>
        </p:nvSpPr>
        <p:spPr>
          <a:xfrm>
            <a:off x="495300" y="2719759"/>
            <a:ext cx="1304925" cy="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/>
            <a:r>
              <a:rPr lang="en-US" sz="1800" dirty="0">
                <a:solidFill>
                  <a:srgbClr val="800000"/>
                </a:solidFill>
              </a:rPr>
              <a:t>2022</a:t>
            </a:r>
            <a:endParaRPr lang="uk-UA" sz="1800" dirty="0">
              <a:solidFill>
                <a:srgbClr val="800000"/>
              </a:solidFill>
            </a:endParaRPr>
          </a:p>
        </p:txBody>
      </p:sp>
      <p:sp>
        <p:nvSpPr>
          <p:cNvPr id="13" name="Google Shape;67;p14">
            <a:extLst>
              <a:ext uri="{FF2B5EF4-FFF2-40B4-BE49-F238E27FC236}">
                <a16:creationId xmlns:a16="http://schemas.microsoft.com/office/drawing/2014/main" id="{C7AA8F43-68B1-488C-A6A8-CCDC9BB78855}"/>
              </a:ext>
            </a:extLst>
          </p:cNvPr>
          <p:cNvSpPr txBox="1">
            <a:spLocks/>
          </p:cNvSpPr>
          <p:nvPr/>
        </p:nvSpPr>
        <p:spPr>
          <a:xfrm>
            <a:off x="495300" y="3352522"/>
            <a:ext cx="1304925" cy="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/>
            <a:r>
              <a:rPr lang="en-US" sz="1800" dirty="0">
                <a:solidFill>
                  <a:srgbClr val="800000"/>
                </a:solidFill>
              </a:rPr>
              <a:t>2023-2024</a:t>
            </a:r>
            <a:endParaRPr lang="uk-UA" sz="1800" dirty="0">
              <a:solidFill>
                <a:srgbClr val="800000"/>
              </a:solidFill>
            </a:endParaRPr>
          </a:p>
        </p:txBody>
      </p:sp>
      <p:sp>
        <p:nvSpPr>
          <p:cNvPr id="14" name="Google Shape;67;p14">
            <a:extLst>
              <a:ext uri="{FF2B5EF4-FFF2-40B4-BE49-F238E27FC236}">
                <a16:creationId xmlns:a16="http://schemas.microsoft.com/office/drawing/2014/main" id="{A5A35301-C4B4-43EA-A3D2-C9E9706FDEA0}"/>
              </a:ext>
            </a:extLst>
          </p:cNvPr>
          <p:cNvSpPr txBox="1">
            <a:spLocks/>
          </p:cNvSpPr>
          <p:nvPr/>
        </p:nvSpPr>
        <p:spPr>
          <a:xfrm>
            <a:off x="495300" y="3988461"/>
            <a:ext cx="1304925" cy="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/>
            <a:r>
              <a:rPr lang="en-US" sz="1800" dirty="0">
                <a:solidFill>
                  <a:srgbClr val="800000"/>
                </a:solidFill>
              </a:rPr>
              <a:t>2024-2025</a:t>
            </a:r>
            <a:endParaRPr lang="uk-UA" sz="1800" dirty="0">
              <a:solidFill>
                <a:srgbClr val="800000"/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E0EA72C-C6EF-4D15-BCD4-D11C77D61F9C}"/>
              </a:ext>
            </a:extLst>
          </p:cNvPr>
          <p:cNvSpPr/>
          <p:nvPr/>
        </p:nvSpPr>
        <p:spPr>
          <a:xfrm>
            <a:off x="397167" y="1457208"/>
            <a:ext cx="8059204" cy="3165998"/>
          </a:xfrm>
          <a:prstGeom prst="roundRect">
            <a:avLst>
              <a:gd name="adj" fmla="val 5405"/>
            </a:avLst>
          </a:prstGeom>
          <a:noFill/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145CE39-0D12-4F8D-BA4C-B91FE8432BEF}"/>
              </a:ext>
            </a:extLst>
          </p:cNvPr>
          <p:cNvCxnSpPr/>
          <p:nvPr/>
        </p:nvCxnSpPr>
        <p:spPr>
          <a:xfrm>
            <a:off x="1956957" y="1607591"/>
            <a:ext cx="0" cy="2851595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DA34FF51-2701-4E6B-A239-24E858831A58}"/>
              </a:ext>
            </a:extLst>
          </p:cNvPr>
          <p:cNvSpPr/>
          <p:nvPr/>
        </p:nvSpPr>
        <p:spPr>
          <a:xfrm>
            <a:off x="1871057" y="1757776"/>
            <a:ext cx="173530" cy="17353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1AB586-907A-4197-AE53-1254E60D2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03454" y="1800877"/>
            <a:ext cx="98271" cy="86499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FAEE0C74-CEFF-4F58-AE40-AB5093DC8AC8}"/>
              </a:ext>
            </a:extLst>
          </p:cNvPr>
          <p:cNvSpPr/>
          <p:nvPr/>
        </p:nvSpPr>
        <p:spPr>
          <a:xfrm>
            <a:off x="1871057" y="2314949"/>
            <a:ext cx="173530" cy="17353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19EE8BA-B19A-49FB-9EEF-2F560D1D3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03454" y="2358050"/>
            <a:ext cx="98271" cy="86499"/>
          </a:xfrm>
          <a:prstGeom prst="rect">
            <a:avLst/>
          </a:prstGeom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AFBD0207-E5A0-4BC9-BF96-414643AB9912}"/>
              </a:ext>
            </a:extLst>
          </p:cNvPr>
          <p:cNvSpPr/>
          <p:nvPr/>
        </p:nvSpPr>
        <p:spPr>
          <a:xfrm>
            <a:off x="1871057" y="2859858"/>
            <a:ext cx="173530" cy="17353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94A831F-961C-435E-B117-685231D40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03454" y="2902959"/>
            <a:ext cx="98271" cy="86499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34709670-81A5-410B-B736-394B84059781}"/>
              </a:ext>
            </a:extLst>
          </p:cNvPr>
          <p:cNvSpPr/>
          <p:nvPr/>
        </p:nvSpPr>
        <p:spPr>
          <a:xfrm>
            <a:off x="1871057" y="3484494"/>
            <a:ext cx="173530" cy="17353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8BC2EBC-BA23-4613-96C2-EE715018C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03454" y="3527595"/>
            <a:ext cx="98271" cy="86499"/>
          </a:xfrm>
          <a:prstGeom prst="rect">
            <a:avLst/>
          </a:prstGeom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id="{ABA72C16-6F31-4DD6-AACD-014D87446437}"/>
              </a:ext>
            </a:extLst>
          </p:cNvPr>
          <p:cNvSpPr/>
          <p:nvPr/>
        </p:nvSpPr>
        <p:spPr>
          <a:xfrm>
            <a:off x="1871057" y="4135471"/>
            <a:ext cx="173530" cy="17353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00C33DA-7804-43C2-B5EB-592874067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03454" y="4178572"/>
            <a:ext cx="98271" cy="86499"/>
          </a:xfrm>
          <a:prstGeom prst="rect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F93F07A6-2D41-43AE-8BD0-F25DE4A6E91E}"/>
              </a:ext>
            </a:extLst>
          </p:cNvPr>
          <p:cNvSpPr/>
          <p:nvPr/>
        </p:nvSpPr>
        <p:spPr>
          <a:xfrm>
            <a:off x="394786" y="1455394"/>
            <a:ext cx="625474" cy="625564"/>
          </a:xfrm>
          <a:prstGeom prst="roundRect">
            <a:avLst>
              <a:gd name="adj" fmla="val 21784"/>
            </a:avLst>
          </a:prstGeom>
          <a:gradFill>
            <a:gsLst>
              <a:gs pos="0">
                <a:srgbClr val="593348"/>
              </a:gs>
              <a:gs pos="100000">
                <a:srgbClr val="800000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A8D5BBF-B36F-46DD-B8E9-5D6CC2455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9259" y="1628135"/>
            <a:ext cx="318199" cy="2800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447675" y="1493519"/>
            <a:ext cx="8477100" cy="3430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uk-UA" dirty="0"/>
          </a:p>
          <a:p>
            <a:pPr marL="285750" lvl="0" indent="-285750" algn="just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uk-UA" sz="1300" dirty="0">
              <a:solidFill>
                <a:schemeClr val="tx1"/>
              </a:solidFill>
            </a:endParaRPr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97399" y="605000"/>
            <a:ext cx="8727376" cy="3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Follow up</a:t>
            </a:r>
            <a:endParaRPr sz="2400" dirty="0">
              <a:solidFill>
                <a:schemeClr val="dk1"/>
              </a:solidFill>
              <a:latin typeface="+mj-lt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24CFA8C-9A16-4DA0-AE58-CE9C3FA82530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6E44F96-B484-487D-B729-8ACA50DF2C25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8CCD0A0-0E3D-4B3F-B64B-3BAFDC654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E876B80-529F-468E-ABD6-8C187268A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7B8A10-549D-4622-ADB7-BE730BF1C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298" y="1164576"/>
            <a:ext cx="3171592" cy="40886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059293-6ADD-495E-8FE7-BDF02A024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671" y="1251723"/>
            <a:ext cx="3512542" cy="37494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257F23-DD6D-426C-BF70-78AEBABD0C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225" y="1173496"/>
            <a:ext cx="3153944" cy="35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91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AB0CFE-D112-42DC-8B50-D2BC12D9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2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1430" y="912622"/>
            <a:ext cx="4950250" cy="331825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027521-5D5D-47A5-9232-631FF091FF4F}"/>
              </a:ext>
            </a:extLst>
          </p:cNvPr>
          <p:cNvSpPr/>
          <p:nvPr/>
        </p:nvSpPr>
        <p:spPr>
          <a:xfrm>
            <a:off x="0" y="0"/>
            <a:ext cx="2232660" cy="5143500"/>
          </a:xfrm>
          <a:prstGeom prst="rect">
            <a:avLst/>
          </a:prstGeom>
          <a:solidFill>
            <a:srgbClr val="593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C327EF-3DBA-4CF4-A952-EE58CE277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838" y="0"/>
            <a:ext cx="1639818" cy="51435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09ED58F-25B5-43C0-83CF-D054F2A9F3F8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34CF053-BBDB-4F33-B526-5E9361C187F8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57DDE33-04EB-4382-8E39-897689230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1553B05-5EE8-4220-89A0-C9BBD870A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18" name="Google Shape;59;p13">
            <a:extLst>
              <a:ext uri="{FF2B5EF4-FFF2-40B4-BE49-F238E27FC236}">
                <a16:creationId xmlns:a16="http://schemas.microsoft.com/office/drawing/2014/main" id="{CEF0B7EF-1D1B-4742-BE99-F4D7F9F16CD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03620" y="4434832"/>
            <a:ext cx="2651862" cy="4064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 dirty="0">
                <a:solidFill>
                  <a:srgbClr val="593348"/>
                </a:solidFill>
              </a:rPr>
              <a:t>pzvo.edupolicy.org.ua</a:t>
            </a:r>
            <a:endParaRPr sz="1600" dirty="0">
              <a:solidFill>
                <a:srgbClr val="593348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F00112B-010F-402F-82AB-ACBF22DF03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7378" y="3167209"/>
            <a:ext cx="1095245" cy="109524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369AE5-7F0C-4817-AA43-C1FBA6531272}"/>
              </a:ext>
            </a:extLst>
          </p:cNvPr>
          <p:cNvSpPr/>
          <p:nvPr/>
        </p:nvSpPr>
        <p:spPr>
          <a:xfrm>
            <a:off x="6489383" y="4434832"/>
            <a:ext cx="2343150" cy="406465"/>
          </a:xfrm>
          <a:prstGeom prst="rect">
            <a:avLst/>
          </a:prstGeom>
          <a:noFill/>
          <a:ln w="15875">
            <a:solidFill>
              <a:srgbClr val="E5D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780261-A19D-4195-8BB2-1FF109C1B22E}"/>
              </a:ext>
            </a:extLst>
          </p:cNvPr>
          <p:cNvSpPr/>
          <p:nvPr/>
        </p:nvSpPr>
        <p:spPr>
          <a:xfrm flipV="1">
            <a:off x="7395001" y="2994832"/>
            <a:ext cx="1440000" cy="1440000"/>
          </a:xfrm>
          <a:prstGeom prst="rect">
            <a:avLst/>
          </a:prstGeom>
          <a:noFill/>
          <a:ln w="15875">
            <a:solidFill>
              <a:srgbClr val="E5D3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8314DCF-C09F-47B6-B145-3DBFD5748E43}"/>
              </a:ext>
            </a:extLst>
          </p:cNvPr>
          <p:cNvGrpSpPr/>
          <p:nvPr/>
        </p:nvGrpSpPr>
        <p:grpSpPr>
          <a:xfrm>
            <a:off x="-1" y="-1474"/>
            <a:ext cx="9144001" cy="5144974"/>
            <a:chOff x="-1" y="559594"/>
            <a:chExt cx="9144001" cy="4583906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B3A159-64D4-4AFA-B4E9-93E794372CE6}"/>
                </a:ext>
              </a:extLst>
            </p:cNvPr>
            <p:cNvSpPr/>
            <p:nvPr/>
          </p:nvSpPr>
          <p:spPr>
            <a:xfrm>
              <a:off x="7107134" y="559594"/>
              <a:ext cx="2036866" cy="4583906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AD92C36E-3589-496B-A31A-0B97D4BC7278}"/>
                </a:ext>
              </a:extLst>
            </p:cNvPr>
            <p:cNvSpPr/>
            <p:nvPr/>
          </p:nvSpPr>
          <p:spPr>
            <a:xfrm>
              <a:off x="-1" y="559594"/>
              <a:ext cx="7315199" cy="4583906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0" name="Рисунок 17">
            <a:extLst>
              <a:ext uri="{FF2B5EF4-FFF2-40B4-BE49-F238E27FC236}">
                <a16:creationId xmlns:a16="http://schemas.microsoft.com/office/drawing/2014/main" id="{F3F8A7CE-800F-4280-AF94-E73D8D2C8B93}"/>
              </a:ext>
            </a:extLst>
          </p:cNvPr>
          <p:cNvSpPr/>
          <p:nvPr/>
        </p:nvSpPr>
        <p:spPr>
          <a:xfrm>
            <a:off x="-15244" y="1550466"/>
            <a:ext cx="7036559" cy="2522399"/>
          </a:xfrm>
          <a:custGeom>
            <a:avLst/>
            <a:gdLst>
              <a:gd name="connsiteX0" fmla="*/ 9138122 w 9138122"/>
              <a:gd name="connsiteY0" fmla="*/ 1501043 h 3275747"/>
              <a:gd name="connsiteX1" fmla="*/ 6362167 w 9138122"/>
              <a:gd name="connsiteY1" fmla="*/ 5247 h 3275747"/>
              <a:gd name="connsiteX2" fmla="*/ 6298471 w 9138122"/>
              <a:gd name="connsiteY2" fmla="*/ 43275 h 3275747"/>
              <a:gd name="connsiteX3" fmla="*/ 6298471 w 9138122"/>
              <a:gd name="connsiteY3" fmla="*/ 611534 h 3275747"/>
              <a:gd name="connsiteX4" fmla="*/ 0 w 9138122"/>
              <a:gd name="connsiteY4" fmla="*/ 611534 h 3275747"/>
              <a:gd name="connsiteX5" fmla="*/ 0 w 9138122"/>
              <a:gd name="connsiteY5" fmla="*/ 2670576 h 3275747"/>
              <a:gd name="connsiteX6" fmla="*/ 6298471 w 9138122"/>
              <a:gd name="connsiteY6" fmla="*/ 2670576 h 3275747"/>
              <a:gd name="connsiteX7" fmla="*/ 6298471 w 9138122"/>
              <a:gd name="connsiteY7" fmla="*/ 3232439 h 3275747"/>
              <a:gd name="connsiteX8" fmla="*/ 6364933 w 9138122"/>
              <a:gd name="connsiteY8" fmla="*/ 3268912 h 3275747"/>
              <a:gd name="connsiteX9" fmla="*/ 9138122 w 9138122"/>
              <a:gd name="connsiteY9" fmla="*/ 1501043 h 327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38122" h="3275747">
                <a:moveTo>
                  <a:pt x="9138122" y="1501043"/>
                </a:moveTo>
                <a:lnTo>
                  <a:pt x="6362167" y="5247"/>
                </a:lnTo>
                <a:cubicBezTo>
                  <a:pt x="6333387" y="-10310"/>
                  <a:pt x="6298471" y="10606"/>
                  <a:pt x="6298471" y="43275"/>
                </a:cubicBezTo>
                <a:lnTo>
                  <a:pt x="6298471" y="611534"/>
                </a:lnTo>
                <a:lnTo>
                  <a:pt x="0" y="611534"/>
                </a:lnTo>
                <a:lnTo>
                  <a:pt x="0" y="2670576"/>
                </a:lnTo>
                <a:lnTo>
                  <a:pt x="6298471" y="2670576"/>
                </a:lnTo>
                <a:lnTo>
                  <a:pt x="6298471" y="3232439"/>
                </a:lnTo>
                <a:cubicBezTo>
                  <a:pt x="6298471" y="3266578"/>
                  <a:pt x="6336153" y="3287234"/>
                  <a:pt x="6364933" y="3268912"/>
                </a:cubicBezTo>
                <a:lnTo>
                  <a:pt x="9138122" y="1501043"/>
                </a:lnTo>
                <a:close/>
              </a:path>
            </a:pathLst>
          </a:custGeom>
          <a:gradFill>
            <a:gsLst>
              <a:gs pos="100000">
                <a:srgbClr val="FFE988">
                  <a:alpha val="60000"/>
                </a:srgbClr>
              </a:gs>
              <a:gs pos="20000">
                <a:srgbClr val="593348">
                  <a:alpha val="0"/>
                </a:srgbClr>
              </a:gs>
            </a:gsLst>
            <a:lin ang="0" scaled="0"/>
          </a:gradFill>
          <a:ln w="12700" cap="rnd">
            <a:solidFill>
              <a:srgbClr val="FFE988"/>
            </a:solidFill>
            <a:prstDash val="solid"/>
            <a:round/>
          </a:ln>
        </p:spPr>
        <p:txBody>
          <a:bodyPr rtlCol="0" anchor="ctr"/>
          <a:lstStyle/>
          <a:p>
            <a:endParaRPr lang="uk-UA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F49C2EF-E2E2-447F-BDAF-E3C93D281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33" y="-1474"/>
            <a:ext cx="203538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8643B6-E264-4A57-9FF2-CF4A9A6D9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80" y="168256"/>
            <a:ext cx="4046940" cy="8337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57F26A-3038-45F1-ADD7-A4FB1B7F8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539411"/>
            <a:ext cx="9144000" cy="648240"/>
          </a:xfrm>
          <a:prstGeom prst="rect">
            <a:avLst/>
          </a:prstGeom>
        </p:spPr>
      </p:pic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447675" y="2147456"/>
            <a:ext cx="4387561" cy="13161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200" dirty="0">
                <a:solidFill>
                  <a:schemeClr val="bg1"/>
                </a:solidFill>
              </a:rPr>
              <a:t>Дякуємо за увагу,</a:t>
            </a:r>
          </a:p>
          <a:p>
            <a:pPr marL="0" lvl="0" indent="0" algn="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200" dirty="0">
                <a:solidFill>
                  <a:schemeClr val="bg1"/>
                </a:solidFill>
              </a:rPr>
              <a:t>запрошуємо до обговорення! </a:t>
            </a:r>
            <a:endParaRPr sz="2200" dirty="0">
              <a:solidFill>
                <a:schemeClr val="bg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A1E1F-9519-47E3-95C2-2CE91A035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24145" y="2525781"/>
            <a:ext cx="657225" cy="55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56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9F57605-5774-4A30-9927-EADE7EAB6E30}"/>
              </a:ext>
            </a:extLst>
          </p:cNvPr>
          <p:cNvSpPr/>
          <p:nvPr/>
        </p:nvSpPr>
        <p:spPr>
          <a:xfrm>
            <a:off x="397166" y="890175"/>
            <a:ext cx="2894674" cy="539999"/>
          </a:xfrm>
          <a:prstGeom prst="roundRect">
            <a:avLst>
              <a:gd name="adj" fmla="val 9877"/>
            </a:avLst>
          </a:prstGeom>
          <a:gradFill>
            <a:gsLst>
              <a:gs pos="0">
                <a:srgbClr val="593348"/>
              </a:gs>
              <a:gs pos="100000">
                <a:srgbClr val="8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62C7B06-2B90-46A2-8130-E56D49FF70B8}"/>
              </a:ext>
            </a:extLst>
          </p:cNvPr>
          <p:cNvSpPr/>
          <p:nvPr/>
        </p:nvSpPr>
        <p:spPr>
          <a:xfrm>
            <a:off x="397166" y="1326604"/>
            <a:ext cx="8254417" cy="3457691"/>
          </a:xfrm>
          <a:prstGeom prst="roundRect">
            <a:avLst>
              <a:gd name="adj" fmla="val 2177"/>
            </a:avLst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1"/>
          </p:nvPr>
        </p:nvSpPr>
        <p:spPr>
          <a:xfrm>
            <a:off x="908499" y="2890382"/>
            <a:ext cx="6590851" cy="18382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25000"/>
              </a:lnSpc>
              <a:spcAft>
                <a:spcPts val="0"/>
              </a:spcAft>
              <a:buSzPts val="1400"/>
            </a:pPr>
            <a:r>
              <a:rPr lang="uk" sz="1400" dirty="0">
                <a:solidFill>
                  <a:srgbClr val="2B2A29"/>
                </a:solidFill>
              </a:rPr>
              <a:t>Наявність та якість стратегії розвитку</a:t>
            </a:r>
            <a:endParaRPr sz="1400" dirty="0">
              <a:solidFill>
                <a:srgbClr val="2B2A29"/>
              </a:solidFill>
            </a:endParaRPr>
          </a:p>
          <a:p>
            <a:pPr marL="0" lvl="0" indent="0" algn="just" rtl="0">
              <a:lnSpc>
                <a:spcPct val="125000"/>
              </a:lnSpc>
              <a:spcAft>
                <a:spcPts val="0"/>
              </a:spcAft>
              <a:buSzPts val="1400"/>
            </a:pPr>
            <a:r>
              <a:rPr lang="uk" sz="1400" dirty="0">
                <a:solidFill>
                  <a:srgbClr val="2B2A29"/>
                </a:solidFill>
              </a:rPr>
              <a:t>Спектр і якість зв'язків ПЗВО із оточенням, у тому числі із стейкхолдерами</a:t>
            </a:r>
            <a:endParaRPr sz="1400" dirty="0">
              <a:solidFill>
                <a:srgbClr val="2B2A29"/>
              </a:solidFill>
            </a:endParaRPr>
          </a:p>
          <a:p>
            <a:pPr marL="0" lvl="0" indent="0" algn="just" rtl="0">
              <a:lnSpc>
                <a:spcPct val="125000"/>
              </a:lnSpc>
              <a:spcAft>
                <a:spcPts val="0"/>
              </a:spcAft>
              <a:buClr>
                <a:srgbClr val="2B2A29"/>
              </a:buClr>
              <a:buSzPts val="1400"/>
            </a:pPr>
            <a:r>
              <a:rPr lang="uk" sz="1400" dirty="0">
                <a:solidFill>
                  <a:srgbClr val="2B2A29"/>
                </a:solidFill>
              </a:rPr>
              <a:t>Статус акредитації комплексу освітніх програм</a:t>
            </a:r>
            <a:endParaRPr sz="1400" dirty="0">
              <a:solidFill>
                <a:srgbClr val="2B2A29"/>
              </a:solidFill>
            </a:endParaRPr>
          </a:p>
          <a:p>
            <a:pPr marL="0" lvl="0" indent="0" algn="just" rtl="0">
              <a:lnSpc>
                <a:spcPct val="125000"/>
              </a:lnSpc>
              <a:spcAft>
                <a:spcPts val="0"/>
              </a:spcAft>
              <a:buSzPts val="1400"/>
            </a:pPr>
            <a:r>
              <a:rPr lang="uk" sz="1400" dirty="0">
                <a:solidFill>
                  <a:srgbClr val="2B2A29"/>
                </a:solidFill>
              </a:rPr>
              <a:t>Результати вступних кампаній</a:t>
            </a:r>
            <a:endParaRPr sz="1400" dirty="0">
              <a:solidFill>
                <a:srgbClr val="2B2A29"/>
              </a:solidFill>
            </a:endParaRPr>
          </a:p>
          <a:p>
            <a:pPr marL="0" lvl="0" indent="0" algn="just" rtl="0">
              <a:lnSpc>
                <a:spcPct val="125000"/>
              </a:lnSpc>
              <a:spcAft>
                <a:spcPts val="0"/>
              </a:spcAft>
              <a:buSzPts val="1400"/>
            </a:pPr>
            <a:r>
              <a:rPr lang="uk" sz="1400" dirty="0">
                <a:solidFill>
                  <a:srgbClr val="2B2A29"/>
                </a:solidFill>
              </a:rPr>
              <a:t>Працевлаштування випускників</a:t>
            </a:r>
            <a:endParaRPr sz="1400" dirty="0">
              <a:solidFill>
                <a:srgbClr val="2B2A29"/>
              </a:solidFill>
            </a:endParaRPr>
          </a:p>
          <a:p>
            <a:pPr marL="0" lvl="0" indent="0" algn="l" rtl="0">
              <a:lnSpc>
                <a:spcPct val="125000"/>
              </a:lnSpc>
              <a:spcAft>
                <a:spcPts val="0"/>
              </a:spcAft>
              <a:buSzPts val="1400"/>
            </a:pPr>
            <a:r>
              <a:rPr lang="uk" sz="1400" dirty="0">
                <a:solidFill>
                  <a:srgbClr val="2B2A29"/>
                </a:solidFill>
              </a:rPr>
              <a:t>Рівень інтернаціоналізації ПЗВО</a:t>
            </a:r>
            <a:endParaRPr sz="1400" dirty="0">
              <a:solidFill>
                <a:srgbClr val="2B2A29"/>
              </a:solidFill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609659" y="1472690"/>
            <a:ext cx="7846712" cy="931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dirty="0">
                <a:solidFill>
                  <a:srgbClr val="2B2A29"/>
                </a:solidFill>
              </a:rPr>
              <a:t>отримати реальну картину ситуації в кожному переміщеному ЗВО України, узагальнене уявлення про перспективи розвитку переміщених закладів в цілому, а також сформулювати рекомендації для кожного переміщеного ЗВО, МОН України та НАЗЯВО</a:t>
            </a:r>
            <a:r>
              <a:rPr lang="en-US" sz="1400" dirty="0">
                <a:solidFill>
                  <a:srgbClr val="2B2A29"/>
                </a:solidFill>
              </a:rPr>
              <a:t>.</a:t>
            </a:r>
            <a:endParaRPr sz="1400" dirty="0">
              <a:solidFill>
                <a:srgbClr val="2B2A29"/>
              </a:solidFill>
            </a:endParaRPr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609659" y="2572636"/>
            <a:ext cx="6384300" cy="4815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400" b="1" dirty="0">
                <a:solidFill>
                  <a:srgbClr val="2B2A29"/>
                </a:solidFill>
              </a:rPr>
              <a:t>Аналіз кожного ПЗВО здійснено базуючись на наступних 6 аспектах:</a:t>
            </a:r>
            <a:endParaRPr sz="1400" b="1" dirty="0">
              <a:solidFill>
                <a:srgbClr val="2B2A29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67485C3-08B2-454D-A4F9-98BAA61CD0F5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732AC1D-EC4E-4F6D-9657-62C6885F3E63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0F8F0ED-F845-488A-9E6D-0FFCD147E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86C10D5-BC5F-4870-BCED-BBC5A78F1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11" name="Google Shape;67;p14">
            <a:extLst>
              <a:ext uri="{FF2B5EF4-FFF2-40B4-BE49-F238E27FC236}">
                <a16:creationId xmlns:a16="http://schemas.microsoft.com/office/drawing/2014/main" id="{3B24F75C-E650-4A8D-B66B-ABFB7A6B2D11}"/>
              </a:ext>
            </a:extLst>
          </p:cNvPr>
          <p:cNvSpPr txBox="1">
            <a:spLocks/>
          </p:cNvSpPr>
          <p:nvPr/>
        </p:nvSpPr>
        <p:spPr>
          <a:xfrm>
            <a:off x="492417" y="877887"/>
            <a:ext cx="2464143" cy="57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uk-UA" sz="1800" b="1" dirty="0">
                <a:solidFill>
                  <a:schemeClr val="bg1"/>
                </a:solidFill>
              </a:rPr>
              <a:t>Мета дослідження: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A1382B1-EF90-48F9-8DAE-A35723245682}"/>
              </a:ext>
            </a:extLst>
          </p:cNvPr>
          <p:cNvCxnSpPr>
            <a:cxnSpLocks/>
          </p:cNvCxnSpPr>
          <p:nvPr/>
        </p:nvCxnSpPr>
        <p:spPr>
          <a:xfrm>
            <a:off x="790550" y="2943398"/>
            <a:ext cx="0" cy="150954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9F60A0D5-2795-431D-9C60-E19EFA108436}"/>
              </a:ext>
            </a:extLst>
          </p:cNvPr>
          <p:cNvSpPr/>
          <p:nvPr/>
        </p:nvSpPr>
        <p:spPr>
          <a:xfrm>
            <a:off x="704650" y="3036433"/>
            <a:ext cx="173530" cy="173530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9EB83E-D523-46C1-87CE-7A682FDE7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7415" y="3069367"/>
            <a:ext cx="108000" cy="107662"/>
          </a:xfrm>
          <a:prstGeom prst="rect">
            <a:avLst/>
          </a:prstGeom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id="{8DD0288A-B967-4C56-8573-54F0A520B3D7}"/>
              </a:ext>
            </a:extLst>
          </p:cNvPr>
          <p:cNvSpPr/>
          <p:nvPr/>
        </p:nvSpPr>
        <p:spPr>
          <a:xfrm>
            <a:off x="704650" y="3302412"/>
            <a:ext cx="173530" cy="173530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1BC014C-41EA-46FC-91EF-1F989A389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7415" y="3335346"/>
            <a:ext cx="108000" cy="107662"/>
          </a:xfrm>
          <a:prstGeom prst="rect">
            <a:avLst/>
          </a:prstGeom>
        </p:spPr>
      </p:pic>
      <p:sp>
        <p:nvSpPr>
          <p:cNvPr id="36" name="Овал 35">
            <a:extLst>
              <a:ext uri="{FF2B5EF4-FFF2-40B4-BE49-F238E27FC236}">
                <a16:creationId xmlns:a16="http://schemas.microsoft.com/office/drawing/2014/main" id="{1255D906-DC02-4580-9F6A-E59619E8F358}"/>
              </a:ext>
            </a:extLst>
          </p:cNvPr>
          <p:cNvSpPr/>
          <p:nvPr/>
        </p:nvSpPr>
        <p:spPr>
          <a:xfrm>
            <a:off x="704650" y="3568391"/>
            <a:ext cx="173530" cy="173530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6078AB5-DF6A-423E-BA2D-127E299B5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7415" y="3601325"/>
            <a:ext cx="108000" cy="107662"/>
          </a:xfrm>
          <a:prstGeom prst="rect">
            <a:avLst/>
          </a:prstGeom>
        </p:spPr>
      </p:pic>
      <p:sp>
        <p:nvSpPr>
          <p:cNvPr id="39" name="Овал 38">
            <a:extLst>
              <a:ext uri="{FF2B5EF4-FFF2-40B4-BE49-F238E27FC236}">
                <a16:creationId xmlns:a16="http://schemas.microsoft.com/office/drawing/2014/main" id="{2FBB4F6E-1F8D-4209-8273-7F55C17AC9CC}"/>
              </a:ext>
            </a:extLst>
          </p:cNvPr>
          <p:cNvSpPr/>
          <p:nvPr/>
        </p:nvSpPr>
        <p:spPr>
          <a:xfrm>
            <a:off x="704650" y="3834370"/>
            <a:ext cx="173530" cy="173530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213DB56-ADA8-4B3B-8776-16C6F7A4F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7415" y="3867304"/>
            <a:ext cx="108000" cy="107662"/>
          </a:xfrm>
          <a:prstGeom prst="rect">
            <a:avLst/>
          </a:prstGeom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91BD4856-76E9-4A4E-9C80-6BD5B6646657}"/>
              </a:ext>
            </a:extLst>
          </p:cNvPr>
          <p:cNvSpPr/>
          <p:nvPr/>
        </p:nvSpPr>
        <p:spPr>
          <a:xfrm>
            <a:off x="704650" y="4100349"/>
            <a:ext cx="173530" cy="173530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A0BF81B-B87F-4A5F-BD3B-6D708C24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7415" y="4133283"/>
            <a:ext cx="108000" cy="107662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43590712-4234-4708-95A5-575446DABDEA}"/>
              </a:ext>
            </a:extLst>
          </p:cNvPr>
          <p:cNvSpPr/>
          <p:nvPr/>
        </p:nvSpPr>
        <p:spPr>
          <a:xfrm>
            <a:off x="704650" y="4366330"/>
            <a:ext cx="173530" cy="173530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22B1902-2482-4B35-9BD6-F22982646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37415" y="4399264"/>
            <a:ext cx="108000" cy="107662"/>
          </a:xfrm>
          <a:prstGeom prst="rect">
            <a:avLst/>
          </a:prstGeom>
        </p:spPr>
      </p:pic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924314A4-347B-48ED-9680-34748008CCCD}"/>
              </a:ext>
            </a:extLst>
          </p:cNvPr>
          <p:cNvCxnSpPr>
            <a:cxnSpLocks/>
          </p:cNvCxnSpPr>
          <p:nvPr/>
        </p:nvCxnSpPr>
        <p:spPr>
          <a:xfrm>
            <a:off x="397166" y="2460164"/>
            <a:ext cx="8254417" cy="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subTitle" idx="1"/>
          </p:nvPr>
        </p:nvSpPr>
        <p:spPr>
          <a:xfrm>
            <a:off x="986071" y="1603395"/>
            <a:ext cx="7417061" cy="3146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Aft>
                <a:spcPts val="1000"/>
              </a:spcAft>
              <a:buNone/>
            </a:pPr>
            <a:r>
              <a:rPr lang="uk" sz="1200" dirty="0">
                <a:solidFill>
                  <a:srgbClr val="2B2A29"/>
                </a:solidFill>
              </a:rPr>
              <a:t>Аналіз кожного ПЗВО на основі відкритих джерел.</a:t>
            </a:r>
            <a:endParaRPr sz="1200" dirty="0">
              <a:solidFill>
                <a:srgbClr val="2B2A29"/>
              </a:solidFill>
            </a:endParaRPr>
          </a:p>
          <a:p>
            <a:pPr marL="0" lvl="0" indent="0" algn="l" rtl="0">
              <a:lnSpc>
                <a:spcPct val="115000"/>
              </a:lnSpc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2B2A29"/>
                </a:solidFill>
              </a:rPr>
              <a:t>Звернення до кожного ПЗВО через МОН України з проханням надати статистичну </a:t>
            </a:r>
            <a:r>
              <a:rPr lang="en-US" sz="1200" dirty="0">
                <a:solidFill>
                  <a:srgbClr val="2B2A29"/>
                </a:solidFill>
              </a:rPr>
              <a:t/>
            </a:r>
            <a:br>
              <a:rPr lang="en-US" sz="1200" dirty="0">
                <a:solidFill>
                  <a:srgbClr val="2B2A29"/>
                </a:solidFill>
              </a:rPr>
            </a:br>
            <a:r>
              <a:rPr lang="uk" sz="1200" dirty="0">
                <a:solidFill>
                  <a:srgbClr val="2B2A29"/>
                </a:solidFill>
              </a:rPr>
              <a:t>та фактичну інформацію з певних напрямів їхньої діяльності.</a:t>
            </a:r>
            <a:endParaRPr sz="1200" dirty="0">
              <a:solidFill>
                <a:srgbClr val="2B2A29"/>
              </a:solidFill>
            </a:endParaRPr>
          </a:p>
          <a:p>
            <a:pPr marL="0" lvl="0" indent="0" algn="l" rtl="0">
              <a:lnSpc>
                <a:spcPct val="115000"/>
              </a:lnSpc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2B2A29"/>
                </a:solidFill>
              </a:rPr>
              <a:t>Проведення моніторингових візитів до кожного ПЗВО для валідації результатів аналітичної роботи.</a:t>
            </a:r>
            <a:endParaRPr sz="1200" dirty="0">
              <a:solidFill>
                <a:srgbClr val="2B2A29"/>
              </a:solidFill>
            </a:endParaRPr>
          </a:p>
          <a:p>
            <a:pPr marL="0" lvl="0" indent="0" algn="l" rtl="0">
              <a:lnSpc>
                <a:spcPct val="115000"/>
              </a:lnSpc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2B2A29"/>
                </a:solidFill>
              </a:rPr>
              <a:t>Складання фінальних текстів аналітичних звітів по кожному закладу з урахуванням результатів моніторингових візитів. Складання узагальненого аналітичного звіту про стан мережі ПЗВО України.</a:t>
            </a:r>
            <a:endParaRPr sz="1200" dirty="0">
              <a:solidFill>
                <a:srgbClr val="2B2A29"/>
              </a:solidFill>
            </a:endParaRPr>
          </a:p>
          <a:p>
            <a:pPr marL="0" lvl="0" indent="0" algn="l" rtl="0">
              <a:lnSpc>
                <a:spcPct val="115000"/>
              </a:lnSpc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2B2A29"/>
                </a:solidFill>
              </a:rPr>
              <a:t>Підготовка рекомендацій МОН України та НАЗЯВО щодо покращення діяльності ПЗВО </a:t>
            </a:r>
            <a:r>
              <a:rPr lang="en-US" sz="1200" dirty="0">
                <a:solidFill>
                  <a:srgbClr val="2B2A29"/>
                </a:solidFill>
              </a:rPr>
              <a:t/>
            </a:r>
            <a:br>
              <a:rPr lang="en-US" sz="1200" dirty="0">
                <a:solidFill>
                  <a:srgbClr val="2B2A29"/>
                </a:solidFill>
              </a:rPr>
            </a:br>
            <a:r>
              <a:rPr lang="uk" sz="1200" dirty="0">
                <a:solidFill>
                  <a:srgbClr val="2B2A29"/>
                </a:solidFill>
              </a:rPr>
              <a:t>на національному рівні.</a:t>
            </a:r>
            <a:endParaRPr sz="1200" dirty="0">
              <a:solidFill>
                <a:srgbClr val="2B2A29"/>
              </a:solidFill>
            </a:endParaRPr>
          </a:p>
          <a:p>
            <a:pPr marL="0" lvl="0" indent="0" algn="l" rtl="0">
              <a:lnSpc>
                <a:spcPct val="115000"/>
              </a:lnSpc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dirty="0">
                <a:solidFill>
                  <a:srgbClr val="2B2A29"/>
                </a:solidFill>
              </a:rPr>
              <a:t>Створення сайту. Поширення результатів моніторингу та рекомендацій серед зацікавлених сторін, </a:t>
            </a:r>
            <a:r>
              <a:rPr lang="en-US" sz="1200" dirty="0">
                <a:solidFill>
                  <a:srgbClr val="2B2A29"/>
                </a:solidFill>
              </a:rPr>
              <a:t/>
            </a:r>
            <a:br>
              <a:rPr lang="en-US" sz="1200" dirty="0">
                <a:solidFill>
                  <a:srgbClr val="2B2A29"/>
                </a:solidFill>
              </a:rPr>
            </a:br>
            <a:r>
              <a:rPr lang="uk" sz="1200" dirty="0">
                <a:solidFill>
                  <a:srgbClr val="2B2A29"/>
                </a:solidFill>
              </a:rPr>
              <a:t>а також публікація цих результатів та рекомендацій.</a:t>
            </a:r>
            <a:endParaRPr sz="1200" dirty="0">
              <a:solidFill>
                <a:srgbClr val="2B2A29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AE001CD-888C-481B-AB04-0DD61E0EA3E4}"/>
              </a:ext>
            </a:extLst>
          </p:cNvPr>
          <p:cNvCxnSpPr>
            <a:cxnSpLocks/>
          </p:cNvCxnSpPr>
          <p:nvPr/>
        </p:nvCxnSpPr>
        <p:spPr>
          <a:xfrm>
            <a:off x="740868" y="1536700"/>
            <a:ext cx="0" cy="2587625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DB6648BA-FF0E-47E4-8481-D9E66D8F0406}"/>
              </a:ext>
            </a:extLst>
          </p:cNvPr>
          <p:cNvSpPr/>
          <p:nvPr/>
        </p:nvSpPr>
        <p:spPr>
          <a:xfrm>
            <a:off x="578868" y="1641537"/>
            <a:ext cx="324000" cy="324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Google Shape;67;p14">
            <a:extLst>
              <a:ext uri="{FF2B5EF4-FFF2-40B4-BE49-F238E27FC236}">
                <a16:creationId xmlns:a16="http://schemas.microsoft.com/office/drawing/2014/main" id="{C3D71FCF-F99E-4C39-B115-A61A570E3E34}"/>
              </a:ext>
            </a:extLst>
          </p:cNvPr>
          <p:cNvSpPr txBox="1">
            <a:spLocks/>
          </p:cNvSpPr>
          <p:nvPr/>
        </p:nvSpPr>
        <p:spPr>
          <a:xfrm>
            <a:off x="311700" y="805024"/>
            <a:ext cx="6881158" cy="57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uk-UA" sz="2400" b="1" dirty="0">
                <a:solidFill>
                  <a:srgbClr val="2B2A29"/>
                </a:solidFill>
              </a:rPr>
              <a:t>Етапи проведення моніторингу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4DF52FA-12F0-4296-8303-68E0ABC9F8C6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8B36C3C-2A27-43F3-B566-ED6A963EC013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5C00ED7-40D9-4DF8-89C9-306F8AF1D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C910CC4-38AA-4DF2-B172-4FEB3C699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14" name="Google Shape;67;p14">
            <a:extLst>
              <a:ext uri="{FF2B5EF4-FFF2-40B4-BE49-F238E27FC236}">
                <a16:creationId xmlns:a16="http://schemas.microsoft.com/office/drawing/2014/main" id="{4D496606-A3CF-4F55-8C3B-67786629BC54}"/>
              </a:ext>
            </a:extLst>
          </p:cNvPr>
          <p:cNvSpPr txBox="1">
            <a:spLocks/>
          </p:cNvSpPr>
          <p:nvPr/>
        </p:nvSpPr>
        <p:spPr>
          <a:xfrm>
            <a:off x="578867" y="1641537"/>
            <a:ext cx="324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800" dirty="0">
                <a:solidFill>
                  <a:srgbClr val="800000"/>
                </a:solidFill>
              </a:rPr>
              <a:t>1</a:t>
            </a:r>
            <a:endParaRPr lang="uk-UA" sz="1800" dirty="0">
              <a:solidFill>
                <a:srgbClr val="800000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2ABF17C-9653-496F-A636-DEC12FAE5F8D}"/>
              </a:ext>
            </a:extLst>
          </p:cNvPr>
          <p:cNvSpPr/>
          <p:nvPr/>
        </p:nvSpPr>
        <p:spPr>
          <a:xfrm>
            <a:off x="578868" y="2084005"/>
            <a:ext cx="324000" cy="324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4B0EF44B-0B4F-4013-911A-1C86AF5A38E6}"/>
              </a:ext>
            </a:extLst>
          </p:cNvPr>
          <p:cNvSpPr/>
          <p:nvPr/>
        </p:nvSpPr>
        <p:spPr>
          <a:xfrm>
            <a:off x="578868" y="2526473"/>
            <a:ext cx="324000" cy="324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2407022-9DF3-4BFB-883E-BAB2A5E69DE6}"/>
              </a:ext>
            </a:extLst>
          </p:cNvPr>
          <p:cNvSpPr/>
          <p:nvPr/>
        </p:nvSpPr>
        <p:spPr>
          <a:xfrm>
            <a:off x="578868" y="2968941"/>
            <a:ext cx="324000" cy="324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7A8A543-A56A-4EE9-9282-8F0081DBC0E7}"/>
              </a:ext>
            </a:extLst>
          </p:cNvPr>
          <p:cNvSpPr/>
          <p:nvPr/>
        </p:nvSpPr>
        <p:spPr>
          <a:xfrm>
            <a:off x="578868" y="3527453"/>
            <a:ext cx="324000" cy="324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B2515F4-36DE-45DA-A02B-6E2F20D49E23}"/>
              </a:ext>
            </a:extLst>
          </p:cNvPr>
          <p:cNvSpPr/>
          <p:nvPr/>
        </p:nvSpPr>
        <p:spPr>
          <a:xfrm>
            <a:off x="578868" y="4059803"/>
            <a:ext cx="324000" cy="324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Google Shape;67;p14">
            <a:extLst>
              <a:ext uri="{FF2B5EF4-FFF2-40B4-BE49-F238E27FC236}">
                <a16:creationId xmlns:a16="http://schemas.microsoft.com/office/drawing/2014/main" id="{B7630D41-B14D-48E8-9161-94BE04D0DBD2}"/>
              </a:ext>
            </a:extLst>
          </p:cNvPr>
          <p:cNvSpPr txBox="1">
            <a:spLocks/>
          </p:cNvSpPr>
          <p:nvPr/>
        </p:nvSpPr>
        <p:spPr>
          <a:xfrm>
            <a:off x="578867" y="2084005"/>
            <a:ext cx="324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800" dirty="0">
                <a:solidFill>
                  <a:srgbClr val="800000"/>
                </a:solidFill>
              </a:rPr>
              <a:t>2</a:t>
            </a:r>
            <a:endParaRPr lang="uk-UA" sz="1800" dirty="0">
              <a:solidFill>
                <a:srgbClr val="800000"/>
              </a:solidFill>
            </a:endParaRPr>
          </a:p>
        </p:txBody>
      </p:sp>
      <p:sp>
        <p:nvSpPr>
          <p:cNvPr id="30" name="Google Shape;67;p14">
            <a:extLst>
              <a:ext uri="{FF2B5EF4-FFF2-40B4-BE49-F238E27FC236}">
                <a16:creationId xmlns:a16="http://schemas.microsoft.com/office/drawing/2014/main" id="{AE32064B-DCE1-4CA6-8B46-062925A694EA}"/>
              </a:ext>
            </a:extLst>
          </p:cNvPr>
          <p:cNvSpPr txBox="1">
            <a:spLocks/>
          </p:cNvSpPr>
          <p:nvPr/>
        </p:nvSpPr>
        <p:spPr>
          <a:xfrm>
            <a:off x="578867" y="2522315"/>
            <a:ext cx="324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800" dirty="0">
                <a:solidFill>
                  <a:srgbClr val="800000"/>
                </a:solidFill>
              </a:rPr>
              <a:t>3</a:t>
            </a:r>
            <a:endParaRPr lang="uk-UA" sz="1800" dirty="0">
              <a:solidFill>
                <a:srgbClr val="800000"/>
              </a:solidFill>
            </a:endParaRPr>
          </a:p>
        </p:txBody>
      </p:sp>
      <p:sp>
        <p:nvSpPr>
          <p:cNvPr id="31" name="Google Shape;67;p14">
            <a:extLst>
              <a:ext uri="{FF2B5EF4-FFF2-40B4-BE49-F238E27FC236}">
                <a16:creationId xmlns:a16="http://schemas.microsoft.com/office/drawing/2014/main" id="{92CA4FFF-02B6-4318-B51C-7C4D338EC60C}"/>
              </a:ext>
            </a:extLst>
          </p:cNvPr>
          <p:cNvSpPr txBox="1">
            <a:spLocks/>
          </p:cNvSpPr>
          <p:nvPr/>
        </p:nvSpPr>
        <p:spPr>
          <a:xfrm>
            <a:off x="578867" y="2964783"/>
            <a:ext cx="324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800" dirty="0">
                <a:solidFill>
                  <a:srgbClr val="800000"/>
                </a:solidFill>
              </a:rPr>
              <a:t>4</a:t>
            </a:r>
            <a:endParaRPr lang="uk-UA" sz="1800" dirty="0">
              <a:solidFill>
                <a:srgbClr val="800000"/>
              </a:solidFill>
            </a:endParaRPr>
          </a:p>
        </p:txBody>
      </p:sp>
      <p:sp>
        <p:nvSpPr>
          <p:cNvPr id="32" name="Google Shape;67;p14">
            <a:extLst>
              <a:ext uri="{FF2B5EF4-FFF2-40B4-BE49-F238E27FC236}">
                <a16:creationId xmlns:a16="http://schemas.microsoft.com/office/drawing/2014/main" id="{34978B34-3F15-4C76-95C2-FF9915956E71}"/>
              </a:ext>
            </a:extLst>
          </p:cNvPr>
          <p:cNvSpPr txBox="1">
            <a:spLocks/>
          </p:cNvSpPr>
          <p:nvPr/>
        </p:nvSpPr>
        <p:spPr>
          <a:xfrm>
            <a:off x="578867" y="3527453"/>
            <a:ext cx="324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800" dirty="0">
                <a:solidFill>
                  <a:srgbClr val="800000"/>
                </a:solidFill>
              </a:rPr>
              <a:t>5</a:t>
            </a:r>
            <a:endParaRPr lang="uk-UA" sz="1800" dirty="0">
              <a:solidFill>
                <a:srgbClr val="800000"/>
              </a:solidFill>
            </a:endParaRPr>
          </a:p>
        </p:txBody>
      </p:sp>
      <p:sp>
        <p:nvSpPr>
          <p:cNvPr id="33" name="Google Shape;67;p14">
            <a:extLst>
              <a:ext uri="{FF2B5EF4-FFF2-40B4-BE49-F238E27FC236}">
                <a16:creationId xmlns:a16="http://schemas.microsoft.com/office/drawing/2014/main" id="{0926A46A-B69F-45E7-B0AE-50E486EDC965}"/>
              </a:ext>
            </a:extLst>
          </p:cNvPr>
          <p:cNvSpPr txBox="1">
            <a:spLocks/>
          </p:cNvSpPr>
          <p:nvPr/>
        </p:nvSpPr>
        <p:spPr>
          <a:xfrm>
            <a:off x="578867" y="4059803"/>
            <a:ext cx="324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1800" dirty="0">
                <a:solidFill>
                  <a:srgbClr val="800000"/>
                </a:solidFill>
              </a:rPr>
              <a:t>6</a:t>
            </a:r>
            <a:endParaRPr lang="uk-UA" sz="1800" dirty="0">
              <a:solidFill>
                <a:srgbClr val="800000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6FA9138B-6A05-4B41-AF14-6377CC69C0F5}"/>
              </a:ext>
            </a:extLst>
          </p:cNvPr>
          <p:cNvSpPr/>
          <p:nvPr/>
        </p:nvSpPr>
        <p:spPr>
          <a:xfrm>
            <a:off x="397167" y="1457208"/>
            <a:ext cx="8059204" cy="3210042"/>
          </a:xfrm>
          <a:prstGeom prst="roundRect">
            <a:avLst>
              <a:gd name="adj" fmla="val 5405"/>
            </a:avLst>
          </a:prstGeom>
          <a:noFill/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5321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42F74F4-EEDE-4E30-97F5-26A48817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17" y="831295"/>
            <a:ext cx="6012235" cy="400815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8113FAC-9650-4CEB-8C0B-9FE2D3B1D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61414" y="831295"/>
            <a:ext cx="1064785" cy="4008156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0FA6D5B-B24F-4902-882C-1C3B3B2F3731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4CD6167-BFBF-4B6E-87B9-0258D1327C65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0597B7CB-80C2-4E80-B73A-4B1A3A013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39E7B7-28CC-4411-BE57-E31E9172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462637A1-64A0-492B-AF7F-772FF93E77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465321"/>
              </p:ext>
            </p:extLst>
          </p:nvPr>
        </p:nvGraphicFramePr>
        <p:xfrm>
          <a:off x="6539483" y="1135351"/>
          <a:ext cx="2085975" cy="139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Google Shape;67;p14">
            <a:extLst>
              <a:ext uri="{FF2B5EF4-FFF2-40B4-BE49-F238E27FC236}">
                <a16:creationId xmlns:a16="http://schemas.microsoft.com/office/drawing/2014/main" id="{832C2E83-CCED-4C9D-A95B-937A6E859FA8}"/>
              </a:ext>
            </a:extLst>
          </p:cNvPr>
          <p:cNvSpPr txBox="1">
            <a:spLocks/>
          </p:cNvSpPr>
          <p:nvPr/>
        </p:nvSpPr>
        <p:spPr>
          <a:xfrm>
            <a:off x="6417520" y="794656"/>
            <a:ext cx="2329900" cy="57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uk-UA" sz="1400" b="1" dirty="0">
                <a:solidFill>
                  <a:srgbClr val="2B2A29"/>
                </a:solidFill>
              </a:rPr>
              <a:t>Хвилі переміщення</a:t>
            </a:r>
            <a:r>
              <a:rPr lang="en-US" sz="1400" b="1" dirty="0">
                <a:solidFill>
                  <a:srgbClr val="2B2A29"/>
                </a:solidFill>
              </a:rPr>
              <a:t>:</a:t>
            </a:r>
            <a:endParaRPr lang="uk-UA" sz="1400" b="1" dirty="0">
              <a:solidFill>
                <a:srgbClr val="2B2A29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08E9B4C-5330-4F70-9982-AED9795216B1}"/>
              </a:ext>
            </a:extLst>
          </p:cNvPr>
          <p:cNvCxnSpPr>
            <a:cxnSpLocks/>
          </p:cNvCxnSpPr>
          <p:nvPr/>
        </p:nvCxnSpPr>
        <p:spPr>
          <a:xfrm>
            <a:off x="6426199" y="2713164"/>
            <a:ext cx="2443184" cy="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2C48728-B953-4C2D-A76F-8BBF4DF681D9}"/>
              </a:ext>
            </a:extLst>
          </p:cNvPr>
          <p:cNvSpPr txBox="1"/>
          <p:nvPr/>
        </p:nvSpPr>
        <p:spPr>
          <a:xfrm>
            <a:off x="6193397" y="1188263"/>
            <a:ext cx="875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" sz="1200" b="1" dirty="0">
                <a:solidFill>
                  <a:srgbClr val="2B2A29"/>
                </a:solidFill>
              </a:rPr>
              <a:t>2014 </a:t>
            </a:r>
            <a:r>
              <a:rPr lang="en-US" sz="1200" dirty="0">
                <a:solidFill>
                  <a:srgbClr val="2B2A29"/>
                </a:solidFill>
              </a:rPr>
              <a:t/>
            </a:r>
            <a:br>
              <a:rPr lang="en-US" sz="1200" dirty="0">
                <a:solidFill>
                  <a:srgbClr val="2B2A29"/>
                </a:solidFill>
              </a:rPr>
            </a:br>
            <a:r>
              <a:rPr lang="uk" sz="1200" dirty="0">
                <a:solidFill>
                  <a:srgbClr val="2B2A29"/>
                </a:solidFill>
              </a:rPr>
              <a:t>14 ПЗВО</a:t>
            </a:r>
            <a:endParaRPr lang="uk-UA" sz="1200" dirty="0">
              <a:solidFill>
                <a:srgbClr val="2B2A29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1F8EE0-2251-46B6-8EA1-F1005C494F61}"/>
              </a:ext>
            </a:extLst>
          </p:cNvPr>
          <p:cNvSpPr txBox="1"/>
          <p:nvPr/>
        </p:nvSpPr>
        <p:spPr>
          <a:xfrm>
            <a:off x="8124824" y="1967983"/>
            <a:ext cx="936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" sz="1200" b="1" dirty="0">
                <a:solidFill>
                  <a:srgbClr val="2B2A29"/>
                </a:solidFill>
              </a:rPr>
              <a:t>20</a:t>
            </a:r>
            <a:r>
              <a:rPr lang="en-US" sz="1200" b="1" dirty="0">
                <a:solidFill>
                  <a:srgbClr val="2B2A29"/>
                </a:solidFill>
              </a:rPr>
              <a:t>22</a:t>
            </a:r>
            <a:r>
              <a:rPr lang="uk" sz="1200" b="1" dirty="0">
                <a:solidFill>
                  <a:srgbClr val="2B2A29"/>
                </a:solidFill>
              </a:rPr>
              <a:t> </a:t>
            </a:r>
            <a:r>
              <a:rPr lang="en-US" sz="1200" dirty="0">
                <a:solidFill>
                  <a:srgbClr val="2B2A29"/>
                </a:solidFill>
              </a:rPr>
              <a:t/>
            </a:r>
            <a:br>
              <a:rPr lang="en-US" sz="1200" dirty="0">
                <a:solidFill>
                  <a:srgbClr val="2B2A29"/>
                </a:solidFill>
              </a:rPr>
            </a:br>
            <a:r>
              <a:rPr lang="en-US" sz="1200" dirty="0">
                <a:solidFill>
                  <a:srgbClr val="2B2A29"/>
                </a:solidFill>
              </a:rPr>
              <a:t>21</a:t>
            </a:r>
            <a:r>
              <a:rPr lang="uk" sz="1200" dirty="0">
                <a:solidFill>
                  <a:srgbClr val="2B2A29"/>
                </a:solidFill>
              </a:rPr>
              <a:t> ПЗВО</a:t>
            </a:r>
            <a:endParaRPr lang="uk-UA" sz="1200" dirty="0">
              <a:solidFill>
                <a:srgbClr val="2B2A29"/>
              </a:solidFill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98F0F58-93BF-4F5E-B282-1B7BFCEB0A28}"/>
              </a:ext>
            </a:extLst>
          </p:cNvPr>
          <p:cNvCxnSpPr>
            <a:cxnSpLocks/>
          </p:cNvCxnSpPr>
          <p:nvPr/>
        </p:nvCxnSpPr>
        <p:spPr>
          <a:xfrm>
            <a:off x="7050881" y="1332240"/>
            <a:ext cx="269082" cy="303548"/>
          </a:xfrm>
          <a:prstGeom prst="line">
            <a:avLst/>
          </a:prstGeom>
          <a:ln>
            <a:solidFill>
              <a:srgbClr val="2B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>
            <a:extLst>
              <a:ext uri="{FF2B5EF4-FFF2-40B4-BE49-F238E27FC236}">
                <a16:creationId xmlns:a16="http://schemas.microsoft.com/office/drawing/2014/main" id="{7548ECD7-F9E1-4637-8E0A-D4D055F6D6F5}"/>
              </a:ext>
            </a:extLst>
          </p:cNvPr>
          <p:cNvSpPr/>
          <p:nvPr/>
        </p:nvSpPr>
        <p:spPr>
          <a:xfrm>
            <a:off x="7293767" y="1602450"/>
            <a:ext cx="45719" cy="45719"/>
          </a:xfrm>
          <a:prstGeom prst="ellipse">
            <a:avLst/>
          </a:prstGeom>
          <a:solidFill>
            <a:srgbClr val="2B2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24D2C6F-E06E-43D5-9ECA-993104F17453}"/>
              </a:ext>
            </a:extLst>
          </p:cNvPr>
          <p:cNvCxnSpPr>
            <a:cxnSpLocks/>
          </p:cNvCxnSpPr>
          <p:nvPr/>
        </p:nvCxnSpPr>
        <p:spPr>
          <a:xfrm>
            <a:off x="7843838" y="1887072"/>
            <a:ext cx="304800" cy="220203"/>
          </a:xfrm>
          <a:prstGeom prst="line">
            <a:avLst/>
          </a:prstGeom>
          <a:ln>
            <a:solidFill>
              <a:srgbClr val="2B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>
            <a:extLst>
              <a:ext uri="{FF2B5EF4-FFF2-40B4-BE49-F238E27FC236}">
                <a16:creationId xmlns:a16="http://schemas.microsoft.com/office/drawing/2014/main" id="{E027CC46-8B9A-45FB-88E5-BF157CE5704E}"/>
              </a:ext>
            </a:extLst>
          </p:cNvPr>
          <p:cNvSpPr/>
          <p:nvPr/>
        </p:nvSpPr>
        <p:spPr>
          <a:xfrm>
            <a:off x="7821931" y="1864514"/>
            <a:ext cx="45719" cy="45719"/>
          </a:xfrm>
          <a:prstGeom prst="ellipse">
            <a:avLst/>
          </a:prstGeom>
          <a:solidFill>
            <a:srgbClr val="2B2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6A121101-E903-49A4-875C-4BBD6ED04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7280801"/>
              </p:ext>
            </p:extLst>
          </p:nvPr>
        </p:nvGraphicFramePr>
        <p:xfrm>
          <a:off x="6539483" y="3219099"/>
          <a:ext cx="2085975" cy="139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4" name="Google Shape;67;p14">
            <a:extLst>
              <a:ext uri="{FF2B5EF4-FFF2-40B4-BE49-F238E27FC236}">
                <a16:creationId xmlns:a16="http://schemas.microsoft.com/office/drawing/2014/main" id="{BA47DBB2-92CD-4491-B6E8-F0A63D2D20EF}"/>
              </a:ext>
            </a:extLst>
          </p:cNvPr>
          <p:cNvSpPr txBox="1">
            <a:spLocks/>
          </p:cNvSpPr>
          <p:nvPr/>
        </p:nvSpPr>
        <p:spPr>
          <a:xfrm>
            <a:off x="6426199" y="2878404"/>
            <a:ext cx="2329900" cy="57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uk-UA" sz="1400" b="1" dirty="0">
                <a:solidFill>
                  <a:srgbClr val="2B2A29"/>
                </a:solidFill>
              </a:rPr>
              <a:t>Форма власності</a:t>
            </a:r>
            <a:r>
              <a:rPr lang="en-US" sz="1400" b="1" dirty="0">
                <a:solidFill>
                  <a:srgbClr val="2B2A29"/>
                </a:solidFill>
              </a:rPr>
              <a:t>:</a:t>
            </a:r>
            <a:endParaRPr lang="uk-UA" sz="1400" b="1" dirty="0">
              <a:solidFill>
                <a:srgbClr val="2B2A29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D314EB-17EB-4C1D-9F59-F2934180852F}"/>
              </a:ext>
            </a:extLst>
          </p:cNvPr>
          <p:cNvSpPr txBox="1"/>
          <p:nvPr/>
        </p:nvSpPr>
        <p:spPr>
          <a:xfrm>
            <a:off x="5968292" y="4167188"/>
            <a:ext cx="1019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" sz="1200" b="1" dirty="0">
                <a:solidFill>
                  <a:srgbClr val="2B2A29"/>
                </a:solidFill>
              </a:rPr>
              <a:t>приватна </a:t>
            </a:r>
            <a:r>
              <a:rPr lang="en-US" sz="1200" dirty="0">
                <a:solidFill>
                  <a:srgbClr val="2B2A29"/>
                </a:solidFill>
              </a:rPr>
              <a:t/>
            </a:r>
            <a:br>
              <a:rPr lang="en-US" sz="1200" dirty="0">
                <a:solidFill>
                  <a:srgbClr val="2B2A29"/>
                </a:solidFill>
              </a:rPr>
            </a:br>
            <a:r>
              <a:rPr lang="uk" sz="1200" dirty="0">
                <a:solidFill>
                  <a:srgbClr val="2B2A29"/>
                </a:solidFill>
              </a:rPr>
              <a:t>11 ПЗВО</a:t>
            </a:r>
            <a:endParaRPr lang="uk-UA" sz="1200" dirty="0">
              <a:solidFill>
                <a:srgbClr val="2B2A29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99871F-51A2-4159-B173-BFE54519D3A4}"/>
              </a:ext>
            </a:extLst>
          </p:cNvPr>
          <p:cNvSpPr txBox="1"/>
          <p:nvPr/>
        </p:nvSpPr>
        <p:spPr>
          <a:xfrm>
            <a:off x="7996238" y="4282563"/>
            <a:ext cx="1064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 b="1" dirty="0">
                <a:solidFill>
                  <a:srgbClr val="2B2A29"/>
                </a:solidFill>
              </a:rPr>
              <a:t>державна</a:t>
            </a:r>
            <a:r>
              <a:rPr lang="en-US" sz="1200" dirty="0">
                <a:solidFill>
                  <a:srgbClr val="2B2A29"/>
                </a:solidFill>
              </a:rPr>
              <a:t/>
            </a:r>
            <a:br>
              <a:rPr lang="en-US" sz="1200" dirty="0">
                <a:solidFill>
                  <a:srgbClr val="2B2A29"/>
                </a:solidFill>
              </a:rPr>
            </a:br>
            <a:r>
              <a:rPr lang="en-US" sz="1200" dirty="0">
                <a:solidFill>
                  <a:srgbClr val="2B2A29"/>
                </a:solidFill>
              </a:rPr>
              <a:t>2</a:t>
            </a:r>
            <a:r>
              <a:rPr lang="uk-UA" sz="1200" dirty="0">
                <a:solidFill>
                  <a:srgbClr val="2B2A29"/>
                </a:solidFill>
              </a:rPr>
              <a:t>4</a:t>
            </a:r>
            <a:r>
              <a:rPr lang="uk" sz="1200" dirty="0">
                <a:solidFill>
                  <a:srgbClr val="2B2A29"/>
                </a:solidFill>
              </a:rPr>
              <a:t> ПЗВО</a:t>
            </a:r>
            <a:endParaRPr lang="uk-UA" sz="1200" dirty="0">
              <a:solidFill>
                <a:srgbClr val="2B2A29"/>
              </a:solidFill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31B3D2EC-0E6E-4FCF-9D2A-5FF764073FAA}"/>
              </a:ext>
            </a:extLst>
          </p:cNvPr>
          <p:cNvCxnSpPr>
            <a:cxnSpLocks/>
          </p:cNvCxnSpPr>
          <p:nvPr/>
        </p:nvCxnSpPr>
        <p:spPr>
          <a:xfrm flipV="1">
            <a:off x="6593681" y="3884432"/>
            <a:ext cx="745332" cy="282756"/>
          </a:xfrm>
          <a:prstGeom prst="line">
            <a:avLst/>
          </a:prstGeom>
          <a:ln>
            <a:solidFill>
              <a:srgbClr val="2B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>
            <a:extLst>
              <a:ext uri="{FF2B5EF4-FFF2-40B4-BE49-F238E27FC236}">
                <a16:creationId xmlns:a16="http://schemas.microsoft.com/office/drawing/2014/main" id="{C573E10D-2C04-4A8E-96CD-F8E8BC84C5BB}"/>
              </a:ext>
            </a:extLst>
          </p:cNvPr>
          <p:cNvSpPr/>
          <p:nvPr/>
        </p:nvSpPr>
        <p:spPr>
          <a:xfrm>
            <a:off x="7315198" y="3864380"/>
            <a:ext cx="45719" cy="45719"/>
          </a:xfrm>
          <a:prstGeom prst="ellipse">
            <a:avLst/>
          </a:prstGeom>
          <a:solidFill>
            <a:srgbClr val="2B2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7ADF0B00-8782-413A-801B-06551B04EECB}"/>
              </a:ext>
            </a:extLst>
          </p:cNvPr>
          <p:cNvCxnSpPr>
            <a:cxnSpLocks/>
          </p:cNvCxnSpPr>
          <p:nvPr/>
        </p:nvCxnSpPr>
        <p:spPr>
          <a:xfrm>
            <a:off x="7827169" y="4082075"/>
            <a:ext cx="599281" cy="216875"/>
          </a:xfrm>
          <a:prstGeom prst="line">
            <a:avLst/>
          </a:prstGeom>
          <a:ln>
            <a:solidFill>
              <a:srgbClr val="2B2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вал 49">
            <a:extLst>
              <a:ext uri="{FF2B5EF4-FFF2-40B4-BE49-F238E27FC236}">
                <a16:creationId xmlns:a16="http://schemas.microsoft.com/office/drawing/2014/main" id="{C8D962EA-90DC-473E-9BFB-E83BDCC3A064}"/>
              </a:ext>
            </a:extLst>
          </p:cNvPr>
          <p:cNvSpPr/>
          <p:nvPr/>
        </p:nvSpPr>
        <p:spPr>
          <a:xfrm>
            <a:off x="7804309" y="4059827"/>
            <a:ext cx="45719" cy="45719"/>
          </a:xfrm>
          <a:prstGeom prst="ellipse">
            <a:avLst/>
          </a:prstGeom>
          <a:solidFill>
            <a:srgbClr val="2B2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Google Shape;109;p19"/>
          <p:cNvGraphicFramePr/>
          <p:nvPr>
            <p:extLst>
              <p:ext uri="{D42A27DB-BD31-4B8C-83A1-F6EECF244321}">
                <p14:modId xmlns:p14="http://schemas.microsoft.com/office/powerpoint/2010/main" val="339573269"/>
              </p:ext>
            </p:extLst>
          </p:nvPr>
        </p:nvGraphicFramePr>
        <p:xfrm>
          <a:off x="857947" y="1345349"/>
          <a:ext cx="7666968" cy="3474450"/>
        </p:xfrm>
        <a:graphic>
          <a:graphicData uri="http://schemas.openxmlformats.org/drawingml/2006/table">
            <a:tbl>
              <a:tblPr>
                <a:noFill/>
                <a:tableStyleId>{359CCE6A-B61B-4ECF-BEF3-BB9C531920C9}</a:tableStyleId>
              </a:tblPr>
              <a:tblGrid>
                <a:gridCol w="1723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 b="1">
                          <a:solidFill>
                            <a:srgbClr val="2B2A29"/>
                          </a:solidFill>
                        </a:rPr>
                        <a:t>Тип релокації</a:t>
                      </a:r>
                      <a:endParaRPr sz="1000" b="1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 b="1" dirty="0">
                          <a:solidFill>
                            <a:srgbClr val="2B2A29"/>
                          </a:solidFill>
                        </a:rPr>
                        <a:t>Короткий опис</a:t>
                      </a:r>
                      <a:endParaRPr sz="1000" b="1" dirty="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 dirty="0">
                          <a:solidFill>
                            <a:srgbClr val="2B2A29"/>
                          </a:solidFill>
                        </a:rPr>
                        <a:t>Повна релокація</a:t>
                      </a:r>
                      <a:endParaRPr sz="1000" dirty="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 dirty="0">
                          <a:solidFill>
                            <a:srgbClr val="2B2A29"/>
                          </a:solidFill>
                        </a:rPr>
                        <a:t>Переміщення з під окупації всієї інституції в нове місто з офіційною зміною </a:t>
                      </a:r>
                      <a:r>
                        <a:rPr lang="uk-UA" sz="1000" dirty="0">
                          <a:solidFill>
                            <a:srgbClr val="2B2A29"/>
                          </a:solidFill>
                        </a:rPr>
                        <a:t>місця знаходження</a:t>
                      </a:r>
                      <a:endParaRPr sz="1000" dirty="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>
                          <a:solidFill>
                            <a:srgbClr val="2B2A29"/>
                          </a:solidFill>
                        </a:rPr>
                        <a:t>Повторна релокація</a:t>
                      </a:r>
                      <a:endParaRPr sz="100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 dirty="0">
                          <a:solidFill>
                            <a:srgbClr val="2B2A29"/>
                          </a:solidFill>
                        </a:rPr>
                        <a:t>Кілька хвиль переміщення, зміна кількох локацій</a:t>
                      </a:r>
                      <a:endParaRPr sz="1000" dirty="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>
                          <a:solidFill>
                            <a:srgbClr val="2B2A29"/>
                          </a:solidFill>
                        </a:rPr>
                        <a:t>Мультикампусна модель</a:t>
                      </a:r>
                      <a:endParaRPr sz="100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 dirty="0">
                          <a:solidFill>
                            <a:srgbClr val="2B2A29"/>
                          </a:solidFill>
                        </a:rPr>
                        <a:t>Одночасна присутність у кількох місцях</a:t>
                      </a:r>
                      <a:endParaRPr sz="1000" dirty="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>
                          <a:solidFill>
                            <a:srgbClr val="2B2A29"/>
                          </a:solidFill>
                        </a:rPr>
                        <a:t>Інтеграція (злиття)</a:t>
                      </a:r>
                      <a:endParaRPr sz="100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>
                          <a:solidFill>
                            <a:srgbClr val="2B2A29"/>
                          </a:solidFill>
                        </a:rPr>
                        <a:t>Приєднання до іншого ЗВО, повна або часткова втрата автономії</a:t>
                      </a:r>
                      <a:endParaRPr sz="100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>
                          <a:solidFill>
                            <a:srgbClr val="2B2A29"/>
                          </a:solidFill>
                        </a:rPr>
                        <a:t>Університет-юридична оболонка</a:t>
                      </a:r>
                      <a:endParaRPr sz="100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>
                          <a:solidFill>
                            <a:srgbClr val="2B2A29"/>
                          </a:solidFill>
                        </a:rPr>
                        <a:t>Формально переміщений ЗВО, який фактично не здійснює активної діяльності</a:t>
                      </a:r>
                      <a:endParaRPr sz="100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>
                          <a:solidFill>
                            <a:srgbClr val="2B2A29"/>
                          </a:solidFill>
                        </a:rPr>
                        <a:t>Неофіційна релокація</a:t>
                      </a:r>
                      <a:endParaRPr sz="100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 dirty="0">
                          <a:solidFill>
                            <a:srgbClr val="2B2A29"/>
                          </a:solidFill>
                        </a:rPr>
                        <a:t>Фактичне переміщення без </a:t>
                      </a:r>
                      <a:r>
                        <a:rPr lang="uk-UA" sz="1000" dirty="0">
                          <a:solidFill>
                            <a:srgbClr val="2B2A29"/>
                          </a:solidFill>
                        </a:rPr>
                        <a:t>офіційної зміни місця знаходження</a:t>
                      </a:r>
                      <a:endParaRPr sz="1000" dirty="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>
                          <a:solidFill>
                            <a:srgbClr val="2B2A29"/>
                          </a:solidFill>
                        </a:rPr>
                        <a:t>Повне повернення на деокуповану територію</a:t>
                      </a:r>
                      <a:endParaRPr sz="100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 dirty="0">
                          <a:solidFill>
                            <a:srgbClr val="2B2A29"/>
                          </a:solidFill>
                        </a:rPr>
                        <a:t>ПЗВО, що припинили діяльність на новому місці і намагаються відновити діяльність </a:t>
                      </a:r>
                      <a:r>
                        <a:rPr lang="en-US" sz="1000" dirty="0">
                          <a:solidFill>
                            <a:srgbClr val="2B2A29"/>
                          </a:solidFill>
                        </a:rPr>
                        <a:t/>
                      </a:r>
                      <a:br>
                        <a:rPr lang="en-US" sz="1000" dirty="0">
                          <a:solidFill>
                            <a:srgbClr val="2B2A29"/>
                          </a:solidFill>
                        </a:rPr>
                      </a:br>
                      <a:r>
                        <a:rPr lang="uk" sz="1000" dirty="0">
                          <a:solidFill>
                            <a:srgbClr val="2B2A29"/>
                          </a:solidFill>
                        </a:rPr>
                        <a:t>на попередньому місці</a:t>
                      </a:r>
                      <a:endParaRPr sz="1000" dirty="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>
                          <a:solidFill>
                            <a:srgbClr val="2B2A29"/>
                          </a:solidFill>
                        </a:rPr>
                        <a:t>Новостворений умовно релокований ЗВО</a:t>
                      </a:r>
                      <a:endParaRPr sz="100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000" dirty="0">
                          <a:solidFill>
                            <a:srgbClr val="2B2A29"/>
                          </a:solidFill>
                        </a:rPr>
                        <a:t>ПЗВО, який до моменту релокації не мав здобувачів і розгорнутої інфраструктури</a:t>
                      </a:r>
                      <a:endParaRPr sz="1000" dirty="0">
                        <a:solidFill>
                          <a:srgbClr val="2B2A29"/>
                        </a:solidFill>
                      </a:endParaRPr>
                    </a:p>
                  </a:txBody>
                  <a:tcPr marL="63500" marR="63500" marT="91425" marB="91425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Google Shape;67;p14">
            <a:extLst>
              <a:ext uri="{FF2B5EF4-FFF2-40B4-BE49-F238E27FC236}">
                <a16:creationId xmlns:a16="http://schemas.microsoft.com/office/drawing/2014/main" id="{A8C21163-AAC8-40CE-9661-21B1C5D25AF1}"/>
              </a:ext>
            </a:extLst>
          </p:cNvPr>
          <p:cNvSpPr txBox="1">
            <a:spLocks/>
          </p:cNvSpPr>
          <p:nvPr/>
        </p:nvSpPr>
        <p:spPr>
          <a:xfrm>
            <a:off x="311700" y="647008"/>
            <a:ext cx="6881158" cy="57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/>
            <a:r>
              <a:rPr lang="uk-UA" sz="2400" b="1" dirty="0">
                <a:solidFill>
                  <a:srgbClr val="2B2A29"/>
                </a:solidFill>
              </a:rPr>
              <a:t>Моделі переміщення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73B3C15-6618-454C-BC49-356ECC2AD765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ECF9B46C-764B-4399-AEF8-64BA7E72C9C9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4355037-1B2A-4F0D-B60F-68B3F5DDC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2463229-313A-40D4-A772-BF9B1B0CF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CCACCD0-6CFF-4BCB-B8C5-A1DDB17A68D5}"/>
              </a:ext>
            </a:extLst>
          </p:cNvPr>
          <p:cNvSpPr/>
          <p:nvPr/>
        </p:nvSpPr>
        <p:spPr>
          <a:xfrm>
            <a:off x="397167" y="1295969"/>
            <a:ext cx="8059204" cy="3573211"/>
          </a:xfrm>
          <a:prstGeom prst="roundRect">
            <a:avLst>
              <a:gd name="adj" fmla="val 2846"/>
            </a:avLst>
          </a:prstGeom>
          <a:noFill/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03840B77-C3BC-43A1-9052-472965241642}"/>
              </a:ext>
            </a:extLst>
          </p:cNvPr>
          <p:cNvCxnSpPr>
            <a:cxnSpLocks/>
            <a:stCxn id="11" idx="2"/>
            <a:endCxn id="46" idx="2"/>
          </p:cNvCxnSpPr>
          <p:nvPr/>
        </p:nvCxnSpPr>
        <p:spPr>
          <a:xfrm>
            <a:off x="687664" y="1900089"/>
            <a:ext cx="0" cy="2740407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3B03779-10BE-4F23-8E80-1FABEB104135}"/>
              </a:ext>
            </a:extLst>
          </p:cNvPr>
          <p:cNvGrpSpPr/>
          <p:nvPr/>
        </p:nvGrpSpPr>
        <p:grpSpPr>
          <a:xfrm>
            <a:off x="598517" y="1766390"/>
            <a:ext cx="173530" cy="173530"/>
            <a:chOff x="598517" y="1773016"/>
            <a:chExt cx="173530" cy="173530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E8606794-8A08-4A27-B1BE-6FF0D7C29995}"/>
                </a:ext>
              </a:extLst>
            </p:cNvPr>
            <p:cNvSpPr/>
            <p:nvPr/>
          </p:nvSpPr>
          <p:spPr>
            <a:xfrm>
              <a:off x="598517" y="1773016"/>
              <a:ext cx="173530" cy="1735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5D3DD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274B293-A54D-4571-B7DB-EC352E9F7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8349" y="1808086"/>
              <a:ext cx="98629" cy="98629"/>
            </a:xfrm>
            <a:prstGeom prst="rect">
              <a:avLst/>
            </a:prstGeom>
          </p:spPr>
        </p:pic>
      </p:grp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805C63BC-D94D-443F-919A-FAF0CBCA1522}"/>
              </a:ext>
            </a:extLst>
          </p:cNvPr>
          <p:cNvCxnSpPr>
            <a:cxnSpLocks/>
          </p:cNvCxnSpPr>
          <p:nvPr/>
        </p:nvCxnSpPr>
        <p:spPr>
          <a:xfrm>
            <a:off x="2508249" y="1295969"/>
            <a:ext cx="0" cy="3573211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C8C3675-EC04-419E-A161-5A71EB687D92}"/>
              </a:ext>
            </a:extLst>
          </p:cNvPr>
          <p:cNvGrpSpPr/>
          <p:nvPr/>
        </p:nvGrpSpPr>
        <p:grpSpPr>
          <a:xfrm>
            <a:off x="598517" y="2104599"/>
            <a:ext cx="173530" cy="173530"/>
            <a:chOff x="598517" y="1773016"/>
            <a:chExt cx="173530" cy="17353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A83F8C0E-DBBB-4155-B66A-A0074E510FA9}"/>
                </a:ext>
              </a:extLst>
            </p:cNvPr>
            <p:cNvSpPr/>
            <p:nvPr/>
          </p:nvSpPr>
          <p:spPr>
            <a:xfrm>
              <a:off x="598517" y="1773016"/>
              <a:ext cx="173530" cy="1735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5D3DD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B31EB47-6C44-4885-8CCA-D31683A8E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8349" y="1808086"/>
              <a:ext cx="98629" cy="98629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0B28B459-FF43-4825-B577-87465A8E6DB7}"/>
              </a:ext>
            </a:extLst>
          </p:cNvPr>
          <p:cNvGrpSpPr/>
          <p:nvPr/>
        </p:nvGrpSpPr>
        <p:grpSpPr>
          <a:xfrm>
            <a:off x="598517" y="2442808"/>
            <a:ext cx="173530" cy="173530"/>
            <a:chOff x="598517" y="1773016"/>
            <a:chExt cx="173530" cy="17353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6AEB7365-EDAD-422A-A6CE-12B61D236650}"/>
                </a:ext>
              </a:extLst>
            </p:cNvPr>
            <p:cNvSpPr/>
            <p:nvPr/>
          </p:nvSpPr>
          <p:spPr>
            <a:xfrm>
              <a:off x="598517" y="1773016"/>
              <a:ext cx="173530" cy="1735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5D3DD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D74D378-CE25-4268-B456-9D4260C51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8349" y="1808086"/>
              <a:ext cx="98629" cy="98629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EA43CCC-57FD-492F-9A6A-1079D5364069}"/>
              </a:ext>
            </a:extLst>
          </p:cNvPr>
          <p:cNvGrpSpPr/>
          <p:nvPr/>
        </p:nvGrpSpPr>
        <p:grpSpPr>
          <a:xfrm>
            <a:off x="598517" y="2781017"/>
            <a:ext cx="173530" cy="173530"/>
            <a:chOff x="598517" y="1773016"/>
            <a:chExt cx="173530" cy="173530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EE4032D5-DC45-4147-B610-12C588DA521C}"/>
                </a:ext>
              </a:extLst>
            </p:cNvPr>
            <p:cNvSpPr/>
            <p:nvPr/>
          </p:nvSpPr>
          <p:spPr>
            <a:xfrm>
              <a:off x="598517" y="1773016"/>
              <a:ext cx="173530" cy="1735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5D3DD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17D4DFF-26F1-47FB-ABDE-70E0D268B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8349" y="1808086"/>
              <a:ext cx="98629" cy="98629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F80C16B-CFEB-4CF3-B437-F40E0C6F1584}"/>
              </a:ext>
            </a:extLst>
          </p:cNvPr>
          <p:cNvGrpSpPr/>
          <p:nvPr/>
        </p:nvGrpSpPr>
        <p:grpSpPr>
          <a:xfrm>
            <a:off x="598517" y="3184965"/>
            <a:ext cx="173530" cy="173530"/>
            <a:chOff x="598517" y="1773016"/>
            <a:chExt cx="173530" cy="173530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496D8287-237D-4791-82C3-A9471D2440AF}"/>
                </a:ext>
              </a:extLst>
            </p:cNvPr>
            <p:cNvSpPr/>
            <p:nvPr/>
          </p:nvSpPr>
          <p:spPr>
            <a:xfrm>
              <a:off x="598517" y="1773016"/>
              <a:ext cx="173530" cy="1735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5D3DD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E4D7BD73-F882-4826-9FE6-9328BDA6A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8349" y="1808086"/>
              <a:ext cx="98629" cy="98629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1D08EF4-708C-4231-B1A8-6B625598ABFD}"/>
              </a:ext>
            </a:extLst>
          </p:cNvPr>
          <p:cNvGrpSpPr/>
          <p:nvPr/>
        </p:nvGrpSpPr>
        <p:grpSpPr>
          <a:xfrm>
            <a:off x="598517" y="3592020"/>
            <a:ext cx="173530" cy="173530"/>
            <a:chOff x="598517" y="1773016"/>
            <a:chExt cx="173530" cy="173530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F2C50DE0-3704-42B8-9DD2-ECE366AE7E1D}"/>
                </a:ext>
              </a:extLst>
            </p:cNvPr>
            <p:cNvSpPr/>
            <p:nvPr/>
          </p:nvSpPr>
          <p:spPr>
            <a:xfrm>
              <a:off x="598517" y="1773016"/>
              <a:ext cx="173530" cy="1735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5D3DD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F267EA95-821F-4916-AA25-F2740665E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8349" y="1808086"/>
              <a:ext cx="98629" cy="98629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FD733BF-109F-486E-8CCD-D3F8B5E7EF02}"/>
              </a:ext>
            </a:extLst>
          </p:cNvPr>
          <p:cNvGrpSpPr/>
          <p:nvPr/>
        </p:nvGrpSpPr>
        <p:grpSpPr>
          <a:xfrm>
            <a:off x="598517" y="4009220"/>
            <a:ext cx="173530" cy="173530"/>
            <a:chOff x="598517" y="1773016"/>
            <a:chExt cx="173530" cy="173530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1F6D570C-D610-4E71-987B-CB6CDF659D39}"/>
                </a:ext>
              </a:extLst>
            </p:cNvPr>
            <p:cNvSpPr/>
            <p:nvPr/>
          </p:nvSpPr>
          <p:spPr>
            <a:xfrm>
              <a:off x="598517" y="1773016"/>
              <a:ext cx="173530" cy="1735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5D3DD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9B0C4A6-9BDB-4DA3-A0D6-32FEFD7F3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8349" y="1808086"/>
              <a:ext cx="98629" cy="986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254CFC0-4CCD-4B6E-B614-03E22AF473B8}"/>
              </a:ext>
            </a:extLst>
          </p:cNvPr>
          <p:cNvGrpSpPr/>
          <p:nvPr/>
        </p:nvGrpSpPr>
        <p:grpSpPr>
          <a:xfrm>
            <a:off x="598517" y="4506797"/>
            <a:ext cx="173530" cy="173530"/>
            <a:chOff x="598517" y="1773016"/>
            <a:chExt cx="173530" cy="173530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2C2D107E-9829-4BE5-81BA-FAD0CF038145}"/>
                </a:ext>
              </a:extLst>
            </p:cNvPr>
            <p:cNvSpPr/>
            <p:nvPr/>
          </p:nvSpPr>
          <p:spPr>
            <a:xfrm>
              <a:off x="598517" y="1773016"/>
              <a:ext cx="173530" cy="17353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E5D3DD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71C5054-A322-4E0C-A895-F92E1F99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38349" y="1808086"/>
              <a:ext cx="98629" cy="98629"/>
            </a:xfrm>
            <a:prstGeom prst="rect">
              <a:avLst/>
            </a:prstGeom>
          </p:spPr>
        </p:pic>
      </p:grp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C2520375-9709-4494-8AF2-CC1A18264C7C}"/>
              </a:ext>
            </a:extLst>
          </p:cNvPr>
          <p:cNvCxnSpPr>
            <a:cxnSpLocks/>
          </p:cNvCxnSpPr>
          <p:nvPr/>
        </p:nvCxnSpPr>
        <p:spPr>
          <a:xfrm flipH="1">
            <a:off x="924614" y="2018748"/>
            <a:ext cx="7531757" cy="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79E44AF-031C-4070-A75C-F7A56660B47C}"/>
              </a:ext>
            </a:extLst>
          </p:cNvPr>
          <p:cNvCxnSpPr>
            <a:cxnSpLocks/>
          </p:cNvCxnSpPr>
          <p:nvPr/>
        </p:nvCxnSpPr>
        <p:spPr>
          <a:xfrm flipH="1">
            <a:off x="924614" y="2369930"/>
            <a:ext cx="7531757" cy="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36E260AC-9BF4-434F-BCAF-30BCD1ED6255}"/>
              </a:ext>
            </a:extLst>
          </p:cNvPr>
          <p:cNvCxnSpPr>
            <a:cxnSpLocks/>
          </p:cNvCxnSpPr>
          <p:nvPr/>
        </p:nvCxnSpPr>
        <p:spPr>
          <a:xfrm flipH="1">
            <a:off x="924614" y="2701235"/>
            <a:ext cx="7531757" cy="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2A28CD92-5412-4625-A8AF-D4E889F908C3}"/>
              </a:ext>
            </a:extLst>
          </p:cNvPr>
          <p:cNvCxnSpPr>
            <a:cxnSpLocks/>
          </p:cNvCxnSpPr>
          <p:nvPr/>
        </p:nvCxnSpPr>
        <p:spPr>
          <a:xfrm flipH="1">
            <a:off x="924614" y="3033167"/>
            <a:ext cx="7531757" cy="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1DFDAE1C-E20E-4855-9DAD-95D71ECE8C93}"/>
              </a:ext>
            </a:extLst>
          </p:cNvPr>
          <p:cNvCxnSpPr>
            <a:cxnSpLocks/>
          </p:cNvCxnSpPr>
          <p:nvPr/>
        </p:nvCxnSpPr>
        <p:spPr>
          <a:xfrm flipH="1">
            <a:off x="924614" y="3516871"/>
            <a:ext cx="7531757" cy="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3D86DC33-7B58-4129-AD93-C0A1846EE9BE}"/>
              </a:ext>
            </a:extLst>
          </p:cNvPr>
          <p:cNvCxnSpPr>
            <a:cxnSpLocks/>
          </p:cNvCxnSpPr>
          <p:nvPr/>
        </p:nvCxnSpPr>
        <p:spPr>
          <a:xfrm flipH="1">
            <a:off x="924614" y="3841550"/>
            <a:ext cx="7531757" cy="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6794D90E-E54B-4E31-9D59-66D22CC6D2F6}"/>
              </a:ext>
            </a:extLst>
          </p:cNvPr>
          <p:cNvCxnSpPr>
            <a:cxnSpLocks/>
          </p:cNvCxnSpPr>
          <p:nvPr/>
        </p:nvCxnSpPr>
        <p:spPr>
          <a:xfrm flipH="1">
            <a:off x="924614" y="4338506"/>
            <a:ext cx="7531757" cy="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35B27B06-D101-4E77-BA73-7D00375DD767}"/>
              </a:ext>
            </a:extLst>
          </p:cNvPr>
          <p:cNvCxnSpPr>
            <a:cxnSpLocks/>
          </p:cNvCxnSpPr>
          <p:nvPr/>
        </p:nvCxnSpPr>
        <p:spPr>
          <a:xfrm flipH="1">
            <a:off x="397167" y="1687443"/>
            <a:ext cx="8059205" cy="0"/>
          </a:xfrm>
          <a:prstGeom prst="line">
            <a:avLst/>
          </a:prstGeom>
          <a:ln>
            <a:solidFill>
              <a:srgbClr val="E5D3DD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53D1023E-AFF0-425B-A8D1-EF3614846557}"/>
              </a:ext>
            </a:extLst>
          </p:cNvPr>
          <p:cNvCxnSpPr/>
          <p:nvPr/>
        </p:nvCxnSpPr>
        <p:spPr>
          <a:xfrm>
            <a:off x="0" y="990600"/>
            <a:ext cx="914251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100B65-FAC3-4E09-99B9-8D5556510AC1}"/>
              </a:ext>
            </a:extLst>
          </p:cNvPr>
          <p:cNvSpPr/>
          <p:nvPr/>
        </p:nvSpPr>
        <p:spPr>
          <a:xfrm>
            <a:off x="4641299" y="751415"/>
            <a:ext cx="4149963" cy="964149"/>
          </a:xfrm>
          <a:prstGeom prst="rect">
            <a:avLst/>
          </a:prstGeom>
          <a:solidFill>
            <a:srgbClr val="F5E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4" name="Google Shape;114;p20"/>
          <p:cNvSpPr/>
          <p:nvPr/>
        </p:nvSpPr>
        <p:spPr>
          <a:xfrm>
            <a:off x="397168" y="3134166"/>
            <a:ext cx="4028892" cy="792000"/>
          </a:xfrm>
          <a:prstGeom prst="rect">
            <a:avLst/>
          </a:prstGeom>
          <a:solidFill>
            <a:srgbClr val="E5D3DD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4692653" y="828261"/>
            <a:ext cx="4000773" cy="8104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Aft>
                <a:spcPts val="600"/>
              </a:spcAft>
              <a:buNone/>
            </a:pPr>
            <a:r>
              <a:rPr lang="uk-UA" sz="1050" dirty="0">
                <a:solidFill>
                  <a:srgbClr val="2B2A29"/>
                </a:solidFill>
              </a:rPr>
              <a:t>На старті </a:t>
            </a:r>
            <a:r>
              <a:rPr lang="uk-UA" sz="1050" dirty="0" err="1">
                <a:solidFill>
                  <a:srgbClr val="2B2A29"/>
                </a:solidFill>
              </a:rPr>
              <a:t>проєкту</a:t>
            </a:r>
            <a:r>
              <a:rPr lang="uk-UA" sz="1050" dirty="0">
                <a:solidFill>
                  <a:srgbClr val="2B2A29"/>
                </a:solidFill>
              </a:rPr>
              <a:t> критерії для аналізу за трьома напрямами: </a:t>
            </a:r>
            <a:br>
              <a:rPr lang="uk-UA" sz="1050" dirty="0">
                <a:solidFill>
                  <a:srgbClr val="2B2A29"/>
                </a:solidFill>
              </a:rPr>
            </a:br>
            <a:r>
              <a:rPr lang="uk-UA" sz="1050" dirty="0">
                <a:solidFill>
                  <a:srgbClr val="2B2A29"/>
                </a:solidFill>
              </a:rPr>
              <a:t>базові атрибути стратегічного документа + зміст + форма.</a:t>
            </a:r>
          </a:p>
          <a:p>
            <a:pPr marL="0" lvl="0" indent="0" algn="l" rtl="0">
              <a:buNone/>
            </a:pPr>
            <a:r>
              <a:rPr lang="uk-UA" sz="1050" dirty="0">
                <a:solidFill>
                  <a:srgbClr val="2B2A29"/>
                </a:solidFill>
              </a:rPr>
              <a:t>За результатами дослідження – критерії, критичні </a:t>
            </a:r>
            <a:br>
              <a:rPr lang="uk-UA" sz="1050" dirty="0">
                <a:solidFill>
                  <a:srgbClr val="2B2A29"/>
                </a:solidFill>
              </a:rPr>
            </a:br>
            <a:r>
              <a:rPr lang="uk-UA" sz="1050" dirty="0">
                <a:solidFill>
                  <a:srgbClr val="2B2A29"/>
                </a:solidFill>
              </a:rPr>
              <a:t>для стійкості ПЗВО.</a:t>
            </a:r>
            <a:endParaRPr sz="1050" dirty="0">
              <a:solidFill>
                <a:srgbClr val="2B2A29"/>
              </a:solidFill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subTitle" idx="1"/>
          </p:nvPr>
        </p:nvSpPr>
        <p:spPr>
          <a:xfrm>
            <a:off x="521063" y="2127950"/>
            <a:ext cx="3864258" cy="382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uk" sz="1100" b="1" dirty="0">
                <a:solidFill>
                  <a:srgbClr val="2B2A29"/>
                </a:solidFill>
                <a:highlight>
                  <a:srgbClr val="FFFFFF"/>
                </a:highlight>
              </a:rPr>
              <a:t>Критичний критерій 1</a:t>
            </a:r>
            <a:r>
              <a:rPr lang="uk" sz="1100" dirty="0">
                <a:solidFill>
                  <a:srgbClr val="2B2A29"/>
                </a:solidFill>
                <a:highlight>
                  <a:srgbClr val="FFFFFF"/>
                </a:highlight>
              </a:rPr>
              <a:t>. Адаптивність до змін контексту</a:t>
            </a:r>
            <a:endParaRPr sz="1100" dirty="0">
              <a:solidFill>
                <a:srgbClr val="2B2A29"/>
              </a:solidFill>
              <a:highlight>
                <a:srgbClr val="FFFFFF"/>
              </a:highlight>
            </a:endParaRPr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476419" y="3971994"/>
            <a:ext cx="3994724" cy="9886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16000" indent="-288000" algn="l">
              <a:spcAft>
                <a:spcPts val="200"/>
              </a:spcAft>
            </a:pPr>
            <a:r>
              <a:rPr lang="uk-UA" sz="800" dirty="0">
                <a:solidFill>
                  <a:srgbClr val="2B2A29"/>
                </a:solidFill>
              </a:rPr>
              <a:t>✅	СНУ ім. В. Даля: 3 редакції стратегії (2019→2022→2024) – еволюція від фундаментальної до короткострокової та знову середньострокової</a:t>
            </a:r>
          </a:p>
          <a:p>
            <a:pPr marL="216000" lvl="0" indent="-28800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uk" sz="800" dirty="0">
                <a:solidFill>
                  <a:srgbClr val="2B2A29"/>
                </a:solidFill>
              </a:rPr>
              <a:t>✅	ДонНТУ змінив цілі зі </a:t>
            </a:r>
            <a:r>
              <a:rPr lang="uk-UA" sz="800" dirty="0">
                <a:solidFill>
                  <a:srgbClr val="2B2A29"/>
                </a:solidFill>
              </a:rPr>
              <a:t>«</a:t>
            </a:r>
            <a:r>
              <a:rPr lang="uk" sz="800" dirty="0">
                <a:solidFill>
                  <a:srgbClr val="2B2A29"/>
                </a:solidFill>
              </a:rPr>
              <a:t>збільшення контингенту</a:t>
            </a:r>
            <a:r>
              <a:rPr lang="uk-UA" sz="800" dirty="0">
                <a:solidFill>
                  <a:srgbClr val="2B2A29"/>
                </a:solidFill>
              </a:rPr>
              <a:t>»</a:t>
            </a:r>
            <a:r>
              <a:rPr lang="uk" sz="800" dirty="0">
                <a:solidFill>
                  <a:srgbClr val="2B2A29"/>
                </a:solidFill>
              </a:rPr>
              <a:t> на </a:t>
            </a:r>
            <a:r>
              <a:rPr lang="uk-UA" sz="800" dirty="0">
                <a:solidFill>
                  <a:srgbClr val="2B2A29"/>
                </a:solidFill>
              </a:rPr>
              <a:t>«</a:t>
            </a:r>
            <a:r>
              <a:rPr lang="uk" sz="800" dirty="0">
                <a:solidFill>
                  <a:srgbClr val="2B2A29"/>
                </a:solidFill>
              </a:rPr>
              <a:t>якість освітніх послуг</a:t>
            </a:r>
            <a:r>
              <a:rPr lang="uk-UA" sz="800" dirty="0">
                <a:solidFill>
                  <a:srgbClr val="2B2A29"/>
                </a:solidFill>
              </a:rPr>
              <a:t>»</a:t>
            </a:r>
          </a:p>
          <a:p>
            <a:pPr marL="216000" indent="-288000" algn="l">
              <a:spcAft>
                <a:spcPts val="200"/>
              </a:spcAft>
            </a:pPr>
            <a:r>
              <a:rPr lang="uk-UA" sz="800" dirty="0">
                <a:solidFill>
                  <a:srgbClr val="2B2A29"/>
                </a:solidFill>
              </a:rPr>
              <a:t>✅	ХДУ: унікальний «університет у телефоні»</a:t>
            </a:r>
          </a:p>
          <a:p>
            <a:pPr marL="216000" lvl="0" indent="-288000" algn="l" rtl="0"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800" dirty="0">
                <a:solidFill>
                  <a:srgbClr val="2B2A29"/>
                </a:solidFill>
              </a:rPr>
              <a:t>❌	</a:t>
            </a:r>
            <a:r>
              <a:rPr lang="uk-UA" sz="800" dirty="0">
                <a:solidFill>
                  <a:srgbClr val="2B2A29"/>
                </a:solidFill>
              </a:rPr>
              <a:t>ДДМА: концепція 2020 року залишається незмінною, керівництво «поставило на паузу процеси в очікуванні повернення»</a:t>
            </a:r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1"/>
          </p:nvPr>
        </p:nvSpPr>
        <p:spPr>
          <a:xfrm>
            <a:off x="4749404" y="1871367"/>
            <a:ext cx="3864296" cy="656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uk" sz="1100" b="1" dirty="0">
                <a:solidFill>
                  <a:srgbClr val="2B2A29"/>
                </a:solidFill>
              </a:rPr>
              <a:t>Критичний критерій 2</a:t>
            </a:r>
            <a:r>
              <a:rPr lang="uk" sz="1100" dirty="0">
                <a:solidFill>
                  <a:srgbClr val="2B2A29"/>
                </a:solidFill>
              </a:rPr>
              <a:t>. Актуальність і фокус цілей,</a:t>
            </a:r>
            <a:r>
              <a:rPr lang="en-US" sz="1100" dirty="0">
                <a:solidFill>
                  <a:srgbClr val="2B2A29"/>
                </a:solidFill>
              </a:rPr>
              <a:t> </a:t>
            </a:r>
            <a:r>
              <a:rPr lang="uk" sz="1100" dirty="0">
                <a:solidFill>
                  <a:srgbClr val="2B2A29"/>
                </a:solidFill>
              </a:rPr>
              <a:t>реалістичність планування</a:t>
            </a:r>
            <a:endParaRPr sz="1000" i="1" dirty="0">
              <a:solidFill>
                <a:srgbClr val="2B2A29"/>
              </a:solidFill>
            </a:endParaRPr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endParaRPr sz="1000" i="1" dirty="0">
              <a:solidFill>
                <a:srgbClr val="2B2A29"/>
              </a:solidFill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4641301" y="2938753"/>
            <a:ext cx="4149962" cy="792000"/>
          </a:xfrm>
          <a:prstGeom prst="rect">
            <a:avLst/>
          </a:prstGeom>
          <a:solidFill>
            <a:srgbClr val="E5D3DD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96866B3-E86C-4857-87A0-555EBE9BF06A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2CC2B96-BA2E-4EE8-AAC1-01CCECB8C8ED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23B270A6-0F01-47D5-9FCF-1A17EA342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AD0CA99-B93E-41BD-8568-CA79F0472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497A689-DF5A-4EF4-A167-4713F835A15B}"/>
              </a:ext>
            </a:extLst>
          </p:cNvPr>
          <p:cNvSpPr/>
          <p:nvPr/>
        </p:nvSpPr>
        <p:spPr>
          <a:xfrm>
            <a:off x="374649" y="751415"/>
            <a:ext cx="4076701" cy="1201210"/>
          </a:xfrm>
          <a:prstGeom prst="roundRect">
            <a:avLst>
              <a:gd name="adj" fmla="val 19340"/>
            </a:avLst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8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Google Shape;76;p15">
            <a:extLst>
              <a:ext uri="{FF2B5EF4-FFF2-40B4-BE49-F238E27FC236}">
                <a16:creationId xmlns:a16="http://schemas.microsoft.com/office/drawing/2014/main" id="{56291679-9BDC-493C-92B2-9EF74CF627E1}"/>
              </a:ext>
            </a:extLst>
          </p:cNvPr>
          <p:cNvSpPr txBox="1">
            <a:spLocks/>
          </p:cNvSpPr>
          <p:nvPr/>
        </p:nvSpPr>
        <p:spPr>
          <a:xfrm>
            <a:off x="803092" y="767453"/>
            <a:ext cx="3840975" cy="49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25000"/>
              </a:lnSpc>
              <a:buSzPts val="1400"/>
            </a:pPr>
            <a:r>
              <a:rPr lang="uk-UA" sz="1400" b="1" dirty="0">
                <a:solidFill>
                  <a:srgbClr val="800000"/>
                </a:solidFill>
              </a:rPr>
              <a:t>Наявність та якість стратегії розвитку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C04D2F-5CFB-4926-8D71-C97666BCF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2013" y="875993"/>
            <a:ext cx="237986" cy="237242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47B3BF3-43D1-4216-A973-FFE0AA44F747}"/>
              </a:ext>
            </a:extLst>
          </p:cNvPr>
          <p:cNvSpPr/>
          <p:nvPr/>
        </p:nvSpPr>
        <p:spPr>
          <a:xfrm>
            <a:off x="397167" y="2085400"/>
            <a:ext cx="4031658" cy="2896175"/>
          </a:xfrm>
          <a:prstGeom prst="roundRect">
            <a:avLst>
              <a:gd name="adj" fmla="val 2846"/>
            </a:avLst>
          </a:prstGeom>
          <a:noFill/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Google Shape;118;p20">
            <a:extLst>
              <a:ext uri="{FF2B5EF4-FFF2-40B4-BE49-F238E27FC236}">
                <a16:creationId xmlns:a16="http://schemas.microsoft.com/office/drawing/2014/main" id="{B1E7D41E-3C63-4C07-ACB1-FE9B90F90D75}"/>
              </a:ext>
            </a:extLst>
          </p:cNvPr>
          <p:cNvSpPr txBox="1">
            <a:spLocks/>
          </p:cNvSpPr>
          <p:nvPr/>
        </p:nvSpPr>
        <p:spPr>
          <a:xfrm>
            <a:off x="521063" y="2460453"/>
            <a:ext cx="3905437" cy="59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400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Чи оновлена стратегія після </a:t>
            </a:r>
            <a:r>
              <a:rPr lang="uk-UA" sz="1000" i="1" dirty="0" err="1">
                <a:solidFill>
                  <a:srgbClr val="2B2A29"/>
                </a:solidFill>
                <a:highlight>
                  <a:srgbClr val="FFFFFF"/>
                </a:highlight>
              </a:rPr>
              <a:t>релокації</a:t>
            </a: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? </a:t>
            </a:r>
          </a:p>
          <a:p>
            <a:pPr marL="14400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Чи враховує воєнний стан та нові умови функціонування?</a:t>
            </a:r>
          </a:p>
          <a:p>
            <a:pPr marL="144000" lvl="0" indent="0" algn="l" rtl="0"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000" i="1" dirty="0">
                <a:solidFill>
                  <a:srgbClr val="2B2A29"/>
                </a:solidFill>
                <a:highlight>
                  <a:schemeClr val="lt1"/>
                </a:highlight>
              </a:rPr>
              <a:t>Фокус на виживання замість експансії в умовах кризи</a:t>
            </a:r>
            <a:endParaRPr lang="uk-UA" sz="1000" i="1" dirty="0">
              <a:solidFill>
                <a:srgbClr val="2B2A29"/>
              </a:solidFill>
              <a:highlight>
                <a:srgbClr val="FFFFFF"/>
              </a:highlight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02A9F6-5A05-475E-98EB-58BBF6A34E02}"/>
              </a:ext>
            </a:extLst>
          </p:cNvPr>
          <p:cNvCxnSpPr>
            <a:cxnSpLocks/>
          </p:cNvCxnSpPr>
          <p:nvPr/>
        </p:nvCxnSpPr>
        <p:spPr>
          <a:xfrm>
            <a:off x="601100" y="2454103"/>
            <a:ext cx="3624900" cy="0"/>
          </a:xfrm>
          <a:prstGeom prst="line">
            <a:avLst/>
          </a:prstGeom>
          <a:ln w="19050">
            <a:solidFill>
              <a:srgbClr val="80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403E661-977B-47FF-B539-278E5546A9D8}"/>
              </a:ext>
            </a:extLst>
          </p:cNvPr>
          <p:cNvSpPr/>
          <p:nvPr/>
        </p:nvSpPr>
        <p:spPr>
          <a:xfrm>
            <a:off x="4644067" y="1838325"/>
            <a:ext cx="4149962" cy="3143250"/>
          </a:xfrm>
          <a:prstGeom prst="roundRect">
            <a:avLst>
              <a:gd name="adj" fmla="val 2846"/>
            </a:avLst>
          </a:prstGeom>
          <a:noFill/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Google Shape;118;p20">
            <a:extLst>
              <a:ext uri="{FF2B5EF4-FFF2-40B4-BE49-F238E27FC236}">
                <a16:creationId xmlns:a16="http://schemas.microsoft.com/office/drawing/2014/main" id="{D3F9F50C-1E1F-48A8-A7A9-5EA0BA3F1927}"/>
              </a:ext>
            </a:extLst>
          </p:cNvPr>
          <p:cNvSpPr txBox="1">
            <a:spLocks/>
          </p:cNvSpPr>
          <p:nvPr/>
        </p:nvSpPr>
        <p:spPr>
          <a:xfrm>
            <a:off x="4770967" y="2402806"/>
            <a:ext cx="3825479" cy="50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400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Стратегічна зосередженість лише на основних цілях</a:t>
            </a:r>
            <a:b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</a:b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Відповідність амбіцій наявним ресурсам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7A4623C6-2FE5-4328-96DE-9E265F8FA0C7}"/>
              </a:ext>
            </a:extLst>
          </p:cNvPr>
          <p:cNvCxnSpPr>
            <a:cxnSpLocks/>
          </p:cNvCxnSpPr>
          <p:nvPr/>
        </p:nvCxnSpPr>
        <p:spPr>
          <a:xfrm>
            <a:off x="4836550" y="2396455"/>
            <a:ext cx="3764450" cy="0"/>
          </a:xfrm>
          <a:prstGeom prst="line">
            <a:avLst/>
          </a:prstGeom>
          <a:ln w="19050">
            <a:solidFill>
              <a:srgbClr val="80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120;p20">
            <a:extLst>
              <a:ext uri="{FF2B5EF4-FFF2-40B4-BE49-F238E27FC236}">
                <a16:creationId xmlns:a16="http://schemas.microsoft.com/office/drawing/2014/main" id="{3EDDB638-B56F-49B3-A57F-FE75095664E9}"/>
              </a:ext>
            </a:extLst>
          </p:cNvPr>
          <p:cNvSpPr txBox="1">
            <a:spLocks/>
          </p:cNvSpPr>
          <p:nvPr/>
        </p:nvSpPr>
        <p:spPr>
          <a:xfrm>
            <a:off x="4762238" y="3773581"/>
            <a:ext cx="3876552" cy="134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6000" indent="-288000" algn="l">
              <a:spcAft>
                <a:spcPts val="300"/>
              </a:spcAft>
            </a:pPr>
            <a:r>
              <a:rPr lang="uk" sz="800" dirty="0">
                <a:solidFill>
                  <a:srgbClr val="2B2A29"/>
                </a:solidFill>
              </a:rPr>
              <a:t>✅	</a:t>
            </a:r>
            <a:r>
              <a:rPr lang="uk-UA" sz="800" dirty="0" err="1">
                <a:solidFill>
                  <a:srgbClr val="2B2A29"/>
                </a:solidFill>
              </a:rPr>
              <a:t>ДонНУ</a:t>
            </a:r>
            <a:r>
              <a:rPr lang="uk-UA" sz="800" dirty="0">
                <a:solidFill>
                  <a:srgbClr val="2B2A29"/>
                </a:solidFill>
              </a:rPr>
              <a:t> ім. Стуса: три пріоритети, лаконічна структура</a:t>
            </a:r>
          </a:p>
          <a:p>
            <a:pPr marL="216000" indent="-288000" algn="l"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uk" sz="800" dirty="0">
                <a:solidFill>
                  <a:srgbClr val="2B2A29"/>
                </a:solidFill>
              </a:rPr>
              <a:t>❌	</a:t>
            </a:r>
            <a:r>
              <a:rPr lang="uk-UA" sz="800" dirty="0">
                <a:solidFill>
                  <a:srgbClr val="2B2A29"/>
                </a:solidFill>
              </a:rPr>
              <a:t>ДонУЕП: завдання у стилі «покращення позицій у рейтингу» </a:t>
            </a:r>
            <a:br>
              <a:rPr lang="uk-UA" sz="800" dirty="0">
                <a:solidFill>
                  <a:srgbClr val="2B2A29"/>
                </a:solidFill>
              </a:rPr>
            </a:br>
            <a:r>
              <a:rPr lang="uk-UA" sz="800" dirty="0">
                <a:solidFill>
                  <a:srgbClr val="2B2A29"/>
                </a:solidFill>
              </a:rPr>
              <a:t>без конкретики</a:t>
            </a:r>
          </a:p>
          <a:p>
            <a:pPr marL="216000" indent="-288000" algn="l"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uk" sz="800" dirty="0">
                <a:solidFill>
                  <a:srgbClr val="2B2A29"/>
                </a:solidFill>
              </a:rPr>
              <a:t>❌	</a:t>
            </a:r>
            <a:r>
              <a:rPr lang="uk-UA" sz="800" dirty="0">
                <a:solidFill>
                  <a:srgbClr val="2B2A29"/>
                </a:solidFill>
              </a:rPr>
              <a:t>ХЕПІ: 27 напрямів у 8 категоріях</a:t>
            </a:r>
          </a:p>
          <a:p>
            <a:pPr marL="216000" indent="-288000" algn="l">
              <a:spcAft>
                <a:spcPts val="300"/>
              </a:spcAft>
            </a:pPr>
            <a:r>
              <a:rPr lang="uk" sz="800" dirty="0">
                <a:solidFill>
                  <a:srgbClr val="2B2A29"/>
                </a:solidFill>
              </a:rPr>
              <a:t>✅	</a:t>
            </a:r>
            <a:r>
              <a:rPr lang="uk-UA" sz="800" dirty="0">
                <a:solidFill>
                  <a:srgbClr val="2B2A29"/>
                </a:solidFill>
              </a:rPr>
              <a:t>ДонНАБА: «стратегія виживання» врятувала у патовій ситуації 2014 </a:t>
            </a:r>
            <a:br>
              <a:rPr lang="uk-UA" sz="800" dirty="0">
                <a:solidFill>
                  <a:srgbClr val="2B2A29"/>
                </a:solidFill>
              </a:rPr>
            </a:br>
            <a:r>
              <a:rPr lang="uk-UA" sz="800" dirty="0">
                <a:solidFill>
                  <a:srgbClr val="2B2A29"/>
                </a:solidFill>
              </a:rPr>
              <a:t>і дозволила перейти до «стратегії сталого розвитку» 2020,</a:t>
            </a:r>
          </a:p>
          <a:p>
            <a:pPr marL="216000" indent="-288000" algn="l"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uk" sz="800" dirty="0">
                <a:solidFill>
                  <a:srgbClr val="2B2A29"/>
                </a:solidFill>
              </a:rPr>
              <a:t>❌	</a:t>
            </a:r>
            <a:r>
              <a:rPr lang="uk-UA" sz="800" dirty="0">
                <a:solidFill>
                  <a:srgbClr val="2B2A29"/>
                </a:solidFill>
              </a:rPr>
              <a:t>яку не переглянули у 2022, що і стало фатальним для унікального ЗВО</a:t>
            </a:r>
          </a:p>
        </p:txBody>
      </p:sp>
      <p:sp>
        <p:nvSpPr>
          <p:cNvPr id="33" name="Google Shape;120;p20">
            <a:extLst>
              <a:ext uri="{FF2B5EF4-FFF2-40B4-BE49-F238E27FC236}">
                <a16:creationId xmlns:a16="http://schemas.microsoft.com/office/drawing/2014/main" id="{85F81E41-023C-452E-9B92-C8CDA9DD48E2}"/>
              </a:ext>
            </a:extLst>
          </p:cNvPr>
          <p:cNvSpPr txBox="1">
            <a:spLocks/>
          </p:cNvSpPr>
          <p:nvPr/>
        </p:nvSpPr>
        <p:spPr>
          <a:xfrm>
            <a:off x="374649" y="1303185"/>
            <a:ext cx="4089089" cy="54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uk-UA" sz="1300" dirty="0">
                <a:solidFill>
                  <a:srgbClr val="2B2A29"/>
                </a:solidFill>
              </a:rPr>
              <a:t>Стійкість ЗВО </a:t>
            </a:r>
            <a:r>
              <a:rPr lang="en-US" sz="1300" dirty="0">
                <a:solidFill>
                  <a:srgbClr val="2B2A29"/>
                </a:solidFill>
              </a:rPr>
              <a:t/>
            </a:r>
            <a:br>
              <a:rPr lang="en-US" sz="1300" dirty="0">
                <a:solidFill>
                  <a:srgbClr val="2B2A29"/>
                </a:solidFill>
              </a:rPr>
            </a:br>
            <a:r>
              <a:rPr lang="uk-UA" sz="1300" dirty="0">
                <a:solidFill>
                  <a:srgbClr val="2B2A29"/>
                </a:solidFill>
              </a:rPr>
              <a:t>(</a:t>
            </a:r>
            <a:r>
              <a:rPr lang="en-US" sz="1300" dirty="0">
                <a:solidFill>
                  <a:srgbClr val="2B2A29"/>
                </a:solidFill>
              </a:rPr>
              <a:t>resilience, sustainability)</a:t>
            </a:r>
          </a:p>
        </p:txBody>
      </p:sp>
      <p:sp>
        <p:nvSpPr>
          <p:cNvPr id="34" name="Google Shape;122;p20">
            <a:extLst>
              <a:ext uri="{FF2B5EF4-FFF2-40B4-BE49-F238E27FC236}">
                <a16:creationId xmlns:a16="http://schemas.microsoft.com/office/drawing/2014/main" id="{2D479EDE-104D-419C-B9C2-BAF8E68D0B7D}"/>
              </a:ext>
            </a:extLst>
          </p:cNvPr>
          <p:cNvSpPr txBox="1"/>
          <p:nvPr/>
        </p:nvSpPr>
        <p:spPr>
          <a:xfrm>
            <a:off x="722827" y="1133406"/>
            <a:ext cx="14682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rgbClr val="B27C9A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uk" sz="900" i="1" dirty="0">
                <a:solidFill>
                  <a:srgbClr val="B27C9A"/>
                </a:solidFill>
                <a:latin typeface="+mj-lt"/>
                <a:ea typeface="Calibri"/>
                <a:cs typeface="Calibri"/>
                <a:sym typeface="Calibri"/>
              </a:rPr>
              <a:t>задає </a:t>
            </a:r>
            <a:r>
              <a:rPr lang="en-US" sz="900" i="1" dirty="0">
                <a:solidFill>
                  <a:srgbClr val="B27C9A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900" i="1" dirty="0">
                <a:solidFill>
                  <a:srgbClr val="B27C9A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uk" sz="900" i="1" dirty="0">
                <a:solidFill>
                  <a:srgbClr val="B27C9A"/>
                </a:solidFill>
                <a:latin typeface="+mj-lt"/>
                <a:ea typeface="Calibri"/>
                <a:cs typeface="Calibri"/>
                <a:sym typeface="Calibri"/>
              </a:rPr>
              <a:t>напрям руху</a:t>
            </a:r>
            <a:endParaRPr sz="1050" i="1" dirty="0">
              <a:solidFill>
                <a:srgbClr val="B27C9A"/>
              </a:solidFill>
              <a:latin typeface="+mj-lt"/>
            </a:endParaRPr>
          </a:p>
        </p:txBody>
      </p:sp>
      <p:sp>
        <p:nvSpPr>
          <p:cNvPr id="35" name="Google Shape;123;p20">
            <a:extLst>
              <a:ext uri="{FF2B5EF4-FFF2-40B4-BE49-F238E27FC236}">
                <a16:creationId xmlns:a16="http://schemas.microsoft.com/office/drawing/2014/main" id="{4049A89E-D703-41DB-BDFE-7E751996A313}"/>
              </a:ext>
            </a:extLst>
          </p:cNvPr>
          <p:cNvSpPr txBox="1"/>
          <p:nvPr/>
        </p:nvSpPr>
        <p:spPr>
          <a:xfrm>
            <a:off x="3133725" y="1133406"/>
            <a:ext cx="102912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 i="1" dirty="0">
                <a:solidFill>
                  <a:srgbClr val="B27C9A"/>
                </a:solidFill>
                <a:latin typeface="+mj-lt"/>
                <a:ea typeface="Calibri"/>
                <a:cs typeface="Calibri"/>
                <a:sym typeface="Calibri"/>
              </a:rPr>
              <a:t>гарантує</a:t>
            </a:r>
            <a:r>
              <a:rPr lang="en-US" sz="900" i="1" dirty="0">
                <a:solidFill>
                  <a:srgbClr val="B27C9A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uk" sz="900" i="1" dirty="0">
                <a:solidFill>
                  <a:srgbClr val="B27C9A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900" i="1" dirty="0">
                <a:solidFill>
                  <a:srgbClr val="B27C9A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900" i="1" dirty="0">
                <a:solidFill>
                  <a:srgbClr val="B27C9A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uk" sz="900" i="1" dirty="0">
                <a:solidFill>
                  <a:srgbClr val="B27C9A"/>
                </a:solidFill>
                <a:latin typeface="+mj-lt"/>
                <a:ea typeface="Calibri"/>
                <a:cs typeface="Calibri"/>
                <a:sym typeface="Calibri"/>
              </a:rPr>
              <a:t>реалізацію місії</a:t>
            </a:r>
            <a:endParaRPr sz="1050" i="1" dirty="0">
              <a:solidFill>
                <a:srgbClr val="B27C9A"/>
              </a:solidFill>
              <a:latin typeface="+mj-lt"/>
            </a:endParaRPr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08209B3A-1DD2-43C0-A524-BA93A4D173D9}"/>
              </a:ext>
            </a:extLst>
          </p:cNvPr>
          <p:cNvSpPr/>
          <p:nvPr/>
        </p:nvSpPr>
        <p:spPr>
          <a:xfrm>
            <a:off x="668871" y="1143707"/>
            <a:ext cx="754015" cy="571857"/>
          </a:xfrm>
          <a:custGeom>
            <a:avLst/>
            <a:gdLst>
              <a:gd name="connsiteX0" fmla="*/ 754015 w 754015"/>
              <a:gd name="connsiteY0" fmla="*/ 571858 h 571857"/>
              <a:gd name="connsiteX1" fmla="*/ 0 w 754015"/>
              <a:gd name="connsiteY1" fmla="*/ 178990 h 571857"/>
              <a:gd name="connsiteX2" fmla="*/ 92395 w 754015"/>
              <a:gd name="connsiteY2" fmla="*/ 0 h 571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015" h="571857">
                <a:moveTo>
                  <a:pt x="754015" y="571858"/>
                </a:moveTo>
                <a:cubicBezTo>
                  <a:pt x="329318" y="548534"/>
                  <a:pt x="0" y="381503"/>
                  <a:pt x="0" y="178990"/>
                </a:cubicBezTo>
                <a:cubicBezTo>
                  <a:pt x="0" y="114570"/>
                  <a:pt x="33297" y="53717"/>
                  <a:pt x="92395" y="0"/>
                </a:cubicBezTo>
              </a:path>
            </a:pathLst>
          </a:custGeom>
          <a:noFill/>
          <a:ln w="13188" cap="flat">
            <a:solidFill>
              <a:srgbClr val="B27C9A"/>
            </a:solidFill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DC65C09C-5B0F-4283-A2D4-395A3B7B7746}"/>
              </a:ext>
            </a:extLst>
          </p:cNvPr>
          <p:cNvSpPr/>
          <p:nvPr/>
        </p:nvSpPr>
        <p:spPr>
          <a:xfrm>
            <a:off x="1327205" y="1643136"/>
            <a:ext cx="111612" cy="132680"/>
          </a:xfrm>
          <a:custGeom>
            <a:avLst/>
            <a:gdLst>
              <a:gd name="connsiteX0" fmla="*/ 9588 w 111612"/>
              <a:gd name="connsiteY0" fmla="*/ 2655 h 132680"/>
              <a:gd name="connsiteX1" fmla="*/ 10981 w 111612"/>
              <a:gd name="connsiteY1" fmla="*/ 11905 h 132680"/>
              <a:gd name="connsiteX2" fmla="*/ 92631 w 111612"/>
              <a:gd name="connsiteY2" fmla="*/ 71899 h 132680"/>
              <a:gd name="connsiteX3" fmla="*/ 3486 w 111612"/>
              <a:gd name="connsiteY3" fmla="*/ 120264 h 132680"/>
              <a:gd name="connsiteX4" fmla="*/ 833 w 111612"/>
              <a:gd name="connsiteY4" fmla="*/ 129250 h 132680"/>
              <a:gd name="connsiteX5" fmla="*/ 9853 w 111612"/>
              <a:gd name="connsiteY5" fmla="*/ 131893 h 132680"/>
              <a:gd name="connsiteX6" fmla="*/ 108151 w 111612"/>
              <a:gd name="connsiteY6" fmla="*/ 78573 h 132680"/>
              <a:gd name="connsiteX7" fmla="*/ 111600 w 111612"/>
              <a:gd name="connsiteY7" fmla="*/ 73221 h 132680"/>
              <a:gd name="connsiteX8" fmla="*/ 108947 w 111612"/>
              <a:gd name="connsiteY8" fmla="*/ 67472 h 132680"/>
              <a:gd name="connsiteX9" fmla="*/ 18940 w 111612"/>
              <a:gd name="connsiteY9" fmla="*/ 1268 h 132680"/>
              <a:gd name="connsiteX10" fmla="*/ 15425 w 111612"/>
              <a:gd name="connsiteY10" fmla="*/ 12 h 132680"/>
              <a:gd name="connsiteX11" fmla="*/ 9588 w 111612"/>
              <a:gd name="connsiteY11" fmla="*/ 2655 h 13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612" h="132680">
                <a:moveTo>
                  <a:pt x="9588" y="2655"/>
                </a:moveTo>
                <a:cubicBezTo>
                  <a:pt x="7399" y="5562"/>
                  <a:pt x="8063" y="9725"/>
                  <a:pt x="10981" y="11905"/>
                </a:cubicBezTo>
                <a:lnTo>
                  <a:pt x="92631" y="71899"/>
                </a:lnTo>
                <a:lnTo>
                  <a:pt x="3486" y="120264"/>
                </a:lnTo>
                <a:cubicBezTo>
                  <a:pt x="236" y="121982"/>
                  <a:pt x="-958" y="126013"/>
                  <a:pt x="833" y="129250"/>
                </a:cubicBezTo>
                <a:cubicBezTo>
                  <a:pt x="2557" y="132422"/>
                  <a:pt x="6670" y="133611"/>
                  <a:pt x="9853" y="131893"/>
                </a:cubicBezTo>
                <a:lnTo>
                  <a:pt x="108151" y="78573"/>
                </a:lnTo>
                <a:cubicBezTo>
                  <a:pt x="110141" y="77515"/>
                  <a:pt x="111468" y="75467"/>
                  <a:pt x="111600" y="73221"/>
                </a:cubicBezTo>
                <a:cubicBezTo>
                  <a:pt x="111733" y="70974"/>
                  <a:pt x="110738" y="68794"/>
                  <a:pt x="108947" y="67472"/>
                </a:cubicBezTo>
                <a:lnTo>
                  <a:pt x="18940" y="1268"/>
                </a:lnTo>
                <a:cubicBezTo>
                  <a:pt x="17879" y="475"/>
                  <a:pt x="16685" y="78"/>
                  <a:pt x="15425" y="12"/>
                </a:cubicBezTo>
                <a:cubicBezTo>
                  <a:pt x="13236" y="-120"/>
                  <a:pt x="11047" y="805"/>
                  <a:pt x="9588" y="2655"/>
                </a:cubicBezTo>
                <a:close/>
              </a:path>
            </a:pathLst>
          </a:custGeom>
          <a:solidFill>
            <a:srgbClr val="B27C9A"/>
          </a:solidFill>
          <a:ln w="6594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id="{0CA80996-CA9B-4D1C-943B-D9949480172C}"/>
              </a:ext>
            </a:extLst>
          </p:cNvPr>
          <p:cNvSpPr/>
          <p:nvPr/>
        </p:nvSpPr>
        <p:spPr>
          <a:xfrm>
            <a:off x="3448408" y="1156244"/>
            <a:ext cx="846749" cy="550866"/>
          </a:xfrm>
          <a:custGeom>
            <a:avLst/>
            <a:gdLst>
              <a:gd name="connsiteX0" fmla="*/ 754323 w 846749"/>
              <a:gd name="connsiteY0" fmla="*/ 0 h 550866"/>
              <a:gd name="connsiteX1" fmla="*/ 846750 w 846749"/>
              <a:gd name="connsiteY1" fmla="*/ 165733 h 550866"/>
              <a:gd name="connsiteX2" fmla="*/ 0 w 846749"/>
              <a:gd name="connsiteY2" fmla="*/ 550867 h 55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6749" h="550866">
                <a:moveTo>
                  <a:pt x="754323" y="0"/>
                </a:moveTo>
                <a:cubicBezTo>
                  <a:pt x="813629" y="50232"/>
                  <a:pt x="846750" y="106427"/>
                  <a:pt x="846750" y="165733"/>
                </a:cubicBezTo>
                <a:cubicBezTo>
                  <a:pt x="846750" y="363550"/>
                  <a:pt x="477431" y="526820"/>
                  <a:pt x="0" y="550867"/>
                </a:cubicBezTo>
              </a:path>
            </a:pathLst>
          </a:custGeom>
          <a:noFill/>
          <a:ln w="12891" cap="flat">
            <a:solidFill>
              <a:srgbClr val="B27C9A"/>
            </a:solidFill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8F47BEEE-026B-424C-A234-0EF87C6B75CD}"/>
              </a:ext>
            </a:extLst>
          </p:cNvPr>
          <p:cNvSpPr/>
          <p:nvPr/>
        </p:nvSpPr>
        <p:spPr>
          <a:xfrm>
            <a:off x="4189089" y="1144055"/>
            <a:ext cx="121353" cy="117431"/>
          </a:xfrm>
          <a:custGeom>
            <a:avLst/>
            <a:gdLst>
              <a:gd name="connsiteX0" fmla="*/ 40734 w 121353"/>
              <a:gd name="connsiteY0" fmla="*/ 117190 h 117431"/>
              <a:gd name="connsiteX1" fmla="*/ 45012 w 121353"/>
              <a:gd name="connsiteY1" fmla="*/ 109088 h 117431"/>
              <a:gd name="connsiteX2" fmla="*/ 15715 w 121353"/>
              <a:gd name="connsiteY2" fmla="*/ 14328 h 117431"/>
              <a:gd name="connsiteX3" fmla="*/ 113976 w 121353"/>
              <a:gd name="connsiteY3" fmla="*/ 27809 h 117431"/>
              <a:gd name="connsiteX4" fmla="*/ 121300 w 121353"/>
              <a:gd name="connsiteY4" fmla="*/ 22300 h 117431"/>
              <a:gd name="connsiteX5" fmla="*/ 115726 w 121353"/>
              <a:gd name="connsiteY5" fmla="*/ 14976 h 117431"/>
              <a:gd name="connsiteX6" fmla="*/ 7354 w 121353"/>
              <a:gd name="connsiteY6" fmla="*/ 68 h 117431"/>
              <a:gd name="connsiteX7" fmla="*/ 1521 w 121353"/>
              <a:gd name="connsiteY7" fmla="*/ 2272 h 117431"/>
              <a:gd name="connsiteX8" fmla="*/ 289 w 121353"/>
              <a:gd name="connsiteY8" fmla="*/ 8365 h 117431"/>
              <a:gd name="connsiteX9" fmla="*/ 32632 w 121353"/>
              <a:gd name="connsiteY9" fmla="*/ 112847 h 117431"/>
              <a:gd name="connsiteX10" fmla="*/ 34642 w 121353"/>
              <a:gd name="connsiteY10" fmla="*/ 115894 h 117431"/>
              <a:gd name="connsiteX11" fmla="*/ 40734 w 121353"/>
              <a:gd name="connsiteY11" fmla="*/ 117125 h 11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353" h="117431">
                <a:moveTo>
                  <a:pt x="40734" y="117190"/>
                </a:moveTo>
                <a:cubicBezTo>
                  <a:pt x="44169" y="116153"/>
                  <a:pt x="46049" y="112523"/>
                  <a:pt x="45012" y="109088"/>
                </a:cubicBezTo>
                <a:lnTo>
                  <a:pt x="15715" y="14328"/>
                </a:lnTo>
                <a:lnTo>
                  <a:pt x="113976" y="27809"/>
                </a:lnTo>
                <a:cubicBezTo>
                  <a:pt x="117541" y="28328"/>
                  <a:pt x="120781" y="25800"/>
                  <a:pt x="121300" y="22300"/>
                </a:cubicBezTo>
                <a:cubicBezTo>
                  <a:pt x="121754" y="18735"/>
                  <a:pt x="119291" y="15494"/>
                  <a:pt x="115726" y="14976"/>
                </a:cubicBezTo>
                <a:lnTo>
                  <a:pt x="7354" y="68"/>
                </a:lnTo>
                <a:cubicBezTo>
                  <a:pt x="5151" y="-256"/>
                  <a:pt x="2947" y="587"/>
                  <a:pt x="1521" y="2272"/>
                </a:cubicBezTo>
                <a:cubicBezTo>
                  <a:pt x="95" y="3957"/>
                  <a:pt x="-359" y="6291"/>
                  <a:pt x="289" y="8365"/>
                </a:cubicBezTo>
                <a:lnTo>
                  <a:pt x="32632" y="112847"/>
                </a:lnTo>
                <a:cubicBezTo>
                  <a:pt x="33021" y="114079"/>
                  <a:pt x="33734" y="115116"/>
                  <a:pt x="34642" y="115894"/>
                </a:cubicBezTo>
                <a:cubicBezTo>
                  <a:pt x="36262" y="117255"/>
                  <a:pt x="38595" y="117838"/>
                  <a:pt x="40734" y="117125"/>
                </a:cubicBezTo>
                <a:close/>
              </a:path>
            </a:pathLst>
          </a:custGeom>
          <a:solidFill>
            <a:srgbClr val="B27C9A"/>
          </a:solidFill>
          <a:ln w="6445" cap="flat">
            <a:noFill/>
            <a:prstDash val="solid"/>
            <a:miter/>
          </a:ln>
        </p:spPr>
        <p:txBody>
          <a:bodyPr rtlCol="0" anchor="ctr"/>
          <a:lstStyle/>
          <a:p>
            <a:endParaRPr lang="uk-UA"/>
          </a:p>
        </p:txBody>
      </p:sp>
      <p:graphicFrame>
        <p:nvGraphicFramePr>
          <p:cNvPr id="48" name="Диаграмма 47">
            <a:extLst>
              <a:ext uri="{FF2B5EF4-FFF2-40B4-BE49-F238E27FC236}">
                <a16:creationId xmlns:a16="http://schemas.microsoft.com/office/drawing/2014/main" id="{F79B2B84-289F-43FA-8A9C-3B0A76003A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5462749"/>
              </p:ext>
            </p:extLst>
          </p:nvPr>
        </p:nvGraphicFramePr>
        <p:xfrm>
          <a:off x="582021" y="3142459"/>
          <a:ext cx="3395617" cy="77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091EE5AC-7B9F-413E-82B7-6A1C8EDA6D43}"/>
              </a:ext>
            </a:extLst>
          </p:cNvPr>
          <p:cNvSpPr txBox="1"/>
          <p:nvPr/>
        </p:nvSpPr>
        <p:spPr>
          <a:xfrm>
            <a:off x="586724" y="3144023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актуальні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3BD37B-D6F4-4ADC-A5AA-D0738E5D60B6}"/>
              </a:ext>
            </a:extLst>
          </p:cNvPr>
          <p:cNvSpPr txBox="1"/>
          <p:nvPr/>
        </p:nvSpPr>
        <p:spPr>
          <a:xfrm>
            <a:off x="586724" y="3399588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формально оновлені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4AF144-F163-48E0-A9A3-49C5827139E9}"/>
              </a:ext>
            </a:extLst>
          </p:cNvPr>
          <p:cNvSpPr txBox="1"/>
          <p:nvPr/>
        </p:nvSpPr>
        <p:spPr>
          <a:xfrm>
            <a:off x="586724" y="3652607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неоновлені</a:t>
            </a:r>
          </a:p>
        </p:txBody>
      </p:sp>
      <p:graphicFrame>
        <p:nvGraphicFramePr>
          <p:cNvPr id="66" name="Диаграмма 65">
            <a:extLst>
              <a:ext uri="{FF2B5EF4-FFF2-40B4-BE49-F238E27FC236}">
                <a16:creationId xmlns:a16="http://schemas.microsoft.com/office/drawing/2014/main" id="{2A8244D4-975F-4C32-B1BE-377F66F036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5710555"/>
              </p:ext>
            </p:extLst>
          </p:nvPr>
        </p:nvGraphicFramePr>
        <p:xfrm>
          <a:off x="4830683" y="2947303"/>
          <a:ext cx="3395617" cy="77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CB6EDB78-48A6-4BEB-8ACD-7A14363CCB25}"/>
              </a:ext>
            </a:extLst>
          </p:cNvPr>
          <p:cNvSpPr txBox="1"/>
          <p:nvPr/>
        </p:nvSpPr>
        <p:spPr>
          <a:xfrm>
            <a:off x="4835386" y="2948867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сфокусовані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D2DF5CC-5F1A-4F7E-AB2B-C1FD9D0BAF86}"/>
              </a:ext>
            </a:extLst>
          </p:cNvPr>
          <p:cNvSpPr txBox="1"/>
          <p:nvPr/>
        </p:nvSpPr>
        <p:spPr>
          <a:xfrm>
            <a:off x="4835386" y="3204432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частково сфокусовані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D6A7F2E-C54E-4A1A-8D00-50C42C9BD0CD}"/>
              </a:ext>
            </a:extLst>
          </p:cNvPr>
          <p:cNvSpPr txBox="1"/>
          <p:nvPr/>
        </p:nvSpPr>
        <p:spPr>
          <a:xfrm>
            <a:off x="4835386" y="3457451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нереалістичні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92BF2E9A-7875-4058-8B62-6FCFF2544B54}"/>
              </a:ext>
            </a:extLst>
          </p:cNvPr>
          <p:cNvCxnSpPr/>
          <p:nvPr/>
        </p:nvCxnSpPr>
        <p:spPr>
          <a:xfrm>
            <a:off x="0" y="990600"/>
            <a:ext cx="914251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Google Shape;118;p20"/>
          <p:cNvSpPr txBox="1">
            <a:spLocks noGrp="1"/>
          </p:cNvSpPr>
          <p:nvPr>
            <p:ph type="subTitle" idx="1"/>
          </p:nvPr>
        </p:nvSpPr>
        <p:spPr>
          <a:xfrm>
            <a:off x="521063" y="1389582"/>
            <a:ext cx="3766015" cy="382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uk" sz="1100" b="1" dirty="0">
                <a:solidFill>
                  <a:srgbClr val="2B2A29"/>
                </a:solidFill>
                <a:highlight>
                  <a:srgbClr val="FFFFFF"/>
                </a:highlight>
              </a:rPr>
              <a:t>Критичний критерій 3</a:t>
            </a:r>
            <a:r>
              <a:rPr lang="uk" sz="1100" dirty="0">
                <a:solidFill>
                  <a:srgbClr val="2B2A29"/>
                </a:solidFill>
                <a:highlight>
                  <a:srgbClr val="FFFFFF"/>
                </a:highlight>
              </a:rPr>
              <a:t>. </a:t>
            </a:r>
            <a:r>
              <a:rPr lang="uk-UA" sz="1100" dirty="0">
                <a:solidFill>
                  <a:srgbClr val="2B2A29"/>
                </a:solidFill>
                <a:highlight>
                  <a:srgbClr val="FFFFFF"/>
                </a:highlight>
              </a:rPr>
              <a:t>Унікальність і </a:t>
            </a:r>
            <a:r>
              <a:rPr lang="uk-UA" sz="1100" dirty="0" err="1">
                <a:solidFill>
                  <a:srgbClr val="2B2A29"/>
                </a:solidFill>
                <a:highlight>
                  <a:srgbClr val="FFFFFF"/>
                </a:highlight>
              </a:rPr>
              <a:t>профільність</a:t>
            </a:r>
            <a:endParaRPr sz="1100" dirty="0">
              <a:solidFill>
                <a:srgbClr val="2B2A29"/>
              </a:solidFill>
              <a:highlight>
                <a:srgbClr val="FFFFFF"/>
              </a:highlight>
            </a:endParaRPr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505210" y="3174698"/>
            <a:ext cx="3781868" cy="179129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16000" lvl="0" indent="-28800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uk" sz="800" dirty="0">
                <a:solidFill>
                  <a:srgbClr val="2B2A29"/>
                </a:solidFill>
              </a:rPr>
              <a:t>✅	</a:t>
            </a:r>
            <a:r>
              <a:rPr lang="uk-UA" sz="800" dirty="0">
                <a:solidFill>
                  <a:srgbClr val="2B2A29"/>
                </a:solidFill>
              </a:rPr>
              <a:t>ТХІ: підготовка капеланів і </a:t>
            </a:r>
            <a:r>
              <a:rPr lang="uk-UA" sz="800" dirty="0" err="1">
                <a:solidFill>
                  <a:srgbClr val="2B2A29"/>
                </a:solidFill>
              </a:rPr>
              <a:t>конфліктологів</a:t>
            </a:r>
            <a:r>
              <a:rPr lang="uk-UA" sz="800" dirty="0">
                <a:solidFill>
                  <a:srgbClr val="2B2A29"/>
                </a:solidFill>
              </a:rPr>
              <a:t> – актуальна спеціалізація для воєнного часу</a:t>
            </a:r>
          </a:p>
          <a:p>
            <a:pPr marL="216000" indent="-288000" algn="l">
              <a:spcAft>
                <a:spcPts val="300"/>
              </a:spcAft>
            </a:pPr>
            <a:r>
              <a:rPr lang="uk" sz="800" dirty="0">
                <a:solidFill>
                  <a:srgbClr val="2B2A29"/>
                </a:solidFill>
              </a:rPr>
              <a:t>❌	</a:t>
            </a:r>
            <a:r>
              <a:rPr lang="uk-UA" sz="800" dirty="0">
                <a:solidFill>
                  <a:srgbClr val="2B2A29"/>
                </a:solidFill>
              </a:rPr>
              <a:t>ХДАЕУ: «флагман аграрно-економічної освіти півдня України» – в місії та візії </a:t>
            </a:r>
            <a:r>
              <a:rPr lang="uk-UA" sz="800" dirty="0" err="1">
                <a:solidFill>
                  <a:srgbClr val="2B2A29"/>
                </a:solidFill>
              </a:rPr>
              <a:t>профільність</a:t>
            </a:r>
            <a:r>
              <a:rPr lang="uk-UA" sz="800" dirty="0">
                <a:solidFill>
                  <a:srgbClr val="2B2A29"/>
                </a:solidFill>
              </a:rPr>
              <a:t> не відтворюється</a:t>
            </a:r>
          </a:p>
          <a:p>
            <a:pPr marL="216000" indent="-288000" algn="l">
              <a:spcAft>
                <a:spcPts val="300"/>
              </a:spcAft>
            </a:pPr>
            <a:r>
              <a:rPr lang="uk" sz="800" dirty="0">
                <a:solidFill>
                  <a:srgbClr val="2B2A29"/>
                </a:solidFill>
              </a:rPr>
              <a:t>✅	</a:t>
            </a:r>
            <a:r>
              <a:rPr lang="uk-UA" sz="800" dirty="0">
                <a:solidFill>
                  <a:srgbClr val="2B2A29"/>
                </a:solidFill>
              </a:rPr>
              <a:t>ДНМУ: забезпечення Кіровоградської області медичними кадрами, стратегія збереження присутності в регіоні</a:t>
            </a:r>
          </a:p>
          <a:p>
            <a:pPr marL="216000" indent="-288000" algn="l">
              <a:spcAft>
                <a:spcPts val="300"/>
              </a:spcAft>
            </a:pPr>
            <a:r>
              <a:rPr lang="uk" sz="800" dirty="0">
                <a:solidFill>
                  <a:srgbClr val="2B2A29"/>
                </a:solidFill>
              </a:rPr>
              <a:t>✅	</a:t>
            </a:r>
            <a:r>
              <a:rPr lang="uk-UA" sz="800" dirty="0">
                <a:solidFill>
                  <a:srgbClr val="2B2A29"/>
                </a:solidFill>
              </a:rPr>
              <a:t>ТОВ «Метінвест Політехніка»: унікальна корпоративна модель – «центр підготовки кадрів + акумуляція ідей + науково-технічний потенціал для промисловості»</a:t>
            </a:r>
          </a:p>
          <a:p>
            <a:pPr marL="216000" indent="-288000" algn="l">
              <a:spcAft>
                <a:spcPts val="300"/>
              </a:spcAft>
            </a:pPr>
            <a:r>
              <a:rPr lang="uk" sz="800" dirty="0">
                <a:solidFill>
                  <a:srgbClr val="2B2A29"/>
                </a:solidFill>
              </a:rPr>
              <a:t>✅	</a:t>
            </a:r>
            <a:r>
              <a:rPr lang="uk-UA" sz="800" dirty="0">
                <a:solidFill>
                  <a:srgbClr val="2B2A29"/>
                </a:solidFill>
              </a:rPr>
              <a:t>ГІІМ: зберіг «князівські» традиції й лінгвістичну унікальність навіть </a:t>
            </a:r>
            <a:br>
              <a:rPr lang="uk-UA" sz="800" dirty="0">
                <a:solidFill>
                  <a:srgbClr val="2B2A29"/>
                </a:solidFill>
              </a:rPr>
            </a:br>
            <a:r>
              <a:rPr lang="uk-UA" sz="800" dirty="0">
                <a:solidFill>
                  <a:srgbClr val="2B2A29"/>
                </a:solidFill>
              </a:rPr>
              <a:t>у статусі відокремленого підрозділу ДДПУ впродовж 14 років, самостійно оновлює стратегію на відміну від материнського ЗВО</a:t>
            </a:r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1"/>
          </p:nvPr>
        </p:nvSpPr>
        <p:spPr>
          <a:xfrm>
            <a:off x="4749404" y="1393847"/>
            <a:ext cx="3847042" cy="656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uk" sz="1100" b="1" dirty="0">
                <a:solidFill>
                  <a:srgbClr val="2B2A29"/>
                </a:solidFill>
              </a:rPr>
              <a:t>Критичний критерій 4</a:t>
            </a:r>
            <a:r>
              <a:rPr lang="uk" sz="1100" dirty="0">
                <a:solidFill>
                  <a:srgbClr val="2B2A29"/>
                </a:solidFill>
              </a:rPr>
              <a:t>. </a:t>
            </a:r>
            <a:r>
              <a:rPr lang="uk-UA" sz="1100" dirty="0">
                <a:solidFill>
                  <a:srgbClr val="2B2A29"/>
                </a:solidFill>
              </a:rPr>
              <a:t>Інтеграція з регіоном </a:t>
            </a:r>
            <a:br>
              <a:rPr lang="uk-UA" sz="1100" dirty="0">
                <a:solidFill>
                  <a:srgbClr val="2B2A29"/>
                </a:solidFill>
              </a:rPr>
            </a:br>
            <a:r>
              <a:rPr lang="uk-UA" sz="1100" dirty="0">
                <a:solidFill>
                  <a:srgbClr val="2B2A29"/>
                </a:solidFill>
              </a:rPr>
              <a:t>і міжнародне партнерство</a:t>
            </a:r>
            <a:endParaRPr lang="uk-UA" sz="1000" i="1" dirty="0">
              <a:solidFill>
                <a:srgbClr val="2B2A29"/>
              </a:solidFill>
            </a:endParaRPr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endParaRPr sz="1000" i="1" dirty="0">
              <a:solidFill>
                <a:srgbClr val="2B2A29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96866B3-E86C-4857-87A0-555EBE9BF06A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2CC2B96-BA2E-4EE8-AAC1-01CCECB8C8ED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23B270A6-0F01-47D5-9FCF-1A17EA342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AD0CA99-B93E-41BD-8568-CA79F0472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497A689-DF5A-4EF4-A167-4713F835A15B}"/>
              </a:ext>
            </a:extLst>
          </p:cNvPr>
          <p:cNvSpPr/>
          <p:nvPr/>
        </p:nvSpPr>
        <p:spPr>
          <a:xfrm>
            <a:off x="374649" y="806450"/>
            <a:ext cx="4076701" cy="37632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8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Google Shape;76;p15">
            <a:extLst>
              <a:ext uri="{FF2B5EF4-FFF2-40B4-BE49-F238E27FC236}">
                <a16:creationId xmlns:a16="http://schemas.microsoft.com/office/drawing/2014/main" id="{56291679-9BDC-493C-92B2-9EF74CF627E1}"/>
              </a:ext>
            </a:extLst>
          </p:cNvPr>
          <p:cNvSpPr txBox="1">
            <a:spLocks/>
          </p:cNvSpPr>
          <p:nvPr/>
        </p:nvSpPr>
        <p:spPr>
          <a:xfrm>
            <a:off x="803092" y="767453"/>
            <a:ext cx="3840975" cy="49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25000"/>
              </a:lnSpc>
              <a:buSzPts val="1400"/>
            </a:pPr>
            <a:r>
              <a:rPr lang="uk-UA" sz="1400" b="1" dirty="0">
                <a:solidFill>
                  <a:srgbClr val="800000"/>
                </a:solidFill>
              </a:rPr>
              <a:t>Наявність та якість стратегії розвитку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C04D2F-5CFB-4926-8D71-C97666BCF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2013" y="875993"/>
            <a:ext cx="237986" cy="237242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47B3BF3-43D1-4216-A973-FFE0AA44F747}"/>
              </a:ext>
            </a:extLst>
          </p:cNvPr>
          <p:cNvSpPr/>
          <p:nvPr/>
        </p:nvSpPr>
        <p:spPr>
          <a:xfrm>
            <a:off x="397167" y="1389581"/>
            <a:ext cx="4031658" cy="3591993"/>
          </a:xfrm>
          <a:prstGeom prst="roundRect">
            <a:avLst>
              <a:gd name="adj" fmla="val 2846"/>
            </a:avLst>
          </a:prstGeom>
          <a:noFill/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Google Shape;118;p20">
            <a:extLst>
              <a:ext uri="{FF2B5EF4-FFF2-40B4-BE49-F238E27FC236}">
                <a16:creationId xmlns:a16="http://schemas.microsoft.com/office/drawing/2014/main" id="{B1E7D41E-3C63-4C07-ACB1-FE9B90F90D75}"/>
              </a:ext>
            </a:extLst>
          </p:cNvPr>
          <p:cNvSpPr txBox="1">
            <a:spLocks/>
          </p:cNvSpPr>
          <p:nvPr/>
        </p:nvSpPr>
        <p:spPr>
          <a:xfrm>
            <a:off x="521063" y="1722085"/>
            <a:ext cx="3905437" cy="59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400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Відображення особливостей закладу в місії/візії</a:t>
            </a:r>
            <a:b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</a:b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(для ПЗВО особливо важливо для здорового клімату </a:t>
            </a:r>
            <a:b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</a:b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в середовищі ЗВО-аборигенів)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202A9F6-5A05-475E-98EB-58BBF6A34E02}"/>
              </a:ext>
            </a:extLst>
          </p:cNvPr>
          <p:cNvCxnSpPr>
            <a:cxnSpLocks/>
          </p:cNvCxnSpPr>
          <p:nvPr/>
        </p:nvCxnSpPr>
        <p:spPr>
          <a:xfrm>
            <a:off x="601100" y="1715735"/>
            <a:ext cx="3624900" cy="0"/>
          </a:xfrm>
          <a:prstGeom prst="line">
            <a:avLst/>
          </a:prstGeom>
          <a:ln w="19050">
            <a:solidFill>
              <a:srgbClr val="80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403E661-977B-47FF-B539-278E5546A9D8}"/>
              </a:ext>
            </a:extLst>
          </p:cNvPr>
          <p:cNvSpPr/>
          <p:nvPr/>
        </p:nvSpPr>
        <p:spPr>
          <a:xfrm>
            <a:off x="4644067" y="1389582"/>
            <a:ext cx="4149962" cy="3268557"/>
          </a:xfrm>
          <a:prstGeom prst="roundRect">
            <a:avLst>
              <a:gd name="adj" fmla="val 2846"/>
            </a:avLst>
          </a:prstGeom>
          <a:noFill/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Google Shape;118;p20">
            <a:extLst>
              <a:ext uri="{FF2B5EF4-FFF2-40B4-BE49-F238E27FC236}">
                <a16:creationId xmlns:a16="http://schemas.microsoft.com/office/drawing/2014/main" id="{D3F9F50C-1E1F-48A8-A7A9-5EA0BA3F1927}"/>
              </a:ext>
            </a:extLst>
          </p:cNvPr>
          <p:cNvSpPr txBox="1">
            <a:spLocks/>
          </p:cNvSpPr>
          <p:nvPr/>
        </p:nvSpPr>
        <p:spPr>
          <a:xfrm>
            <a:off x="4770967" y="1925286"/>
            <a:ext cx="3825479" cy="50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400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Врахування потреб місцевого ринку праці</a:t>
            </a:r>
          </a:p>
          <a:p>
            <a:pPr marL="14400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Співпраця з місцевою владою та бізнесом</a:t>
            </a:r>
          </a:p>
          <a:p>
            <a:pPr marL="14400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Збереження та розвиток міжнародних </a:t>
            </a:r>
            <a:r>
              <a:rPr lang="uk-UA" sz="1000" i="1" dirty="0" err="1">
                <a:solidFill>
                  <a:srgbClr val="2B2A29"/>
                </a:solidFill>
                <a:highlight>
                  <a:srgbClr val="FFFFFF"/>
                </a:highlight>
              </a:rPr>
              <a:t>зв'язків</a:t>
            </a:r>
            <a:endParaRPr lang="uk-UA" sz="1000" i="1" dirty="0">
              <a:solidFill>
                <a:srgbClr val="2B2A29"/>
              </a:solidFill>
              <a:highlight>
                <a:srgbClr val="FFFFFF"/>
              </a:highlight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7A4623C6-2FE5-4328-96DE-9E265F8FA0C7}"/>
              </a:ext>
            </a:extLst>
          </p:cNvPr>
          <p:cNvCxnSpPr>
            <a:cxnSpLocks/>
          </p:cNvCxnSpPr>
          <p:nvPr/>
        </p:nvCxnSpPr>
        <p:spPr>
          <a:xfrm>
            <a:off x="4836550" y="1918935"/>
            <a:ext cx="3764450" cy="0"/>
          </a:xfrm>
          <a:prstGeom prst="line">
            <a:avLst/>
          </a:prstGeom>
          <a:ln w="19050">
            <a:solidFill>
              <a:srgbClr val="80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120;p20">
            <a:extLst>
              <a:ext uri="{FF2B5EF4-FFF2-40B4-BE49-F238E27FC236}">
                <a16:creationId xmlns:a16="http://schemas.microsoft.com/office/drawing/2014/main" id="{3EDDB638-B56F-49B3-A57F-FE75095664E9}"/>
              </a:ext>
            </a:extLst>
          </p:cNvPr>
          <p:cNvSpPr txBox="1">
            <a:spLocks/>
          </p:cNvSpPr>
          <p:nvPr/>
        </p:nvSpPr>
        <p:spPr>
          <a:xfrm>
            <a:off x="4762238" y="3380894"/>
            <a:ext cx="3876552" cy="103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6000" indent="-288000" algn="l">
              <a:spcAft>
                <a:spcPts val="300"/>
              </a:spcAft>
            </a:pPr>
            <a:r>
              <a:rPr lang="uk" sz="900" dirty="0">
                <a:solidFill>
                  <a:srgbClr val="2B2A29"/>
                </a:solidFill>
              </a:rPr>
              <a:t>✅	</a:t>
            </a:r>
            <a:r>
              <a:rPr lang="uk-UA" sz="900" dirty="0">
                <a:solidFill>
                  <a:srgbClr val="2B2A29"/>
                </a:solidFill>
              </a:rPr>
              <a:t>ТДАТУ - інтеграція з регіональною стратегією Запоріжжя 2030</a:t>
            </a:r>
          </a:p>
          <a:p>
            <a:pPr marL="216000" indent="-288000" algn="l"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uk" sz="900" dirty="0">
                <a:solidFill>
                  <a:srgbClr val="2B2A29"/>
                </a:solidFill>
              </a:rPr>
              <a:t>✅ 	</a:t>
            </a:r>
            <a:r>
              <a:rPr lang="uk-UA" sz="900" dirty="0">
                <a:solidFill>
                  <a:srgbClr val="2B2A29"/>
                </a:solidFill>
              </a:rPr>
              <a:t>БДПУ: відновлення матеріально-технічної бази й інноваційні </a:t>
            </a:r>
            <a:r>
              <a:rPr lang="uk-UA" sz="900" dirty="0" err="1">
                <a:solidFill>
                  <a:srgbClr val="2B2A29"/>
                </a:solidFill>
              </a:rPr>
              <a:t>проєкти</a:t>
            </a:r>
            <a:r>
              <a:rPr lang="uk-UA" sz="900" dirty="0">
                <a:solidFill>
                  <a:srgbClr val="2B2A29"/>
                </a:solidFill>
              </a:rPr>
              <a:t> за сприяння міжнародних грантів</a:t>
            </a:r>
          </a:p>
          <a:p>
            <a:pPr marL="216000" indent="-288000" algn="l"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uk" sz="900" dirty="0">
                <a:solidFill>
                  <a:srgbClr val="2B2A29"/>
                </a:solidFill>
              </a:rPr>
              <a:t>❌	</a:t>
            </a:r>
            <a:r>
              <a:rPr lang="uk-UA" sz="900" dirty="0">
                <a:solidFill>
                  <a:srgbClr val="2B2A29"/>
                </a:solidFill>
              </a:rPr>
              <a:t>ПДТУ: стратегія орієнтована на «проблеми та ринок освітніх послуг у Маріуполі»</a:t>
            </a:r>
          </a:p>
          <a:p>
            <a:pPr marL="216000" indent="-288000" algn="l">
              <a:spcAft>
                <a:spcPts val="300"/>
              </a:spcAft>
              <a:buClr>
                <a:schemeClr val="dk1"/>
              </a:buClr>
              <a:buSzPts val="1100"/>
            </a:pPr>
            <a:r>
              <a:rPr lang="uk" sz="900" dirty="0">
                <a:solidFill>
                  <a:srgbClr val="2B2A29"/>
                </a:solidFill>
              </a:rPr>
              <a:t>✅ 	</a:t>
            </a:r>
            <a:r>
              <a:rPr lang="uk-UA" sz="900" dirty="0">
                <a:solidFill>
                  <a:srgbClr val="2B2A29"/>
                </a:solidFill>
              </a:rPr>
              <a:t>ПДТУ: симбіоз з НТУ «Дніпровська політехніка» зі збереженням ідентичності</a:t>
            </a:r>
          </a:p>
        </p:txBody>
      </p:sp>
      <p:sp>
        <p:nvSpPr>
          <p:cNvPr id="31" name="Google Shape;114;p20">
            <a:extLst>
              <a:ext uri="{FF2B5EF4-FFF2-40B4-BE49-F238E27FC236}">
                <a16:creationId xmlns:a16="http://schemas.microsoft.com/office/drawing/2014/main" id="{D2A8DF60-A62E-4985-A655-1A2088B16E60}"/>
              </a:ext>
            </a:extLst>
          </p:cNvPr>
          <p:cNvSpPr/>
          <p:nvPr/>
        </p:nvSpPr>
        <p:spPr>
          <a:xfrm>
            <a:off x="397168" y="2369335"/>
            <a:ext cx="4028892" cy="792000"/>
          </a:xfrm>
          <a:prstGeom prst="rect">
            <a:avLst/>
          </a:prstGeom>
          <a:solidFill>
            <a:srgbClr val="E5D3DD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id="{A34AE7CE-02C6-4009-9DEE-3E8CDBF5D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1094812"/>
              </p:ext>
            </p:extLst>
          </p:nvPr>
        </p:nvGraphicFramePr>
        <p:xfrm>
          <a:off x="582021" y="2376040"/>
          <a:ext cx="3395617" cy="77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84A42751-C705-4BF2-BC94-218525E6BEAE}"/>
              </a:ext>
            </a:extLst>
          </p:cNvPr>
          <p:cNvSpPr txBox="1"/>
          <p:nvPr/>
        </p:nvSpPr>
        <p:spPr>
          <a:xfrm>
            <a:off x="586724" y="2377604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унікальні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1B7795-6FE9-4BE7-B1F1-D89577A3FEE0}"/>
              </a:ext>
            </a:extLst>
          </p:cNvPr>
          <p:cNvSpPr txBox="1"/>
          <p:nvPr/>
        </p:nvSpPr>
        <p:spPr>
          <a:xfrm>
            <a:off x="586724" y="2633169"/>
            <a:ext cx="18384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загальне позиціонування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3B42F3-D16E-4107-A04E-ED99EBF8258E}"/>
              </a:ext>
            </a:extLst>
          </p:cNvPr>
          <p:cNvSpPr txBox="1"/>
          <p:nvPr/>
        </p:nvSpPr>
        <p:spPr>
          <a:xfrm>
            <a:off x="586724" y="2886188"/>
            <a:ext cx="21498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універсальні формулювання</a:t>
            </a:r>
          </a:p>
        </p:txBody>
      </p:sp>
      <p:sp>
        <p:nvSpPr>
          <p:cNvPr id="41" name="Google Shape;123;p20">
            <a:extLst>
              <a:ext uri="{FF2B5EF4-FFF2-40B4-BE49-F238E27FC236}">
                <a16:creationId xmlns:a16="http://schemas.microsoft.com/office/drawing/2014/main" id="{2D38A028-3313-4624-A4E7-0E65B60D05E7}"/>
              </a:ext>
            </a:extLst>
          </p:cNvPr>
          <p:cNvSpPr/>
          <p:nvPr/>
        </p:nvSpPr>
        <p:spPr>
          <a:xfrm>
            <a:off x="4641301" y="2567225"/>
            <a:ext cx="4149962" cy="792000"/>
          </a:xfrm>
          <a:prstGeom prst="rect">
            <a:avLst/>
          </a:prstGeom>
          <a:solidFill>
            <a:srgbClr val="E5D3DD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ECF601AE-2641-4560-9462-50EC1C138A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065781"/>
              </p:ext>
            </p:extLst>
          </p:nvPr>
        </p:nvGraphicFramePr>
        <p:xfrm>
          <a:off x="4830683" y="2575775"/>
          <a:ext cx="3395617" cy="77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EE3094F2-E4F7-4EF3-A074-89FFDF27C503}"/>
              </a:ext>
            </a:extLst>
          </p:cNvPr>
          <p:cNvSpPr txBox="1"/>
          <p:nvPr/>
        </p:nvSpPr>
        <p:spPr>
          <a:xfrm>
            <a:off x="4835386" y="2577339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висока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8E6B59-5CEC-4255-AEF9-37CAABCA89E1}"/>
              </a:ext>
            </a:extLst>
          </p:cNvPr>
          <p:cNvSpPr txBox="1"/>
          <p:nvPr/>
        </p:nvSpPr>
        <p:spPr>
          <a:xfrm>
            <a:off x="4835386" y="2832904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часткова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66D42B-F3E0-4B86-AF25-956278BE9A0B}"/>
              </a:ext>
            </a:extLst>
          </p:cNvPr>
          <p:cNvSpPr txBox="1"/>
          <p:nvPr/>
        </p:nvSpPr>
        <p:spPr>
          <a:xfrm>
            <a:off x="4835386" y="3085923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мінімальна або відсутня</a:t>
            </a:r>
          </a:p>
        </p:txBody>
      </p:sp>
    </p:spTree>
    <p:extLst>
      <p:ext uri="{BB962C8B-B14F-4D97-AF65-F5344CB8AC3E}">
        <p14:creationId xmlns:p14="http://schemas.microsoft.com/office/powerpoint/2010/main" val="90442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AB2B6A15-8159-4A27-931C-9F43CE19F577}"/>
              </a:ext>
            </a:extLst>
          </p:cNvPr>
          <p:cNvCxnSpPr/>
          <p:nvPr/>
        </p:nvCxnSpPr>
        <p:spPr>
          <a:xfrm>
            <a:off x="0" y="990600"/>
            <a:ext cx="9142516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BA0506C5-29DA-4DA3-A879-8B8471014C12}"/>
              </a:ext>
            </a:extLst>
          </p:cNvPr>
          <p:cNvSpPr/>
          <p:nvPr/>
        </p:nvSpPr>
        <p:spPr>
          <a:xfrm>
            <a:off x="4644067" y="1389581"/>
            <a:ext cx="4149962" cy="3591993"/>
          </a:xfrm>
          <a:prstGeom prst="roundRect">
            <a:avLst>
              <a:gd name="adj" fmla="val 2846"/>
            </a:avLst>
          </a:prstGeom>
          <a:noFill/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96866B3-E86C-4857-87A0-555EBE9BF06A}"/>
              </a:ext>
            </a:extLst>
          </p:cNvPr>
          <p:cNvGrpSpPr/>
          <p:nvPr/>
        </p:nvGrpSpPr>
        <p:grpSpPr>
          <a:xfrm>
            <a:off x="0" y="-1474"/>
            <a:ext cx="9142516" cy="540000"/>
            <a:chOff x="0" y="111694"/>
            <a:chExt cx="9142516" cy="54000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2CC2B96-BA2E-4EE8-AAC1-01CCECB8C8ED}"/>
                </a:ext>
              </a:extLst>
            </p:cNvPr>
            <p:cNvSpPr/>
            <p:nvPr/>
          </p:nvSpPr>
          <p:spPr>
            <a:xfrm>
              <a:off x="0" y="111694"/>
              <a:ext cx="7315199" cy="540000"/>
            </a:xfrm>
            <a:prstGeom prst="rect">
              <a:avLst/>
            </a:prstGeom>
            <a:gradFill>
              <a:gsLst>
                <a:gs pos="0">
                  <a:srgbClr val="593348"/>
                </a:gs>
                <a:gs pos="100000">
                  <a:srgbClr val="80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23B270A6-0F01-47D5-9FCF-1A17EA342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133" y="111694"/>
              <a:ext cx="203538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AD0CA99-B93E-41BD-8568-CA79F0472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0" y="199332"/>
              <a:ext cx="1915375" cy="394584"/>
            </a:xfrm>
            <a:prstGeom prst="rect">
              <a:avLst/>
            </a:prstGeom>
          </p:spPr>
        </p:pic>
      </p:grpSp>
      <p:sp>
        <p:nvSpPr>
          <p:cNvPr id="31" name="Google Shape;76;p15">
            <a:extLst>
              <a:ext uri="{FF2B5EF4-FFF2-40B4-BE49-F238E27FC236}">
                <a16:creationId xmlns:a16="http://schemas.microsoft.com/office/drawing/2014/main" id="{D9719E04-9600-44C9-8251-F6062D4A92A5}"/>
              </a:ext>
            </a:extLst>
          </p:cNvPr>
          <p:cNvSpPr txBox="1">
            <a:spLocks/>
          </p:cNvSpPr>
          <p:nvPr/>
        </p:nvSpPr>
        <p:spPr>
          <a:xfrm>
            <a:off x="5063119" y="1376970"/>
            <a:ext cx="3318086" cy="49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25000"/>
              </a:lnSpc>
              <a:buSzPts val="1400"/>
            </a:pPr>
            <a:r>
              <a:rPr lang="uk-UA" sz="1500" dirty="0">
                <a:solidFill>
                  <a:srgbClr val="2B2A29"/>
                </a:solidFill>
              </a:rPr>
              <a:t>Якість стратегічного планування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E41886-0823-4E70-95AE-D42CE2351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70967" y="1501051"/>
            <a:ext cx="237600" cy="237600"/>
          </a:xfrm>
          <a:prstGeom prst="rect">
            <a:avLst/>
          </a:prstGeom>
        </p:spPr>
      </p:pic>
      <p:sp>
        <p:nvSpPr>
          <p:cNvPr id="33" name="Google Shape;120;p20">
            <a:extLst>
              <a:ext uri="{FF2B5EF4-FFF2-40B4-BE49-F238E27FC236}">
                <a16:creationId xmlns:a16="http://schemas.microsoft.com/office/drawing/2014/main" id="{9975F1E7-34C1-4E5B-A745-6F2BEA2BEE1F}"/>
              </a:ext>
            </a:extLst>
          </p:cNvPr>
          <p:cNvSpPr txBox="1">
            <a:spLocks/>
          </p:cNvSpPr>
          <p:nvPr/>
        </p:nvSpPr>
        <p:spPr>
          <a:xfrm>
            <a:off x="4821874" y="2776037"/>
            <a:ext cx="3665416" cy="36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6000" indent="-288000" algn="l">
              <a:spcAft>
                <a:spcPts val="300"/>
              </a:spcAft>
            </a:pPr>
            <a:r>
              <a:rPr lang="uk" sz="1100" b="1" dirty="0">
                <a:solidFill>
                  <a:schemeClr val="dk1"/>
                </a:solidFill>
              </a:rPr>
              <a:t>✅	</a:t>
            </a:r>
            <a:r>
              <a:rPr lang="uk-UA" sz="1050" b="1" dirty="0">
                <a:solidFill>
                  <a:schemeClr val="dk1"/>
                </a:solidFill>
              </a:rPr>
              <a:t>Ключові </a:t>
            </a:r>
            <a:r>
              <a:rPr lang="uk-UA" sz="1050" b="1" dirty="0" err="1">
                <a:solidFill>
                  <a:schemeClr val="dk1"/>
                </a:solidFill>
              </a:rPr>
              <a:t>патерни</a:t>
            </a:r>
            <a:r>
              <a:rPr lang="uk-UA" sz="1050" b="1" dirty="0">
                <a:solidFill>
                  <a:schemeClr val="dk1"/>
                </a:solidFill>
              </a:rPr>
              <a:t> успішного </a:t>
            </a:r>
            <a:r>
              <a:rPr lang="uk-UA" sz="1050" b="1" dirty="0" err="1">
                <a:solidFill>
                  <a:schemeClr val="dk1"/>
                </a:solidFill>
              </a:rPr>
              <a:t>стратегування</a:t>
            </a:r>
            <a:r>
              <a:rPr lang="uk-UA" sz="1050" b="1" dirty="0">
                <a:solidFill>
                  <a:schemeClr val="dk1"/>
                </a:solidFill>
              </a:rPr>
              <a:t>:</a:t>
            </a:r>
            <a:endParaRPr lang="uk-UA" sz="900" b="1" dirty="0">
              <a:solidFill>
                <a:schemeClr val="dk1"/>
              </a:solidFill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5360D246-D0DF-4B2B-A355-2B5AFD68DF28}"/>
              </a:ext>
            </a:extLst>
          </p:cNvPr>
          <p:cNvSpPr/>
          <p:nvPr/>
        </p:nvSpPr>
        <p:spPr>
          <a:xfrm>
            <a:off x="4834823" y="2786362"/>
            <a:ext cx="3751688" cy="985436"/>
          </a:xfrm>
          <a:prstGeom prst="roundRect">
            <a:avLst>
              <a:gd name="adj" fmla="val 10464"/>
            </a:avLst>
          </a:prstGeom>
          <a:noFill/>
          <a:ln w="9525">
            <a:solidFill>
              <a:srgbClr val="00B05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Google Shape;118;p20">
            <a:extLst>
              <a:ext uri="{FF2B5EF4-FFF2-40B4-BE49-F238E27FC236}">
                <a16:creationId xmlns:a16="http://schemas.microsoft.com/office/drawing/2014/main" id="{0AA55EDC-4E69-4F0C-AE2B-3DB5F3B4183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1063" y="1389582"/>
            <a:ext cx="3766015" cy="382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uk" sz="1100" b="1" dirty="0">
                <a:solidFill>
                  <a:srgbClr val="2B2A29"/>
                </a:solidFill>
                <a:highlight>
                  <a:srgbClr val="FFFFFF"/>
                </a:highlight>
              </a:rPr>
              <a:t>Критичний критерій 5</a:t>
            </a:r>
            <a:r>
              <a:rPr lang="uk" sz="1100" dirty="0">
                <a:solidFill>
                  <a:srgbClr val="2B2A29"/>
                </a:solidFill>
                <a:highlight>
                  <a:srgbClr val="FFFFFF"/>
                </a:highlight>
              </a:rPr>
              <a:t>. </a:t>
            </a:r>
            <a:r>
              <a:rPr lang="uk-UA" sz="1100" dirty="0">
                <a:solidFill>
                  <a:srgbClr val="2B2A29"/>
                </a:solidFill>
                <a:highlight>
                  <a:srgbClr val="FFFFFF"/>
                </a:highlight>
              </a:rPr>
              <a:t>Структурованість документа  </a:t>
            </a:r>
            <a:br>
              <a:rPr lang="uk-UA" sz="1100" dirty="0">
                <a:solidFill>
                  <a:srgbClr val="2B2A29"/>
                </a:solidFill>
                <a:highlight>
                  <a:srgbClr val="FFFFFF"/>
                </a:highlight>
              </a:rPr>
            </a:br>
            <a:r>
              <a:rPr lang="uk-UA" sz="1100" dirty="0">
                <a:solidFill>
                  <a:srgbClr val="2B2A29"/>
                </a:solidFill>
                <a:highlight>
                  <a:srgbClr val="FFFFFF"/>
                </a:highlight>
              </a:rPr>
              <a:t>і зрозумілість стратегії для спільноти</a:t>
            </a:r>
          </a:p>
        </p:txBody>
      </p:sp>
      <p:sp>
        <p:nvSpPr>
          <p:cNvPr id="44" name="Google Shape;120;p20">
            <a:extLst>
              <a:ext uri="{FF2B5EF4-FFF2-40B4-BE49-F238E27FC236}">
                <a16:creationId xmlns:a16="http://schemas.microsoft.com/office/drawing/2014/main" id="{5A60D91F-2343-4E61-A55A-97D03D19F894}"/>
              </a:ext>
            </a:extLst>
          </p:cNvPr>
          <p:cNvSpPr txBox="1">
            <a:spLocks/>
          </p:cNvSpPr>
          <p:nvPr/>
        </p:nvSpPr>
        <p:spPr>
          <a:xfrm>
            <a:off x="505210" y="3372588"/>
            <a:ext cx="3781868" cy="89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6000" indent="-288000" algn="l">
              <a:spcAft>
                <a:spcPts val="300"/>
              </a:spcAft>
            </a:pPr>
            <a:r>
              <a:rPr lang="uk" sz="800" dirty="0">
                <a:solidFill>
                  <a:srgbClr val="2B2A29"/>
                </a:solidFill>
              </a:rPr>
              <a:t>✅	</a:t>
            </a:r>
            <a:r>
              <a:rPr lang="uk-UA" sz="800" dirty="0">
                <a:solidFill>
                  <a:srgbClr val="2B2A29"/>
                </a:solidFill>
              </a:rPr>
              <a:t>МДУ: презентаційний формат з інфографікою – «стратегія має бути живою, а не лежати 5 років у шухляді»</a:t>
            </a:r>
          </a:p>
          <a:p>
            <a:pPr marL="216000" indent="-288000" algn="l">
              <a:spcAft>
                <a:spcPts val="300"/>
              </a:spcAft>
            </a:pPr>
            <a:r>
              <a:rPr lang="uk" sz="800" dirty="0">
                <a:solidFill>
                  <a:srgbClr val="2B2A29"/>
                </a:solidFill>
              </a:rPr>
              <a:t>❌	</a:t>
            </a:r>
            <a:r>
              <a:rPr lang="uk-UA" sz="800" dirty="0">
                <a:solidFill>
                  <a:srgbClr val="2B2A29"/>
                </a:solidFill>
              </a:rPr>
              <a:t>ДДПУ: яскравий негативний приклад формалізму</a:t>
            </a:r>
          </a:p>
          <a:p>
            <a:pPr marL="216000" indent="-288000" algn="l">
              <a:spcAft>
                <a:spcPts val="300"/>
              </a:spcAft>
            </a:pPr>
            <a:r>
              <a:rPr lang="uk" sz="800" dirty="0">
                <a:solidFill>
                  <a:srgbClr val="2B2A29"/>
                </a:solidFill>
              </a:rPr>
              <a:t>❌	</a:t>
            </a:r>
            <a:r>
              <a:rPr lang="uk-UA" sz="800" dirty="0">
                <a:solidFill>
                  <a:srgbClr val="2B2A29"/>
                </a:solidFill>
              </a:rPr>
              <a:t>МДПУ: стратегія у форматі </a:t>
            </a:r>
            <a:r>
              <a:rPr lang="uk-UA" sz="800" dirty="0" err="1">
                <a:solidFill>
                  <a:srgbClr val="2B2A29"/>
                </a:solidFill>
              </a:rPr>
              <a:t>слайдера</a:t>
            </a:r>
            <a:r>
              <a:rPr lang="uk-UA" sz="800" dirty="0">
                <a:solidFill>
                  <a:srgbClr val="2B2A29"/>
                </a:solidFill>
              </a:rPr>
              <a:t> з картинками – неможливо використовувати як управлінський інструмент</a:t>
            </a: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EE5CCD33-77C5-4B46-A66A-869523044E08}"/>
              </a:ext>
            </a:extLst>
          </p:cNvPr>
          <p:cNvSpPr/>
          <p:nvPr/>
        </p:nvSpPr>
        <p:spPr>
          <a:xfrm>
            <a:off x="374649" y="806450"/>
            <a:ext cx="4076701" cy="37632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FFE988"/>
              </a:gs>
            </a:gsLst>
            <a:lin ang="0" scaled="0"/>
          </a:gradFill>
          <a:ln w="9525">
            <a:solidFill>
              <a:srgbClr val="80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Google Shape;76;p15">
            <a:extLst>
              <a:ext uri="{FF2B5EF4-FFF2-40B4-BE49-F238E27FC236}">
                <a16:creationId xmlns:a16="http://schemas.microsoft.com/office/drawing/2014/main" id="{A747E61A-9641-427D-8DB9-262694E0465A}"/>
              </a:ext>
            </a:extLst>
          </p:cNvPr>
          <p:cNvSpPr txBox="1">
            <a:spLocks/>
          </p:cNvSpPr>
          <p:nvPr/>
        </p:nvSpPr>
        <p:spPr>
          <a:xfrm>
            <a:off x="803092" y="767453"/>
            <a:ext cx="3840975" cy="49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25000"/>
              </a:lnSpc>
              <a:buSzPts val="1400"/>
            </a:pPr>
            <a:r>
              <a:rPr lang="uk-UA" sz="1400" b="1" dirty="0">
                <a:solidFill>
                  <a:srgbClr val="800000"/>
                </a:solidFill>
              </a:rPr>
              <a:t>Наявність та якість стратегії розвитку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2071180-0E50-47C9-984D-2C758FE75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02013" y="875993"/>
            <a:ext cx="237986" cy="237242"/>
          </a:xfrm>
          <a:prstGeom prst="rect">
            <a:avLst/>
          </a:prstGeom>
        </p:spPr>
      </p:pic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FB6280E-7258-405A-8BDE-351A7B0B1980}"/>
              </a:ext>
            </a:extLst>
          </p:cNvPr>
          <p:cNvSpPr/>
          <p:nvPr/>
        </p:nvSpPr>
        <p:spPr>
          <a:xfrm>
            <a:off x="397167" y="1389582"/>
            <a:ext cx="4031658" cy="2877926"/>
          </a:xfrm>
          <a:prstGeom prst="roundRect">
            <a:avLst>
              <a:gd name="adj" fmla="val 2846"/>
            </a:avLst>
          </a:prstGeom>
          <a:noFill/>
          <a:ln w="9525">
            <a:solidFill>
              <a:srgbClr val="E5D3DD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Google Shape;118;p20">
            <a:extLst>
              <a:ext uri="{FF2B5EF4-FFF2-40B4-BE49-F238E27FC236}">
                <a16:creationId xmlns:a16="http://schemas.microsoft.com/office/drawing/2014/main" id="{918CCF45-76C3-4A30-8F7E-2BB34D93E83C}"/>
              </a:ext>
            </a:extLst>
          </p:cNvPr>
          <p:cNvSpPr txBox="1">
            <a:spLocks/>
          </p:cNvSpPr>
          <p:nvPr/>
        </p:nvSpPr>
        <p:spPr>
          <a:xfrm>
            <a:off x="521063" y="1930124"/>
            <a:ext cx="3978871" cy="59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4400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Стратегії як дороговказ, а не формальність на полиці</a:t>
            </a:r>
          </a:p>
          <a:p>
            <a:pPr marL="14400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950" i="1" dirty="0">
                <a:solidFill>
                  <a:srgbClr val="2B2A29"/>
                </a:solidFill>
                <a:highlight>
                  <a:srgbClr val="FFFFFF"/>
                </a:highlight>
              </a:rPr>
              <a:t>Пошук спільних цілей для спільноти, а не лише керівництва</a:t>
            </a:r>
          </a:p>
          <a:p>
            <a:pPr marL="14400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1000" i="1" dirty="0">
                <a:solidFill>
                  <a:srgbClr val="2B2A29"/>
                </a:solidFill>
                <a:highlight>
                  <a:srgbClr val="FFFFFF"/>
                </a:highlight>
              </a:rPr>
              <a:t>Зручність і лаконічність викладу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FD3D4FC6-E634-4770-94F3-BEAC8CE9FE35}"/>
              </a:ext>
            </a:extLst>
          </p:cNvPr>
          <p:cNvCxnSpPr>
            <a:cxnSpLocks/>
          </p:cNvCxnSpPr>
          <p:nvPr/>
        </p:nvCxnSpPr>
        <p:spPr>
          <a:xfrm>
            <a:off x="601100" y="1923774"/>
            <a:ext cx="3624900" cy="0"/>
          </a:xfrm>
          <a:prstGeom prst="line">
            <a:avLst/>
          </a:prstGeom>
          <a:ln w="19050">
            <a:solidFill>
              <a:srgbClr val="80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114;p20">
            <a:extLst>
              <a:ext uri="{FF2B5EF4-FFF2-40B4-BE49-F238E27FC236}">
                <a16:creationId xmlns:a16="http://schemas.microsoft.com/office/drawing/2014/main" id="{7017BEA0-7F38-43DB-9BC5-5477FB34FD61}"/>
              </a:ext>
            </a:extLst>
          </p:cNvPr>
          <p:cNvSpPr/>
          <p:nvPr/>
        </p:nvSpPr>
        <p:spPr>
          <a:xfrm>
            <a:off x="397168" y="2567225"/>
            <a:ext cx="4028892" cy="792000"/>
          </a:xfrm>
          <a:prstGeom prst="rect">
            <a:avLst/>
          </a:prstGeom>
          <a:solidFill>
            <a:srgbClr val="E5D3DD">
              <a:alpha val="4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7" name="Диаграмма 56">
            <a:extLst>
              <a:ext uri="{FF2B5EF4-FFF2-40B4-BE49-F238E27FC236}">
                <a16:creationId xmlns:a16="http://schemas.microsoft.com/office/drawing/2014/main" id="{AEB00E0E-3696-40C7-9DAC-060684287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042127"/>
              </p:ext>
            </p:extLst>
          </p:nvPr>
        </p:nvGraphicFramePr>
        <p:xfrm>
          <a:off x="582021" y="2573930"/>
          <a:ext cx="3395617" cy="77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2F6A8F5F-6DD0-424B-A065-A2532734F191}"/>
              </a:ext>
            </a:extLst>
          </p:cNvPr>
          <p:cNvSpPr txBox="1"/>
          <p:nvPr/>
        </p:nvSpPr>
        <p:spPr>
          <a:xfrm>
            <a:off x="586724" y="2575494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дороговказ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060DF03-B330-4EC5-9AE6-AE385BFCC51F}"/>
              </a:ext>
            </a:extLst>
          </p:cNvPr>
          <p:cNvSpPr txBox="1"/>
          <p:nvPr/>
        </p:nvSpPr>
        <p:spPr>
          <a:xfrm>
            <a:off x="586724" y="2831059"/>
            <a:ext cx="18384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середній рівень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72A7AB0-0D9A-4166-BF1A-90EAC7646B04}"/>
              </a:ext>
            </a:extLst>
          </p:cNvPr>
          <p:cNvSpPr txBox="1"/>
          <p:nvPr/>
        </p:nvSpPr>
        <p:spPr>
          <a:xfrm>
            <a:off x="586724" y="3084078"/>
            <a:ext cx="21498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формальні документи</a:t>
            </a:r>
          </a:p>
        </p:txBody>
      </p:sp>
      <p:sp>
        <p:nvSpPr>
          <p:cNvPr id="61" name="Google Shape;123;p20">
            <a:extLst>
              <a:ext uri="{FF2B5EF4-FFF2-40B4-BE49-F238E27FC236}">
                <a16:creationId xmlns:a16="http://schemas.microsoft.com/office/drawing/2014/main" id="{540AD119-5210-46EB-B94C-348719B692FF}"/>
              </a:ext>
            </a:extLst>
          </p:cNvPr>
          <p:cNvSpPr/>
          <p:nvPr/>
        </p:nvSpPr>
        <p:spPr>
          <a:xfrm>
            <a:off x="4638920" y="1843758"/>
            <a:ext cx="4161600" cy="792000"/>
          </a:xfrm>
          <a:prstGeom prst="rect">
            <a:avLst/>
          </a:prstGeom>
          <a:solidFill>
            <a:srgbClr val="F5EDF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2" name="Диаграмма 61">
            <a:extLst>
              <a:ext uri="{FF2B5EF4-FFF2-40B4-BE49-F238E27FC236}">
                <a16:creationId xmlns:a16="http://schemas.microsoft.com/office/drawing/2014/main" id="{D86150B5-B55B-491C-A1EC-F89D693B21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882939"/>
              </p:ext>
            </p:extLst>
          </p:nvPr>
        </p:nvGraphicFramePr>
        <p:xfrm>
          <a:off x="4830683" y="1852308"/>
          <a:ext cx="3395617" cy="77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63" name="TextBox 62">
            <a:extLst>
              <a:ext uri="{FF2B5EF4-FFF2-40B4-BE49-F238E27FC236}">
                <a16:creationId xmlns:a16="http://schemas.microsoft.com/office/drawing/2014/main" id="{D48AB587-7E34-44B0-A5F0-160242645E08}"/>
              </a:ext>
            </a:extLst>
          </p:cNvPr>
          <p:cNvSpPr txBox="1"/>
          <p:nvPr/>
        </p:nvSpPr>
        <p:spPr>
          <a:xfrm>
            <a:off x="4835386" y="1853872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висока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B1402EE-9029-48B9-B3EC-C893D33931AE}"/>
              </a:ext>
            </a:extLst>
          </p:cNvPr>
          <p:cNvSpPr txBox="1"/>
          <p:nvPr/>
        </p:nvSpPr>
        <p:spPr>
          <a:xfrm>
            <a:off x="4835386" y="2109437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середня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E499CF8-E95B-4491-9635-629EEC405DC0}"/>
              </a:ext>
            </a:extLst>
          </p:cNvPr>
          <p:cNvSpPr txBox="1"/>
          <p:nvPr/>
        </p:nvSpPr>
        <p:spPr>
          <a:xfrm>
            <a:off x="4835386" y="2362456"/>
            <a:ext cx="1690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50" dirty="0">
                <a:solidFill>
                  <a:schemeClr val="bg1"/>
                </a:solidFill>
              </a:rPr>
              <a:t>низька</a:t>
            </a:r>
          </a:p>
        </p:txBody>
      </p:sp>
      <p:sp>
        <p:nvSpPr>
          <p:cNvPr id="76" name="Google Shape;148;p22">
            <a:extLst>
              <a:ext uri="{FF2B5EF4-FFF2-40B4-BE49-F238E27FC236}">
                <a16:creationId xmlns:a16="http://schemas.microsoft.com/office/drawing/2014/main" id="{E167661C-7718-4A5C-A2F9-17AAF920426C}"/>
              </a:ext>
            </a:extLst>
          </p:cNvPr>
          <p:cNvSpPr txBox="1">
            <a:spLocks/>
          </p:cNvSpPr>
          <p:nvPr/>
        </p:nvSpPr>
        <p:spPr>
          <a:xfrm>
            <a:off x="4743289" y="3015429"/>
            <a:ext cx="3744000" cy="71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000" indent="-152400" algn="l">
              <a:buClr>
                <a:srgbClr val="00D26A"/>
              </a:buClr>
              <a:buSzPts val="900"/>
              <a:buFont typeface="Arial"/>
              <a:buChar char="●"/>
            </a:pPr>
            <a:r>
              <a:rPr lang="uk-UA" sz="900" i="1" dirty="0">
                <a:solidFill>
                  <a:schemeClr val="dk1"/>
                </a:solidFill>
              </a:rPr>
              <a:t>оперативне </a:t>
            </a:r>
            <a:r>
              <a:rPr lang="uk-UA" sz="900" i="1" dirty="0" err="1">
                <a:solidFill>
                  <a:schemeClr val="dk1"/>
                </a:solidFill>
              </a:rPr>
              <a:t>стратегування</a:t>
            </a:r>
            <a:r>
              <a:rPr lang="uk-UA" sz="900" i="1" dirty="0">
                <a:solidFill>
                  <a:schemeClr val="dk1"/>
                </a:solidFill>
              </a:rPr>
              <a:t> після </a:t>
            </a:r>
            <a:r>
              <a:rPr lang="uk-UA" sz="900" i="1" dirty="0" err="1">
                <a:solidFill>
                  <a:schemeClr val="dk1"/>
                </a:solidFill>
              </a:rPr>
              <a:t>релокації</a:t>
            </a:r>
            <a:r>
              <a:rPr lang="uk-UA" sz="900" i="1" dirty="0">
                <a:solidFill>
                  <a:schemeClr val="dk1"/>
                </a:solidFill>
              </a:rPr>
              <a:t> впродовж </a:t>
            </a:r>
            <a:br>
              <a:rPr lang="uk-UA" sz="900" i="1" dirty="0">
                <a:solidFill>
                  <a:schemeClr val="dk1"/>
                </a:solidFill>
              </a:rPr>
            </a:br>
            <a:r>
              <a:rPr lang="uk-UA" sz="900" i="1" dirty="0">
                <a:solidFill>
                  <a:schemeClr val="dk1"/>
                </a:solidFill>
              </a:rPr>
              <a:t>2-6 місяців (ДонНТУ);</a:t>
            </a:r>
          </a:p>
          <a:p>
            <a:pPr marL="360000" indent="-152400" algn="l">
              <a:buClr>
                <a:srgbClr val="00D26A"/>
              </a:buClr>
              <a:buSzPts val="900"/>
              <a:buFont typeface="Arial"/>
              <a:buChar char="●"/>
            </a:pPr>
            <a:r>
              <a:rPr lang="uk-UA" sz="900" i="1" dirty="0">
                <a:solidFill>
                  <a:schemeClr val="dk1"/>
                </a:solidFill>
              </a:rPr>
              <a:t>фокус на «збереження» замість «зростання» (БДПУ);</a:t>
            </a:r>
          </a:p>
          <a:p>
            <a:pPr marL="360000" indent="-152400" algn="l">
              <a:buClr>
                <a:srgbClr val="00D26A"/>
              </a:buClr>
              <a:buSzPts val="900"/>
              <a:buFont typeface="Arial"/>
              <a:buChar char="●"/>
            </a:pPr>
            <a:r>
              <a:rPr lang="uk-UA" sz="900" i="1" dirty="0">
                <a:solidFill>
                  <a:schemeClr val="dk1"/>
                </a:solidFill>
              </a:rPr>
              <a:t>активна участь спільноти (ХДУ)</a:t>
            </a:r>
          </a:p>
        </p:txBody>
      </p:sp>
      <p:sp>
        <p:nvSpPr>
          <p:cNvPr id="77" name="Google Shape;120;p20">
            <a:extLst>
              <a:ext uri="{FF2B5EF4-FFF2-40B4-BE49-F238E27FC236}">
                <a16:creationId xmlns:a16="http://schemas.microsoft.com/office/drawing/2014/main" id="{32DFE69A-84E9-49EE-8730-ADD66249076B}"/>
              </a:ext>
            </a:extLst>
          </p:cNvPr>
          <p:cNvSpPr txBox="1">
            <a:spLocks/>
          </p:cNvSpPr>
          <p:nvPr/>
        </p:nvSpPr>
        <p:spPr>
          <a:xfrm>
            <a:off x="4821874" y="3853472"/>
            <a:ext cx="3665416" cy="36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16000" indent="-288000" algn="l">
              <a:spcAft>
                <a:spcPts val="300"/>
              </a:spcAft>
            </a:pPr>
            <a:r>
              <a:rPr lang="uk" sz="1100" b="1" dirty="0">
                <a:solidFill>
                  <a:schemeClr val="dk1"/>
                </a:solidFill>
              </a:rPr>
              <a:t>❌	</a:t>
            </a:r>
            <a:r>
              <a:rPr lang="uk-UA" sz="1100" b="1" dirty="0">
                <a:solidFill>
                  <a:schemeClr val="dk1"/>
                </a:solidFill>
              </a:rPr>
              <a:t>Знакові ризики:</a:t>
            </a: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95F2B858-A7B2-40FB-BD04-17A2240923CD}"/>
              </a:ext>
            </a:extLst>
          </p:cNvPr>
          <p:cNvSpPr/>
          <p:nvPr/>
        </p:nvSpPr>
        <p:spPr>
          <a:xfrm>
            <a:off x="4834823" y="3863797"/>
            <a:ext cx="3751688" cy="985436"/>
          </a:xfrm>
          <a:prstGeom prst="roundRect">
            <a:avLst>
              <a:gd name="adj" fmla="val 10464"/>
            </a:avLst>
          </a:prstGeom>
          <a:noFill/>
          <a:ln w="9525">
            <a:solidFill>
              <a:srgbClr val="FF000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Google Shape;148;p22">
            <a:extLst>
              <a:ext uri="{FF2B5EF4-FFF2-40B4-BE49-F238E27FC236}">
                <a16:creationId xmlns:a16="http://schemas.microsoft.com/office/drawing/2014/main" id="{C6F555A4-ECEE-4B12-9D18-413C17BF84D2}"/>
              </a:ext>
            </a:extLst>
          </p:cNvPr>
          <p:cNvSpPr txBox="1">
            <a:spLocks/>
          </p:cNvSpPr>
          <p:nvPr/>
        </p:nvSpPr>
        <p:spPr>
          <a:xfrm>
            <a:off x="4743289" y="4092864"/>
            <a:ext cx="3744000" cy="71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000" indent="-152400" algn="l">
              <a:buClr>
                <a:srgbClr val="FF0000"/>
              </a:buClr>
              <a:buSzPts val="900"/>
              <a:buFont typeface="Arial"/>
              <a:buChar char="●"/>
            </a:pPr>
            <a:r>
              <a:rPr lang="uk-UA" sz="900" i="1" dirty="0">
                <a:solidFill>
                  <a:schemeClr val="dk1"/>
                </a:solidFill>
              </a:rPr>
              <a:t>очікування швидкого повернення без адаптації </a:t>
            </a:r>
            <a:br>
              <a:rPr lang="uk-UA" sz="900" i="1" dirty="0">
                <a:solidFill>
                  <a:schemeClr val="dk1"/>
                </a:solidFill>
              </a:rPr>
            </a:br>
            <a:r>
              <a:rPr lang="uk-UA" sz="900" i="1" dirty="0">
                <a:solidFill>
                  <a:schemeClr val="dk1"/>
                </a:solidFill>
              </a:rPr>
              <a:t>(~ 40% аналізованих ПЗВО);</a:t>
            </a:r>
          </a:p>
          <a:p>
            <a:pPr marL="360000" indent="-152400" algn="l">
              <a:buClr>
                <a:srgbClr val="FF0000"/>
              </a:buClr>
              <a:buSzPts val="900"/>
              <a:buFont typeface="Arial"/>
              <a:buChar char="●"/>
            </a:pPr>
            <a:r>
              <a:rPr lang="uk-UA" sz="900" i="1" dirty="0">
                <a:solidFill>
                  <a:schemeClr val="dk1"/>
                </a:solidFill>
              </a:rPr>
              <a:t>формальне ставлення до </a:t>
            </a:r>
            <a:r>
              <a:rPr lang="uk-UA" sz="900" i="1" dirty="0" err="1">
                <a:solidFill>
                  <a:schemeClr val="dk1"/>
                </a:solidFill>
              </a:rPr>
              <a:t>стратегування</a:t>
            </a:r>
            <a:r>
              <a:rPr lang="uk-UA" sz="900" i="1" dirty="0">
                <a:solidFill>
                  <a:schemeClr val="dk1"/>
                </a:solidFill>
              </a:rPr>
              <a:t> </a:t>
            </a:r>
            <a:br>
              <a:rPr lang="uk-UA" sz="900" i="1" dirty="0">
                <a:solidFill>
                  <a:schemeClr val="dk1"/>
                </a:solidFill>
              </a:rPr>
            </a:br>
            <a:r>
              <a:rPr lang="uk-UA" sz="900" i="1" dirty="0">
                <a:solidFill>
                  <a:schemeClr val="dk1"/>
                </a:solidFill>
              </a:rPr>
              <a:t>(~ 50% аналізованих ПЗВО).</a:t>
            </a:r>
          </a:p>
        </p:txBody>
      </p:sp>
    </p:spTree>
    <p:extLst>
      <p:ext uri="{BB962C8B-B14F-4D97-AF65-F5344CB8AC3E}">
        <p14:creationId xmlns:p14="http://schemas.microsoft.com/office/powerpoint/2010/main" val="381520075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8569</TotalTime>
  <Words>969</Words>
  <Application>Microsoft Office PowerPoint</Application>
  <PresentationFormat>Экран (16:9)</PresentationFormat>
  <Paragraphs>233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Calibri</vt:lpstr>
      <vt:lpstr>Comfortaa</vt:lpstr>
      <vt:lpstr>Arial</vt:lpstr>
      <vt:lpstr>Times New Roman</vt:lpstr>
      <vt:lpstr>Simple Light</vt:lpstr>
      <vt:lpstr>Розбудова інституційної  спроможності переміщених  університетів: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Розбудова інституційної спроможності  переміщених університетів:</dc:title>
  <dc:creator>sergie</dc:creator>
  <cp:lastModifiedBy>User</cp:lastModifiedBy>
  <cp:revision>115</cp:revision>
  <dcterms:modified xsi:type="dcterms:W3CDTF">2025-11-13T20:20:33Z</dcterms:modified>
</cp:coreProperties>
</file>