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9" r:id="rId2"/>
    <p:sldId id="257" r:id="rId3"/>
    <p:sldId id="275" r:id="rId4"/>
    <p:sldId id="276" r:id="rId5"/>
    <p:sldId id="274" r:id="rId6"/>
    <p:sldId id="263" r:id="rId7"/>
    <p:sldId id="277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23369-C675-4800-8C9F-011ED90FDAB7}" v="26" dt="2024-11-05T07:48:03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51"/>
  </p:normalViewPr>
  <p:slideViewPr>
    <p:cSldViewPr snapToGrid="0">
      <p:cViewPr varScale="1">
        <p:scale>
          <a:sx n="121" d="100"/>
          <a:sy n="121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87BFF-BC76-4D12-849E-E8FC94424C6B}" type="datetimeFigureOut">
              <a:rPr lang="ru-RU" smtClean="0"/>
              <a:t>14.10.2025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1B51C-84C4-4657-ACDB-7CCA512665F5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6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2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1B51C-84C4-4657-ACDB-7CCA512665F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06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4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1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7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6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BA91-10F9-464C-B326-19804577C35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BDA6-5F83-4B39-9812-E307A1E3DA1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7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melnikukr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data.info/#skillfind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melnikukr.com/all_materials/" TargetMode="External"/><Relationship Id="rId2" Type="http://schemas.openxmlformats.org/officeDocument/2006/relationships/hyperlink" Target="https://iea.gov.ua/wp-content/uploads/2022/08/1_az_melnik_propoziczi%D1%97-shhodo-zmin-u-napryamah-i-obsyagah-pidgotovki-kadriv-u-vo%D1%94nnij-ta-povo%D1%94nnij-perio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ungeempreendedor.blogspot.com/2011/11/trabalho-em-equipe-maturidade.html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0A297-E9ED-C007-7D56-57263B397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6">
            <a:extLst>
              <a:ext uri="{FF2B5EF4-FFF2-40B4-BE49-F238E27FC236}">
                <a16:creationId xmlns:a16="http://schemas.microsoft.com/office/drawing/2014/main" id="{AA2BA785-582F-DAF2-7E11-0B49F9E3D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C1C78756-8B25-B04E-04A3-A8E22EA9B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0">
            <a:extLst>
              <a:ext uri="{FF2B5EF4-FFF2-40B4-BE49-F238E27FC236}">
                <a16:creationId xmlns:a16="http://schemas.microsoft.com/office/drawing/2014/main" id="{BCC35045-7905-6CFC-C2BD-0FF63C815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72DCA0B8-7464-8D48-0C7D-A0D4D0203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D073ABDD-8BAA-C173-1D23-4C2B5467F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5AFECE4-3845-6475-96FC-B6E8944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EB11C-645D-1FB1-4F91-FC9AF03A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422030"/>
            <a:ext cx="10053763" cy="32415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</a:rPr>
              <a:t>    </a:t>
            </a:r>
            <a:r>
              <a:rPr lang="uk-UA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ВІТЧИЗНЯНИЙ ДОСВІД ФОРМУВАННЯ СИСТЕМИ ПРОФЕСІЙНО-КВАЛІФІКАЦІЙНОЇ СТАНДАРТИЗАЦІЇ СФЕРИ КІБЕРБЕЗПЕКИ, ІКТ ТА КРИТИЧНОЇ ІНФРАСТРУКТУРИ</a:t>
            </a:r>
            <a:br>
              <a:rPr lang="ru-RU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Сергій Мельник</a:t>
            </a:r>
            <a:r>
              <a:rPr lang="ru-RU" sz="2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ДНУ ІОА, +380501612209, </a:t>
            </a:r>
            <a:r>
              <a:rPr lang="en-US" sz="22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smelnikukr@gmail.com</a:t>
            </a:r>
            <a:endParaRPr lang="en-US" sz="4800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D6A94-3637-5A41-2C77-AFDB18E9C46C}"/>
              </a:ext>
            </a:extLst>
          </p:cNvPr>
          <p:cNvSpPr txBox="1"/>
          <p:nvPr/>
        </p:nvSpPr>
        <p:spPr>
          <a:xfrm>
            <a:off x="455520" y="4628272"/>
            <a:ext cx="11236556" cy="1209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EEA655-D94D-44FD-9003-EAD5587164E7}"/>
              </a:ext>
            </a:extLst>
          </p:cNvPr>
          <p:cNvSpPr txBox="1"/>
          <p:nvPr/>
        </p:nvSpPr>
        <p:spPr>
          <a:xfrm>
            <a:off x="8271803" y="4821802"/>
            <a:ext cx="29682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2000" dirty="0">
                <a:solidFill>
                  <a:srgbClr val="002060">
                    <a:alpha val="70000"/>
                  </a:srgbClr>
                </a:solidFill>
                <a:cs typeface="Times New Roman" panose="02020603050405020304" pitchFamily="18" charset="0"/>
              </a:rPr>
              <a:t>16-18 жовтня 2025 року</a:t>
            </a:r>
          </a:p>
          <a:p>
            <a:pPr algn="r"/>
            <a:r>
              <a:rPr lang="uk-UA" sz="2000" dirty="0">
                <a:solidFill>
                  <a:srgbClr val="002060">
                    <a:alpha val="70000"/>
                  </a:srgbClr>
                </a:solidFill>
                <a:cs typeface="Times New Roman" panose="02020603050405020304" pitchFamily="18" charset="0"/>
              </a:rPr>
              <a:t>Львів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BF594-E152-9498-384A-13B653725FC3}"/>
              </a:ext>
            </a:extLst>
          </p:cNvPr>
          <p:cNvSpPr txBox="1"/>
          <p:nvPr/>
        </p:nvSpPr>
        <p:spPr>
          <a:xfrm>
            <a:off x="835367" y="4821802"/>
            <a:ext cx="55654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М</a:t>
            </a:r>
            <a:r>
              <a:rPr lang="en-US" sz="2000" dirty="0">
                <a:solidFill>
                  <a:srgbClr val="002060"/>
                </a:solidFill>
              </a:rPr>
              <a:t>I</a:t>
            </a:r>
            <a:r>
              <a:rPr lang="uk-UA" sz="2000" dirty="0">
                <a:solidFill>
                  <a:srgbClr val="002060"/>
                </a:solidFill>
              </a:rPr>
              <a:t>ЖНАРОДНА НАУКОВО-ТЕХН</a:t>
            </a:r>
            <a:r>
              <a:rPr lang="en-US" sz="2000" dirty="0">
                <a:solidFill>
                  <a:srgbClr val="002060"/>
                </a:solidFill>
              </a:rPr>
              <a:t>I</a:t>
            </a:r>
            <a:r>
              <a:rPr lang="uk-UA" sz="2000" dirty="0">
                <a:solidFill>
                  <a:srgbClr val="002060"/>
                </a:solidFill>
              </a:rPr>
              <a:t>ЧНА КОНФЕРЕНЦ</a:t>
            </a:r>
            <a:r>
              <a:rPr lang="en-US" sz="2000" dirty="0">
                <a:solidFill>
                  <a:srgbClr val="002060"/>
                </a:solidFill>
              </a:rPr>
              <a:t>I</a:t>
            </a:r>
            <a:r>
              <a:rPr lang="uk-UA" sz="2000" dirty="0">
                <a:solidFill>
                  <a:srgbClr val="002060"/>
                </a:solidFill>
              </a:rPr>
              <a:t>Я «</a:t>
            </a:r>
            <a:r>
              <a:rPr lang="ru-RU" sz="2000" dirty="0">
                <a:solidFill>
                  <a:srgbClr val="002060"/>
                </a:solidFill>
              </a:rPr>
              <a:t>БЕЗПЕКА СУЧАСНИХ ІНФОРМАЦІЙНО-КОМУНІКАЦІЙНИХ  СИСТЕМ»</a:t>
            </a:r>
            <a:endParaRPr lang="uk-UA" sz="2000" b="1" dirty="0">
              <a:solidFill>
                <a:schemeClr val="accent2">
                  <a:lumMod val="75000"/>
                  <a:alpha val="7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7" y="344204"/>
            <a:ext cx="6894576" cy="720437"/>
          </a:xfrm>
        </p:spPr>
        <p:txBody>
          <a:bodyPr anchor="b"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І. Загальна інформація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374" y="4494747"/>
            <a:ext cx="2553883" cy="8931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96CFBD-A2C0-42AB-AE7E-7040CEA2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56" y="1240399"/>
            <a:ext cx="7018337" cy="53879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таном на 01.010.2025 року в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Національному класифікаторі України ДК 003:2010 «Класифікатор професій»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(КП) нараховується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34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професії (посади та заняття) сфери кібербезпеки,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50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– сфери ІКТ та близько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550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позицій для 17 галузей та видів економічної діяльності, віднесених до суб’єктів господарювання критичної інфраструктури.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За групами КП (без технічних (офісних) службовців та робітників) професійна номенклатура розподіляється наступним чином: </a:t>
            </a:r>
          </a:p>
          <a:p>
            <a:pPr marL="27940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«Керівники»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позицій у сфері кібербезпеки,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18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– у сфері ІКТ та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69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– у видах діяльності критичної інфраструктури; </a:t>
            </a:r>
          </a:p>
          <a:p>
            <a:pPr marL="27940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«Професіонали»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26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37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295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позицій відповідно; </a:t>
            </a:r>
          </a:p>
          <a:p>
            <a:pPr marL="27940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«Фахівці»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ru-RU" sz="2400" dirty="0">
                <a:solidFill>
                  <a:srgbClr val="00B0F0"/>
                </a:solidFill>
                <a:cs typeface="Times New Roman" panose="02020603050405020304" pitchFamily="18" charset="0"/>
              </a:rPr>
              <a:t>186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позицій відповідно. </a:t>
            </a:r>
          </a:p>
          <a:p>
            <a:pPr marL="279400" indent="-265113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Отже, необхідна підготовка кадрів, їх оцінювання, присвоєння професійних кваліфікацій і визнання результатів неформальної та спонтанної (інформальної) освіти за майже </a:t>
            </a:r>
            <a:r>
              <a:rPr lang="ru-RU" sz="2400" b="1" dirty="0">
                <a:solidFill>
                  <a:srgbClr val="00B0F0"/>
                </a:solidFill>
              </a:rPr>
              <a:t>630</a:t>
            </a:r>
            <a:r>
              <a:rPr lang="ru-RU" sz="2400" b="1" dirty="0">
                <a:solidFill>
                  <a:srgbClr val="002060"/>
                </a:solidFill>
              </a:rPr>
              <a:t> профільними професіями, посадами та заняттями.</a:t>
            </a:r>
            <a:endParaRPr lang="uk-UA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снимок экрана, Цвет электрик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119695-64E0-BDB5-FA73-11E1C0BC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54" y="704422"/>
            <a:ext cx="3240804" cy="322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17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7" y="344204"/>
            <a:ext cx="6894576" cy="720437"/>
          </a:xfrm>
        </p:spPr>
        <p:txBody>
          <a:bodyPr anchor="b"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І. Загальна інформація (продовження)</a:t>
            </a:r>
            <a:endParaRPr lang="en-US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04" y="4061919"/>
            <a:ext cx="2470337" cy="8974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96CFBD-A2C0-42AB-AE7E-7040CEA2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36" y="1500823"/>
            <a:ext cx="6643997" cy="47845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Із затверджених в країні станом на 01.10.2025 року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468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професійних стандартів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20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припадає на сферу кіберзахисту та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8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– на сферу ІКТ.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Із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479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актуальних заявок на розроблення ПС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11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припадає на сферу ІКТ (</a:t>
            </a:r>
            <a:r>
              <a:rPr lang="uk-UA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інженер інтернету речей, інженер з програмного забезпечення, менеджер проєктів розробки програмного забезпечення, менеджер (управитель) інформаційних технологій, консультант з ШІ-трансформацій бізнес-процесів,  менеджер (управитель) з ШІ-трансформацій бізнес-процесів, директор з ШІ (ШІ-директор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) тощо.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Здійснює оцінювання та присвоєння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13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професійних кваліфікацій сфери </a:t>
            </a:r>
            <a:r>
              <a:rPr lang="uk-UA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кібербезпеки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із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574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по 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всій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номенклатурі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кваліфікацій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країни</a:t>
            </a:r>
            <a:r>
              <a:rPr lang="ru-RU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тільки один (із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186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в країні), акредитований НАКом,  кваліфікаційний центр – </a:t>
            </a:r>
            <a:r>
              <a:rPr lang="uk-UA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Кваліфікаційний центр інформаційних технологій та кібербезпеки Державного науково-дослідного інституту технологій кібербезпеки та захисту інформації. </a:t>
            </a:r>
            <a:endParaRPr lang="lt-LT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2901C2-1ADB-4E30-8D25-9E86432E5CC3}"/>
              </a:ext>
            </a:extLst>
          </p:cNvPr>
          <p:cNvSpPr txBox="1">
            <a:spLocks/>
          </p:cNvSpPr>
          <p:nvPr/>
        </p:nvSpPr>
        <p:spPr>
          <a:xfrm>
            <a:off x="837459" y="1404585"/>
            <a:ext cx="6643996" cy="488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uk-UA" sz="19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капюшон, снимок экрана, в помещении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7C56C4A-41CC-56A3-92E3-F436833EF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27" y="704422"/>
            <a:ext cx="3320255" cy="246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92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7" y="344204"/>
            <a:ext cx="6894576" cy="720437"/>
          </a:xfrm>
        </p:spPr>
        <p:txBody>
          <a:bodyPr anchor="b">
            <a:normAutofit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ІІ. Домашнє завдання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589" y="3892979"/>
            <a:ext cx="2858123" cy="8958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96CFBD-A2C0-42AB-AE7E-7040CEA2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88" y="1404585"/>
            <a:ext cx="6831167" cy="50688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900" dirty="0">
                <a:solidFill>
                  <a:srgbClr val="002060"/>
                </a:solidFill>
              </a:rPr>
              <a:t>Заінтересованим сторонам національного та регіонального рівнів (органам влади, провайдерам освітніх послуг, роботодавцям, профільним громадським і волонтерським організаціям тощо) слід зосередити зусилля на більш активній розробці професійних стандартів і формуванні мережі центрів незалежного оцінювання та визнання профільних професійних кваліфікацій.</a:t>
            </a:r>
            <a:endParaRPr lang="uk-UA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ефективного забезпечення країни якісними кадрами сфери кібербезпеки та ІКТ уже сьогодні потрібна мережа центрів з незалежного оцінювання та присвоєння кваліфікацій/кваліфікаційних центрів кількістю у </a:t>
            </a:r>
            <a:r>
              <a:rPr lang="uk-UA" sz="19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чи більше одиниць.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Ці центри повинні охоплювати оцінювання та визнання хоча б двох третин наявних  повних професійних кваліфікацій, тобто близько </a:t>
            </a:r>
            <a:r>
              <a:rPr lang="uk-UA" sz="19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позицій. Тобто актуальна та нагальна розробка </a:t>
            </a:r>
            <a:r>
              <a:rPr lang="uk-UA" sz="19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lang="uk-UA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ПС.</a:t>
            </a:r>
            <a:endParaRPr lang="uk-UA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2901C2-1ADB-4E30-8D25-9E86432E5CC3}"/>
              </a:ext>
            </a:extLst>
          </p:cNvPr>
          <p:cNvSpPr txBox="1">
            <a:spLocks/>
          </p:cNvSpPr>
          <p:nvPr/>
        </p:nvSpPr>
        <p:spPr>
          <a:xfrm>
            <a:off x="837459" y="1404585"/>
            <a:ext cx="6643996" cy="4880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ноутбук, компьютер, офисные принадлежности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A881E32-20AD-91E7-BB7F-E71A66FEC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83" y="704422"/>
            <a:ext cx="3479800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43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17" y="129948"/>
            <a:ext cx="6894576" cy="839871"/>
          </a:xfrm>
        </p:spPr>
        <p:txBody>
          <a:bodyPr anchor="b"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ІІІ. Ключові напрями освіти дорослих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1065320"/>
            <a:ext cx="6894576" cy="56627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Навчання за державним ваучером.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Курси з професійної орієнтації дорослих.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Послуги з освіти дорослих, які надаються від недержавних організацій.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Мережа недержавних інституцій, що надають, як правило, на безоплатній основі освітні послуги дорослому населенню.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Інші види послуг з навчання дорослих, зокрема ті, що фінансуються державою.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Навчання, зорієнтоване на підготовку до участі та  подолання наслідків від воєнних дій, адаптації учасників війни до мирного життя тощо.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Навчальні курси, направлені на підвищення навичок з кібернетичної безпеки, захисту суб’єктів критичної інфраструктури.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Короткотермінові курси з особистого розвитку тощо. </a:t>
            </a:r>
          </a:p>
          <a:p>
            <a:pPr marL="0" indent="0">
              <a:buNone/>
            </a:pP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282" y="3896686"/>
            <a:ext cx="2447637" cy="8756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человек, Курс, люд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0235CE-9B28-6EDC-9E53-65326F450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19" y="549883"/>
            <a:ext cx="3683000" cy="265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59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80" y="418436"/>
            <a:ext cx="6542382" cy="1368616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V</a:t>
            </a: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Співставлення вітчизняних кваліфікацій з відповідниками ЄС </a:t>
            </a:r>
            <a:b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через 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ESCO</a:t>
            </a: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26" y="1787052"/>
            <a:ext cx="7442715" cy="482715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Для проведення співставлення вітчизняних кваліфікацій аналогами в 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ESCO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, перш за все, треба сформувати їх опис у порівняльному форматі. А саме: </a:t>
            </a:r>
          </a:p>
          <a:p>
            <a:pPr marL="277813" indent="42863">
              <a:lnSpc>
                <a:spcPct val="100000"/>
              </a:lnSpc>
              <a:buNone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І. </a:t>
            </a:r>
            <a:r>
              <a:rPr lang="uk-UA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Загальні положення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. Назва кваліфікації.  Мета. Код. Тип. Рівень НРК/ЄРК. Обсяг (в кредитах).  Орган, який присвоює кваліфікацію. Орган, який здійснює навчання (тип закладу освіти тощо). Орган, який здійснює зовнішнє забезпечення якості кваліфікації. Доступ до кваліфікації (наявність регулювання законодавчо-нормативними актами). Джерело інформації про кваліфікацію. Дата затвердження та орган, що затвердив. </a:t>
            </a:r>
          </a:p>
          <a:p>
            <a:pPr marL="277813" indent="42863">
              <a:lnSpc>
                <a:spcPct val="100000"/>
              </a:lnSpc>
              <a:buNone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ІІ. </a:t>
            </a:r>
            <a:r>
              <a:rPr lang="uk-UA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Профіль кваліфікації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: Міжнародна класифікація 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ISCED-F (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посилання). Назва професії та код (згідно з Класифікатором професій ДК 003:2010) (за потреби). Назва професії(й) та код за 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ESCO (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включно з 4 знаками коду за 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ISCO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з посиланнями). Сфера професійної діяльності за КВЕД ДК 009:2010 (за потреби). </a:t>
            </a:r>
            <a:endParaRPr lang="en-US" sz="19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292" y="3789559"/>
            <a:ext cx="2628271" cy="918287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логотип, текст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82853A-6A66-FA5D-323A-438016D08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63" y="631352"/>
            <a:ext cx="2755900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54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14" y="295422"/>
            <a:ext cx="6134419" cy="1328416"/>
          </a:xfrm>
        </p:spPr>
        <p:txBody>
          <a:bodyPr anchor="b">
            <a:noAutofit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V</a:t>
            </a: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Співставлення вітчизняних кваліфікацій з відповідниками ЄС </a:t>
            </a:r>
            <a:b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через 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ESCO</a:t>
            </a:r>
            <a:r>
              <a:rPr lang="uk-UA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(продовження)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73" y="1713344"/>
            <a:ext cx="6822902" cy="4712221"/>
          </a:xfrm>
        </p:spPr>
        <p:txBody>
          <a:bodyPr>
            <a:noAutofit/>
          </a:bodyPr>
          <a:lstStyle/>
          <a:p>
            <a:pPr marL="542925" indent="0">
              <a:lnSpc>
                <a:spcPct val="100000"/>
              </a:lnSpc>
              <a:buNone/>
            </a:pPr>
            <a:r>
              <a:rPr lang="uk-UA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ІІІ. Результати навчання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.  Перелік результатів навчання. Перелік компетентностей (для кожної компетентності зазначаються одна або декілька відповідних позицій щодо вимог до знань та умінь/навичок  співставних з 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ESCO).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V.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Оцінювання та присвоєння кваліфікації.   Допуск до оцінювання/ кваліфікаційної атестації. Методи оцінювання. Документ, що підтверджує здобуття кваліфікації. Можливості отримання додаткових (пов'язаних) кваліфікацій (документів). 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V.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Пов’язані кваліфікації. 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V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І. Нормативна база/Зовнішні вимоги. 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VII.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Інша інформація.</a:t>
            </a:r>
          </a:p>
          <a:p>
            <a:pPr marL="512762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ru-RU" sz="1900" dirty="0">
                <a:solidFill>
                  <a:srgbClr val="002060"/>
                </a:solidFill>
              </a:rPr>
              <a:t>У подальшому цю інформацію співставляють за Розділом ІІІ «Результати навчання» з відповідниками в </a:t>
            </a:r>
            <a:r>
              <a:rPr lang="en" sz="1900" dirty="0">
                <a:solidFill>
                  <a:srgbClr val="002060"/>
                </a:solidFill>
              </a:rPr>
              <a:t>ESCO </a:t>
            </a:r>
            <a:r>
              <a:rPr lang="ru-RU" sz="1900" dirty="0">
                <a:solidFill>
                  <a:srgbClr val="002060"/>
                </a:solidFill>
              </a:rPr>
              <a:t>за допомогою наявних інструментів. Один із найефективніших –  додаток </a:t>
            </a:r>
            <a:r>
              <a:rPr lang="en" sz="1900" b="1" dirty="0">
                <a:solidFill>
                  <a:srgbClr val="002060"/>
                </a:solidFill>
              </a:rPr>
              <a:t>SkillData Framework Builder</a:t>
            </a:r>
            <a:r>
              <a:rPr lang="uk-UA" sz="1900" b="1" dirty="0">
                <a:solidFill>
                  <a:srgbClr val="002060"/>
                </a:solidFill>
              </a:rPr>
              <a:t>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https://skilldata.info/#skillfinder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). </a:t>
            </a:r>
            <a:r>
              <a:rPr lang="en-US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uk-UA" sz="19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AutoNum type="arabicPeriod" startAt="2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73" y="3219297"/>
            <a:ext cx="2657598" cy="85015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графический дизайн, ш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630D31-3533-132D-CEC7-FBAC1F836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93" y="766873"/>
            <a:ext cx="3791778" cy="171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51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4B96-3A07-198C-BAE0-B229CE2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16" y="358727"/>
            <a:ext cx="6894576" cy="979715"/>
          </a:xfrm>
        </p:spPr>
        <p:txBody>
          <a:bodyPr anchor="b">
            <a:normAutofit fontScale="90000"/>
          </a:bodyPr>
          <a:lstStyle/>
          <a:p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V</a:t>
            </a:r>
            <a:r>
              <a:rPr lang="uk-UA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Прогнозування потреби на ринках праці у профільних фахівцях</a:t>
            </a:r>
            <a:endParaRPr lang="en-US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BE7BBE46-6DD1-AEE7-515D-391886DB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16" y="1408658"/>
            <a:ext cx="7338502" cy="50906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Аналіз проводиться за професіями, згрупованими для кожної спеціальності та рівня вищої освіти. Авторська розробка: </a:t>
            </a:r>
            <a:r>
              <a:rPr lang="en-US" sz="1600" dirty="0">
                <a:solidFill>
                  <a:srgbClr val="002060"/>
                </a:solidFill>
                <a:cs typeface="Times New Roman" panose="02020603050405020304" pitchFamily="18" charset="0"/>
                <a:hlinkClick r:id="rId2"/>
              </a:rPr>
              <a:t>https://iea.gov.ua/wp-content/uploads/2022/08/1_az_melnik_propoziczi%D1%97-shhodo-zmin-u-napryamah-i-obsyagah-pidgotovki-kadriv-u-vo%D1%94nnij-ta-povo%D1%94nnij-period.pdf</a:t>
            </a:r>
            <a:r>
              <a:rPr lang="uk-UA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Попит та пропозиція за відповідними професіями, згрупованими у спеціальності, проводиться за кожним регіоном  (рівень області та місто Київ) за останні 3-5 років з використанням авторських методичних підходів (</a:t>
            </a:r>
            <a:r>
              <a:rPr lang="en-US" sz="1500" dirty="0">
                <a:solidFill>
                  <a:srgbClr val="002060"/>
                </a:solidFill>
                <a:cs typeface="Times New Roman" panose="02020603050405020304" pitchFamily="18" charset="0"/>
                <a:hlinkClick r:id="rId3"/>
              </a:rPr>
              <a:t>https://smelnikukr.com/all_materials/</a:t>
            </a:r>
            <a:r>
              <a:rPr lang="uk-UA" sz="1500" dirty="0">
                <a:solidFill>
                  <a:srgbClr val="002060"/>
                </a:solidFill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19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Приклад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. На столичному ринку праці  співвідношення попиту до пропозиції кадрів за освітнім ступенем «бакалавр» складало: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за спеціальністю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125 Кібербезпека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: 2022 рік –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4,9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, 2023 рік –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1,6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, 2024 рік –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1,5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за спеціальністю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121 Інженерія програмного забезпечення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2,6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1,4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1,1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рази відповідно;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за спеціальністю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126 Інформаційні системи і технології 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–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6,7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9,0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uk-UA" sz="1900" dirty="0">
                <a:solidFill>
                  <a:srgbClr val="00B0F0"/>
                </a:solidFill>
                <a:cs typeface="Times New Roman" panose="02020603050405020304" pitchFamily="18" charset="0"/>
              </a:rPr>
              <a:t>4,5</a:t>
            </a:r>
            <a:r>
              <a:rPr lang="uk-UA" sz="1900" dirty="0">
                <a:solidFill>
                  <a:srgbClr val="002060"/>
                </a:solidFill>
                <a:cs typeface="Times New Roman" panose="02020603050405020304" pitchFamily="18" charset="0"/>
              </a:rPr>
              <a:t> рази відповідно. </a:t>
            </a:r>
            <a:endParaRPr lang="ru-RU" sz="19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US" sz="19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716" y="3527724"/>
            <a:ext cx="2078182" cy="73478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стюм, человек, искусство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3FBFB93A-199E-5A13-1941-43D9BC081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39655" y="702129"/>
            <a:ext cx="3369243" cy="206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09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5EC38-AEB3-9559-F10A-F80758A79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6FD93-5B6E-3DE3-F788-C1292F53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4800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ДЯКУЮ ЗА УВАГУ!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641F5-97C6-B60D-7B2E-5A2471BF1E4E}"/>
              </a:ext>
            </a:extLst>
          </p:cNvPr>
          <p:cNvSpPr txBox="1"/>
          <p:nvPr/>
        </p:nvSpPr>
        <p:spPr>
          <a:xfrm>
            <a:off x="1350682" y="4870824"/>
            <a:ext cx="10005951" cy="145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Запитання та обговорення</a:t>
            </a:r>
            <a:endParaRPr lang="en-US" sz="24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0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1527</TotalTime>
  <Words>1044</Words>
  <Application>Microsoft Office PowerPoint</Application>
  <PresentationFormat>Широкий екран</PresentationFormat>
  <Paragraphs>57</Paragraphs>
  <Slides>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Wingdings</vt:lpstr>
      <vt:lpstr>Office 2013 - 2022 Theme</vt:lpstr>
      <vt:lpstr>    ВІТЧИЗНЯНИЙ ДОСВІД ФОРМУВАННЯ СИСТЕМИ ПРОФЕСІЙНО-КВАЛІФІКАЦІЙНОЇ СТАНДАРТИЗАЦІЇ СФЕРИ КІБЕРБЕЗПЕКИ, ІКТ ТА КРИТИЧНОЇ ІНФРАСТРУКТУРИ  Сергій Мельник, ДНУ ІОА, +380501612209, smelnikukr@gmail.com</vt:lpstr>
      <vt:lpstr> І. Загальна інформація</vt:lpstr>
      <vt:lpstr> І. Загальна інформація (продовження)</vt:lpstr>
      <vt:lpstr> ІІ. Домашнє завдання</vt:lpstr>
      <vt:lpstr>ІІІ. Ключові напрями освіти дорослих </vt:lpstr>
      <vt:lpstr>  ІV. Співставлення вітчизняних кваліфікацій з відповідниками ЄС  через ESCO </vt:lpstr>
      <vt:lpstr>  ІV. Співставлення вітчизняних кваліфікацій з відповідниками ЄС  через ESCO (продовження)</vt:lpstr>
      <vt:lpstr> V. Прогнозування потреби на ринках праці у профільних фахівцях</vt:lpstr>
      <vt:lpstr>     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PW 3</dc:title>
  <dc:creator>Vidmantas Tutlys</dc:creator>
  <cp:lastModifiedBy>Sergii Melnyk</cp:lastModifiedBy>
  <cp:revision>106</cp:revision>
  <dcterms:created xsi:type="dcterms:W3CDTF">2024-09-08T14:32:13Z</dcterms:created>
  <dcterms:modified xsi:type="dcterms:W3CDTF">2025-10-14T04:23:59Z</dcterms:modified>
</cp:coreProperties>
</file>